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media/image20.jpg" ContentType="image/jpg"/>
  <Override PartName="/ppt/media/image21.jpg" ContentType="image/jpg"/>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3" r:id="rId3"/>
    <p:sldMasterId id="2147483722" r:id="rId4"/>
    <p:sldMasterId id="2147483737" r:id="rId5"/>
  </p:sldMasterIdLst>
  <p:notesMasterIdLst>
    <p:notesMasterId r:id="rId33"/>
  </p:notesMasterIdLst>
  <p:sldIdLst>
    <p:sldId id="258" r:id="rId6"/>
    <p:sldId id="274" r:id="rId7"/>
    <p:sldId id="275" r:id="rId8"/>
    <p:sldId id="269" r:id="rId9"/>
    <p:sldId id="263" r:id="rId10"/>
    <p:sldId id="262" r:id="rId11"/>
    <p:sldId id="261" r:id="rId12"/>
    <p:sldId id="268" r:id="rId13"/>
    <p:sldId id="278" r:id="rId14"/>
    <p:sldId id="281" r:id="rId15"/>
    <p:sldId id="283" r:id="rId16"/>
    <p:sldId id="282" r:id="rId17"/>
    <p:sldId id="284" r:id="rId18"/>
    <p:sldId id="285" r:id="rId19"/>
    <p:sldId id="289" r:id="rId20"/>
    <p:sldId id="287" r:id="rId21"/>
    <p:sldId id="286" r:id="rId22"/>
    <p:sldId id="290" r:id="rId23"/>
    <p:sldId id="291" r:id="rId24"/>
    <p:sldId id="294" r:id="rId25"/>
    <p:sldId id="293" r:id="rId26"/>
    <p:sldId id="295" r:id="rId27"/>
    <p:sldId id="292" r:id="rId28"/>
    <p:sldId id="296" r:id="rId29"/>
    <p:sldId id="299" r:id="rId30"/>
    <p:sldId id="298"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DL (Ana Andjelkovic)" initials="Z(A" lastIdx="1" clrIdx="0">
    <p:extLst>
      <p:ext uri="{19B8F6BF-5375-455C-9EA6-DF929625EA0E}">
        <p15:presenceInfo xmlns:p15="http://schemas.microsoft.com/office/powerpoint/2012/main" userId="S::zadl@novonordisk.com::de5f4999-3464-4ded-b4ee-d46d5bf0925b" providerId="AD"/>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7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3T13:15:47.54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AED72-771D-4D41-8C20-145B7841A0F8}"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F059C-AA8C-413E-B30C-4B9DE509C9A4}" type="slidenum">
              <a:rPr lang="en-US" smtClean="0"/>
              <a:t>‹#›</a:t>
            </a:fld>
            <a:endParaRPr lang="en-US"/>
          </a:p>
        </p:txBody>
      </p:sp>
    </p:spTree>
    <p:extLst>
      <p:ext uri="{BB962C8B-B14F-4D97-AF65-F5344CB8AC3E}">
        <p14:creationId xmlns:p14="http://schemas.microsoft.com/office/powerpoint/2010/main" val="240357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2CA1FF-831B-43C1-829F-98B2BAA1ACBE}" type="slidenum">
              <a:rPr lang="en-GB" smtClean="0"/>
              <a:t>1</a:t>
            </a:fld>
            <a:endParaRPr lang="en-GB"/>
          </a:p>
        </p:txBody>
      </p:sp>
    </p:spTree>
    <p:extLst>
      <p:ext uri="{BB962C8B-B14F-4D97-AF65-F5344CB8AC3E}">
        <p14:creationId xmlns:p14="http://schemas.microsoft.com/office/powerpoint/2010/main" val="21496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b="1" dirty="0">
                <a:solidFill>
                  <a:schemeClr val="tx2"/>
                </a:solidFill>
              </a:rPr>
              <a:t>Facilitator guide:</a:t>
            </a:r>
          </a:p>
          <a:p>
            <a:endParaRPr lang="en-US" sz="1000" b="1" dirty="0">
              <a:solidFill>
                <a:schemeClr val="tx2"/>
              </a:solidFill>
            </a:endParaRPr>
          </a:p>
          <a:p>
            <a:pPr marL="180282" indent="-180282">
              <a:buFont typeface="Arial" panose="020B0604020202020204" pitchFamily="34" charset="0"/>
              <a:buChar char="•"/>
            </a:pPr>
            <a:r>
              <a:rPr lang="en-AU" sz="1000" dirty="0">
                <a:solidFill>
                  <a:schemeClr val="tx2"/>
                </a:solidFill>
              </a:rPr>
              <a:t>At present current therapeutic approaches does not offer an obesity cure, however, losing weight significantly ameliorates obesity-associated morbidity and reduces its related costs.</a:t>
            </a:r>
            <a:r>
              <a:rPr lang="en-AU" sz="1000" baseline="30000" dirty="0">
                <a:solidFill>
                  <a:schemeClr val="tx2"/>
                </a:solidFill>
              </a:rPr>
              <a:t>1</a:t>
            </a:r>
            <a:r>
              <a:rPr lang="en-AU" sz="1000" dirty="0">
                <a:solidFill>
                  <a:schemeClr val="tx2"/>
                </a:solidFill>
              </a:rPr>
              <a:t> </a:t>
            </a:r>
          </a:p>
          <a:p>
            <a:pPr marL="180282" indent="-180282">
              <a:buFont typeface="Arial" panose="020B0604020202020204" pitchFamily="34" charset="0"/>
              <a:buChar char="•"/>
            </a:pPr>
            <a:r>
              <a:rPr lang="en-AU" sz="1000" dirty="0">
                <a:solidFill>
                  <a:schemeClr val="tx2"/>
                </a:solidFill>
              </a:rPr>
              <a:t>Individuals who are overweight or with obesity can achieve meaningful health benefits from weight loss that does not get them into the normal BMI range of &lt;25. </a:t>
            </a:r>
            <a:r>
              <a:rPr lang="en-AU" sz="1000" baseline="30000" dirty="0">
                <a:solidFill>
                  <a:schemeClr val="tx2"/>
                </a:solidFill>
              </a:rPr>
              <a:t>1</a:t>
            </a:r>
            <a:r>
              <a:rPr lang="en-AU" sz="1000" dirty="0">
                <a:solidFill>
                  <a:schemeClr val="tx2"/>
                </a:solidFill>
              </a:rPr>
              <a:t> </a:t>
            </a:r>
          </a:p>
          <a:p>
            <a:pPr marL="180282" indent="-180282" defTabSz="954634">
              <a:spcAft>
                <a:spcPts val="313"/>
              </a:spcAft>
              <a:buFont typeface="Arial" panose="020B0604020202020204" pitchFamily="34" charset="0"/>
              <a:buChar char="•"/>
              <a:defRPr/>
            </a:pPr>
            <a:r>
              <a:rPr lang="en-AU" sz="1000" dirty="0">
                <a:solidFill>
                  <a:schemeClr val="tx2"/>
                </a:solidFill>
              </a:rPr>
              <a:t>Recent guidelines have noted that weight loss between 5-10% of baseline body weight </a:t>
            </a:r>
            <a:r>
              <a:rPr lang="en-GB" sz="1000" dirty="0">
                <a:solidFill>
                  <a:schemeClr val="tx2"/>
                </a:solidFill>
              </a:rPr>
              <a:t>is associated with significant clinical benefits including:</a:t>
            </a:r>
          </a:p>
          <a:p>
            <a:pPr marL="540845" marR="0" lvl="1" indent="-180282" algn="l" defTabSz="914400" rtl="0" eaLnBrk="1" fontAlgn="auto" latinLnBrk="0" hangingPunct="1">
              <a:lnSpc>
                <a:spcPct val="100000"/>
              </a:lnSpc>
              <a:spcBef>
                <a:spcPts val="0"/>
              </a:spcBef>
              <a:spcAft>
                <a:spcPts val="300"/>
              </a:spcAft>
              <a:buClr>
                <a:schemeClr val="tx2"/>
              </a:buClr>
              <a:buSzTx/>
              <a:buFont typeface="Arial" panose="020B0604020202020204" pitchFamily="34" charset="0"/>
              <a:buChar char="•"/>
              <a:tabLst/>
              <a:defRPr/>
            </a:pPr>
            <a:r>
              <a:rPr lang="en-GB" sz="1000" dirty="0">
                <a:solidFill>
                  <a:schemeClr val="tx2"/>
                </a:solidFill>
              </a:rPr>
              <a:t>A reduction in risk of type 2 diabetes</a:t>
            </a:r>
          </a:p>
          <a:p>
            <a:pPr marL="540845" lvl="1" indent="-180282"/>
            <a:r>
              <a:rPr lang="en-GB" sz="1000" dirty="0">
                <a:solidFill>
                  <a:schemeClr val="tx2"/>
                </a:solidFill>
              </a:rPr>
              <a:t>A reduction in cardiovascular mortality</a:t>
            </a:r>
          </a:p>
          <a:p>
            <a:pPr marL="540845" lvl="1" indent="-180282"/>
            <a:r>
              <a:rPr lang="en-GB" sz="1000" dirty="0">
                <a:solidFill>
                  <a:schemeClr val="tx2"/>
                </a:solidFill>
              </a:rPr>
              <a:t>Improvements in cardiovascular risk factors such as blood lipid profile and blood pressure</a:t>
            </a:r>
          </a:p>
          <a:p>
            <a:pPr marL="540845" lvl="1" indent="-180282"/>
            <a:r>
              <a:rPr lang="en-GB" sz="1000" dirty="0">
                <a:solidFill>
                  <a:schemeClr val="tx2"/>
                </a:solidFill>
              </a:rPr>
              <a:t>Decreased severity of obstructive sleep apnoea</a:t>
            </a:r>
          </a:p>
          <a:p>
            <a:pPr marL="540845" lvl="1" indent="-180282"/>
            <a:r>
              <a:rPr lang="en-GB" sz="1000" dirty="0">
                <a:solidFill>
                  <a:schemeClr val="tx2"/>
                </a:solidFill>
              </a:rPr>
              <a:t>Improvements in health-related quality of life</a:t>
            </a:r>
          </a:p>
          <a:p>
            <a:pPr marL="540845" lvl="1" indent="-180282"/>
            <a:endParaRPr lang="en-GB" sz="1000" dirty="0">
              <a:solidFill>
                <a:schemeClr val="tx2"/>
              </a:solidFill>
            </a:endParaRPr>
          </a:p>
          <a:p>
            <a:pPr defTabSz="954634">
              <a:spcAft>
                <a:spcPts val="0"/>
              </a:spcAft>
              <a:buClrTx/>
              <a:defRPr/>
            </a:pPr>
            <a:r>
              <a:rPr lang="en-GB" sz="1000" b="1" baseline="0" dirty="0">
                <a:solidFill>
                  <a:schemeClr val="tx2"/>
                </a:solidFill>
              </a:rPr>
              <a:t>Key message:</a:t>
            </a:r>
          </a:p>
          <a:p>
            <a:pPr marL="178994" indent="-178994" defTabSz="954634">
              <a:spcAft>
                <a:spcPts val="0"/>
              </a:spcAft>
              <a:buClrTx/>
              <a:buFont typeface="Arial" panose="020B0604020202020204" pitchFamily="34" charset="0"/>
              <a:buChar char="•"/>
              <a:defRPr/>
            </a:pPr>
            <a:r>
              <a:rPr lang="en-GB" sz="1000" b="1" baseline="0" dirty="0">
                <a:solidFill>
                  <a:schemeClr val="tx2"/>
                </a:solidFill>
              </a:rPr>
              <a:t>5-10% weight loss is achievable, clinically meaningful and will result in a number of health benefits.</a:t>
            </a:r>
          </a:p>
          <a:p>
            <a:pPr marL="178994" indent="-178994" defTabSz="954634">
              <a:spcAft>
                <a:spcPts val="0"/>
              </a:spcAft>
              <a:buClrTx/>
              <a:buFont typeface="Arial" panose="020B0604020202020204" pitchFamily="34" charset="0"/>
              <a:buChar char="•"/>
              <a:defRPr/>
            </a:pPr>
            <a:endParaRPr lang="en-GB" sz="1000" b="1" baseline="0" dirty="0">
              <a:solidFill>
                <a:schemeClr val="tx2"/>
              </a:solidFill>
            </a:endParaRPr>
          </a:p>
          <a:p>
            <a:pPr defTabSz="954634">
              <a:spcAft>
                <a:spcPts val="0"/>
              </a:spcAft>
              <a:buClrTx/>
              <a:defRPr/>
            </a:pPr>
            <a:r>
              <a:rPr lang="en-GB" sz="1000" b="1" baseline="0" dirty="0">
                <a:solidFill>
                  <a:schemeClr val="tx2"/>
                </a:solidFill>
              </a:rPr>
              <a:t>References:</a:t>
            </a:r>
          </a:p>
          <a:p>
            <a:pPr marL="178994" indent="-178994" defTabSz="954634">
              <a:spcAft>
                <a:spcPts val="0"/>
              </a:spcAft>
              <a:buClrTx/>
              <a:buFont typeface="Arial" panose="020B0604020202020204" pitchFamily="34" charset="0"/>
              <a:buChar char="•"/>
              <a:defRPr/>
            </a:pPr>
            <a:r>
              <a:rPr lang="en-GB" sz="1000" dirty="0">
                <a:solidFill>
                  <a:schemeClr val="tx2"/>
                </a:solidFill>
              </a:rPr>
              <a:t>1. Cefalu WT et al.  Diabetes care 2015;38(8):1567-82</a:t>
            </a:r>
          </a:p>
          <a:p>
            <a:pPr marL="178994" indent="-178994" defTabSz="954634">
              <a:spcAft>
                <a:spcPts val="0"/>
              </a:spcAft>
              <a:buClrTx/>
              <a:buFont typeface="Arial" panose="020B0604020202020204" pitchFamily="34" charset="0"/>
              <a:buChar char="•"/>
              <a:defRPr/>
            </a:pPr>
            <a:endParaRPr lang="en-GB" b="1" baseline="0" dirty="0"/>
          </a:p>
        </p:txBody>
      </p:sp>
      <p:sp>
        <p:nvSpPr>
          <p:cNvPr id="5" name="Slide Image Placeholder 4">
            <a:extLst>
              <a:ext uri="{FF2B5EF4-FFF2-40B4-BE49-F238E27FC236}">
                <a16:creationId xmlns:a16="http://schemas.microsoft.com/office/drawing/2014/main" xmlns="" id="{AECA8195-68F5-4D4A-BC07-264B1F37F164}"/>
              </a:ext>
            </a:extLst>
          </p:cNvPr>
          <p:cNvSpPr>
            <a:spLocks noGrp="1" noRot="1" noChangeAspect="1"/>
          </p:cNvSpPr>
          <p:nvPr>
            <p:ph type="sldImg"/>
          </p:nvPr>
        </p:nvSpPr>
        <p:spPr/>
      </p:sp>
    </p:spTree>
    <p:extLst>
      <p:ext uri="{BB962C8B-B14F-4D97-AF65-F5344CB8AC3E}">
        <p14:creationId xmlns:p14="http://schemas.microsoft.com/office/powerpoint/2010/main" val="363000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Za</a:t>
            </a:r>
            <a:r>
              <a:rPr lang="en-GB" baseline="0" dirty="0" smtClean="0"/>
              <a:t> </a:t>
            </a:r>
            <a:r>
              <a:rPr lang="en-GB" baseline="0" dirty="0" err="1" smtClean="0"/>
              <a:t>pacijente</a:t>
            </a:r>
            <a:r>
              <a:rPr lang="en-GB" baseline="0" dirty="0" smtClean="0"/>
              <a:t> se </a:t>
            </a:r>
            <a:r>
              <a:rPr lang="en-GB" baseline="0" dirty="0" err="1" smtClean="0"/>
              <a:t>može</a:t>
            </a:r>
            <a:r>
              <a:rPr lang="en-GB" baseline="0" dirty="0" smtClean="0"/>
              <a:t> </a:t>
            </a:r>
            <a:r>
              <a:rPr lang="en-GB" baseline="0" dirty="0" err="1" smtClean="0"/>
              <a:t>reći</a:t>
            </a:r>
            <a:r>
              <a:rPr lang="en-GB" baseline="0" dirty="0" smtClean="0"/>
              <a:t> da </a:t>
            </a:r>
            <a:r>
              <a:rPr lang="en-GB" baseline="0" dirty="0" err="1" smtClean="0"/>
              <a:t>imaju</a:t>
            </a:r>
            <a:r>
              <a:rPr lang="en-GB" baseline="0" dirty="0" smtClean="0"/>
              <a:t> </a:t>
            </a:r>
            <a:r>
              <a:rPr lang="en-GB" baseline="0" dirty="0" err="1" smtClean="0"/>
              <a:t>predijabetes</a:t>
            </a:r>
            <a:r>
              <a:rPr lang="en-GB" baseline="0" dirty="0" smtClean="0"/>
              <a:t> </a:t>
            </a:r>
            <a:r>
              <a:rPr lang="en-GB" baseline="0" dirty="0" err="1" smtClean="0"/>
              <a:t>ukoliko</a:t>
            </a:r>
            <a:r>
              <a:rPr lang="en-GB" baseline="0" dirty="0" smtClean="0"/>
              <a:t> </a:t>
            </a:r>
            <a:r>
              <a:rPr lang="en-GB" baseline="0" dirty="0" err="1" smtClean="0"/>
              <a:t>im</a:t>
            </a:r>
            <a:r>
              <a:rPr lang="en-GB" baseline="0" dirty="0" smtClean="0"/>
              <a:t> je </a:t>
            </a:r>
            <a:r>
              <a:rPr lang="en-GB" baseline="0" dirty="0" err="1" smtClean="0"/>
              <a:t>dijagnostičkim</a:t>
            </a:r>
            <a:r>
              <a:rPr lang="en-GB" baseline="0" dirty="0" smtClean="0"/>
              <a:t> </a:t>
            </a:r>
            <a:r>
              <a:rPr lang="en-GB" baseline="0" dirty="0" err="1" smtClean="0"/>
              <a:t>kriterijumima</a:t>
            </a:r>
            <a:r>
              <a:rPr lang="en-GB" baseline="0" dirty="0" smtClean="0"/>
              <a:t> </a:t>
            </a:r>
            <a:r>
              <a:rPr lang="en-GB" baseline="0" dirty="0" err="1" smtClean="0"/>
              <a:t>ustanovljeno</a:t>
            </a:r>
            <a:r>
              <a:rPr lang="en-GB" baseline="0" dirty="0" smtClean="0"/>
              <a:t> </a:t>
            </a:r>
            <a:r>
              <a:rPr lang="en-GB" baseline="0" dirty="0" err="1" smtClean="0"/>
              <a:t>sledeće</a:t>
            </a:r>
            <a:r>
              <a:rPr lang="en-GB" baseline="0" dirty="0" smtClean="0"/>
              <a:t>:</a:t>
            </a:r>
          </a:p>
          <a:p>
            <a:endParaRPr lang="en-GB" baseline="0" dirty="0" smtClean="0"/>
          </a:p>
          <a:p>
            <a:pPr marL="171450" indent="-171450">
              <a:buFont typeface="Arial" panose="020B0604020202020204" pitchFamily="34" charset="0"/>
              <a:buChar char="•"/>
            </a:pPr>
            <a:r>
              <a:rPr lang="en-GB" baseline="0" dirty="0" err="1" smtClean="0"/>
              <a:t>Neadekvatna</a:t>
            </a:r>
            <a:r>
              <a:rPr lang="en-GB" baseline="0" dirty="0" smtClean="0"/>
              <a:t> </a:t>
            </a:r>
            <a:r>
              <a:rPr lang="en-GB" baseline="0" dirty="0" err="1" smtClean="0"/>
              <a:t>glikemija</a:t>
            </a:r>
            <a:r>
              <a:rPr lang="en-GB" baseline="0" dirty="0" smtClean="0"/>
              <a:t> </a:t>
            </a:r>
            <a:r>
              <a:rPr lang="en-GB" baseline="0" dirty="0" err="1" smtClean="0"/>
              <a:t>našte</a:t>
            </a:r>
            <a:r>
              <a:rPr lang="en-GB" baseline="0" dirty="0" smtClean="0"/>
              <a:t> (IFG – Impaired Fasting Glucose) </a:t>
            </a:r>
            <a:r>
              <a:rPr lang="en-GB" baseline="0" dirty="0" err="1" smtClean="0"/>
              <a:t>ukoliko</a:t>
            </a:r>
            <a:r>
              <a:rPr lang="en-GB" baseline="0" dirty="0" smtClean="0"/>
              <a:t> je </a:t>
            </a:r>
            <a:r>
              <a:rPr lang="en-GB" baseline="0" dirty="0" err="1" smtClean="0"/>
              <a:t>između</a:t>
            </a:r>
            <a:r>
              <a:rPr lang="en-GB" baseline="0" dirty="0" smtClean="0"/>
              <a:t> 6.1 </a:t>
            </a:r>
            <a:r>
              <a:rPr lang="en-GB" baseline="0" dirty="0" err="1" smtClean="0"/>
              <a:t>i</a:t>
            </a:r>
            <a:r>
              <a:rPr lang="en-GB" baseline="0" dirty="0" smtClean="0"/>
              <a:t> 7.0 </a:t>
            </a:r>
            <a:r>
              <a:rPr lang="en-GB" baseline="0" dirty="0" err="1" smtClean="0"/>
              <a:t>mmol</a:t>
            </a:r>
            <a:r>
              <a:rPr lang="en-GB" baseline="0" dirty="0" smtClean="0"/>
              <a:t>/L, a </a:t>
            </a:r>
            <a:r>
              <a:rPr lang="en-GB" baseline="0" dirty="0" err="1" smtClean="0"/>
              <a:t>vrednost</a:t>
            </a:r>
            <a:r>
              <a:rPr lang="en-GB" baseline="0" dirty="0" smtClean="0"/>
              <a:t> OGTT-a je </a:t>
            </a:r>
            <a:r>
              <a:rPr lang="en-GB" baseline="0" dirty="0" err="1" smtClean="0"/>
              <a:t>normalna</a:t>
            </a:r>
            <a:r>
              <a:rPr lang="en-GB" baseline="0" dirty="0" smtClean="0"/>
              <a:t> (</a:t>
            </a:r>
            <a:r>
              <a:rPr lang="en-GB" baseline="0" dirty="0" err="1" smtClean="0"/>
              <a:t>ispod</a:t>
            </a:r>
            <a:r>
              <a:rPr lang="en-GB" baseline="0" dirty="0" smtClean="0"/>
              <a:t> 7.8 </a:t>
            </a:r>
            <a:r>
              <a:rPr lang="en-GB" baseline="0" dirty="0" err="1" smtClean="0"/>
              <a:t>mmol</a:t>
            </a:r>
            <a:r>
              <a:rPr lang="en-GB" baseline="0" dirty="0" smtClean="0"/>
              <a:t>/L) </a:t>
            </a:r>
            <a:r>
              <a:rPr lang="en-GB" baseline="0" dirty="0" err="1" smtClean="0"/>
              <a:t>ili</a:t>
            </a:r>
            <a:endParaRPr lang="en-GB" baseline="0" dirty="0" smtClean="0"/>
          </a:p>
          <a:p>
            <a:pPr marL="171450" indent="-171450">
              <a:buFont typeface="Arial" panose="020B0604020202020204" pitchFamily="34" charset="0"/>
              <a:buChar char="•"/>
            </a:pPr>
            <a:r>
              <a:rPr lang="en-GB" baseline="0" dirty="0" err="1" smtClean="0"/>
              <a:t>Sindrom</a:t>
            </a:r>
            <a:r>
              <a:rPr lang="en-GB" baseline="0" dirty="0" smtClean="0"/>
              <a:t> </a:t>
            </a:r>
            <a:r>
              <a:rPr lang="en-GB" baseline="0" dirty="0" err="1" smtClean="0"/>
              <a:t>intolerancije</a:t>
            </a:r>
            <a:r>
              <a:rPr lang="en-GB" baseline="0" dirty="0" smtClean="0"/>
              <a:t> </a:t>
            </a:r>
            <a:r>
              <a:rPr lang="en-GB" baseline="0" dirty="0" err="1" smtClean="0"/>
              <a:t>glukoze</a:t>
            </a:r>
            <a:r>
              <a:rPr lang="en-GB" baseline="0" dirty="0" smtClean="0"/>
              <a:t> (IGT – Impaired Glucose Tolerance) </a:t>
            </a:r>
            <a:r>
              <a:rPr lang="en-GB" baseline="0" dirty="0" err="1" smtClean="0"/>
              <a:t>ukoliko</a:t>
            </a:r>
            <a:r>
              <a:rPr lang="en-GB" baseline="0" dirty="0" smtClean="0"/>
              <a:t> je </a:t>
            </a:r>
            <a:r>
              <a:rPr lang="en-GB" baseline="0" dirty="0" err="1" smtClean="0"/>
              <a:t>glikemija</a:t>
            </a:r>
            <a:r>
              <a:rPr lang="en-GB" baseline="0" dirty="0" smtClean="0"/>
              <a:t> </a:t>
            </a:r>
            <a:r>
              <a:rPr lang="en-GB" baseline="0" dirty="0" err="1" smtClean="0"/>
              <a:t>našte</a:t>
            </a:r>
            <a:r>
              <a:rPr lang="en-GB" baseline="0" dirty="0" smtClean="0"/>
              <a:t> u </a:t>
            </a:r>
            <a:r>
              <a:rPr lang="en-GB" baseline="0" dirty="0" err="1" smtClean="0"/>
              <a:t>okviru</a:t>
            </a:r>
            <a:r>
              <a:rPr lang="en-GB" baseline="0" dirty="0" smtClean="0"/>
              <a:t> </a:t>
            </a:r>
            <a:r>
              <a:rPr lang="en-GB" baseline="0" dirty="0" err="1" smtClean="0"/>
              <a:t>normalnih</a:t>
            </a:r>
            <a:r>
              <a:rPr lang="en-GB" baseline="0" dirty="0" smtClean="0"/>
              <a:t> </a:t>
            </a:r>
            <a:r>
              <a:rPr lang="en-GB" baseline="0" dirty="0" err="1" smtClean="0"/>
              <a:t>parametara</a:t>
            </a:r>
            <a:r>
              <a:rPr lang="en-GB" baseline="0" dirty="0" smtClean="0"/>
              <a:t> (</a:t>
            </a:r>
            <a:r>
              <a:rPr lang="en-GB" baseline="0" dirty="0" err="1" smtClean="0"/>
              <a:t>ispod</a:t>
            </a:r>
            <a:r>
              <a:rPr lang="en-GB" baseline="0" dirty="0" smtClean="0"/>
              <a:t> 6.1 </a:t>
            </a:r>
            <a:r>
              <a:rPr lang="en-GB" baseline="0" dirty="0" err="1" smtClean="0"/>
              <a:t>mmol</a:t>
            </a:r>
            <a:r>
              <a:rPr lang="en-GB" baseline="0" dirty="0" smtClean="0"/>
              <a:t>/L), a </a:t>
            </a:r>
            <a:r>
              <a:rPr lang="en-GB" baseline="0" dirty="0" err="1" smtClean="0"/>
              <a:t>glikemija</a:t>
            </a:r>
            <a:r>
              <a:rPr lang="en-GB" baseline="0" dirty="0" smtClean="0"/>
              <a:t> </a:t>
            </a:r>
            <a:r>
              <a:rPr lang="en-GB" baseline="0" dirty="0" err="1" smtClean="0"/>
              <a:t>nakon</a:t>
            </a:r>
            <a:r>
              <a:rPr lang="en-GB" baseline="0" dirty="0" smtClean="0"/>
              <a:t> </a:t>
            </a:r>
            <a:r>
              <a:rPr lang="en-GB" baseline="0" dirty="0" err="1" smtClean="0"/>
              <a:t>dva</a:t>
            </a:r>
            <a:r>
              <a:rPr lang="en-GB" baseline="0" dirty="0" smtClean="0"/>
              <a:t> </a:t>
            </a:r>
            <a:r>
              <a:rPr lang="en-GB" baseline="0" dirty="0" err="1" smtClean="0"/>
              <a:t>sata</a:t>
            </a:r>
            <a:r>
              <a:rPr lang="en-GB" baseline="0" dirty="0" smtClean="0"/>
              <a:t> u </a:t>
            </a:r>
            <a:r>
              <a:rPr lang="en-GB" baseline="0" dirty="0" err="1" smtClean="0"/>
              <a:t>okviru</a:t>
            </a:r>
            <a:r>
              <a:rPr lang="en-GB" baseline="0" dirty="0" smtClean="0"/>
              <a:t> OGTT-a je </a:t>
            </a:r>
            <a:r>
              <a:rPr lang="en-GB" baseline="0" dirty="0" err="1" smtClean="0"/>
              <a:t>veća</a:t>
            </a:r>
            <a:r>
              <a:rPr lang="en-GB" baseline="0" dirty="0" smtClean="0"/>
              <a:t> od 7.8 </a:t>
            </a:r>
            <a:r>
              <a:rPr lang="en-GB" baseline="0" dirty="0" err="1" smtClean="0"/>
              <a:t>mmol</a:t>
            </a:r>
            <a:r>
              <a:rPr lang="en-GB" baseline="0" dirty="0" smtClean="0"/>
              <a:t>/L, </a:t>
            </a:r>
            <a:r>
              <a:rPr lang="en-GB" baseline="0" dirty="0" err="1" smtClean="0"/>
              <a:t>ali</a:t>
            </a:r>
            <a:r>
              <a:rPr lang="en-GB" baseline="0" dirty="0" smtClean="0"/>
              <a:t> </a:t>
            </a:r>
            <a:r>
              <a:rPr lang="en-GB" baseline="0" dirty="0" err="1" smtClean="0"/>
              <a:t>manja</a:t>
            </a:r>
            <a:r>
              <a:rPr lang="en-GB" baseline="0" dirty="0" smtClean="0"/>
              <a:t> od 11.1 </a:t>
            </a:r>
            <a:r>
              <a:rPr lang="en-GB" baseline="0" dirty="0" err="1" smtClean="0"/>
              <a:t>mmol</a:t>
            </a:r>
            <a:r>
              <a:rPr lang="en-GB" baseline="0" dirty="0" smtClean="0"/>
              <a:t>/L</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err="1" smtClean="0"/>
              <a:t>Dijagnoza</a:t>
            </a:r>
            <a:r>
              <a:rPr lang="en-GB" baseline="0" dirty="0" smtClean="0"/>
              <a:t> </a:t>
            </a:r>
            <a:r>
              <a:rPr lang="en-GB" baseline="0" dirty="0" err="1" smtClean="0"/>
              <a:t>dijabetesa</a:t>
            </a:r>
            <a:r>
              <a:rPr lang="en-GB" baseline="0" dirty="0" smtClean="0"/>
              <a:t> </a:t>
            </a:r>
            <a:r>
              <a:rPr lang="en-GB" baseline="0" dirty="0" err="1" smtClean="0"/>
              <a:t>će</a:t>
            </a:r>
            <a:r>
              <a:rPr lang="en-GB" baseline="0" dirty="0" smtClean="0"/>
              <a:t> </a:t>
            </a:r>
            <a:r>
              <a:rPr lang="en-GB" baseline="0" dirty="0" err="1" smtClean="0"/>
              <a:t>biti</a:t>
            </a:r>
            <a:r>
              <a:rPr lang="en-GB" baseline="0" dirty="0" smtClean="0"/>
              <a:t> </a:t>
            </a:r>
            <a:r>
              <a:rPr lang="en-GB" baseline="0" dirty="0" err="1" smtClean="0"/>
              <a:t>objašnjena</a:t>
            </a:r>
            <a:r>
              <a:rPr lang="en-GB" baseline="0" dirty="0" smtClean="0"/>
              <a:t> u </a:t>
            </a:r>
            <a:r>
              <a:rPr lang="en-GB" baseline="0" dirty="0" err="1" smtClean="0"/>
              <a:t>narednim</a:t>
            </a:r>
            <a:r>
              <a:rPr lang="en-GB" baseline="0" dirty="0" smtClean="0"/>
              <a:t> </a:t>
            </a:r>
            <a:r>
              <a:rPr lang="en-GB" baseline="0" dirty="0" err="1" smtClean="0"/>
              <a:t>slajdovima</a:t>
            </a:r>
            <a:r>
              <a:rPr lang="en-GB" baseline="0" dirty="0" smtClean="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50920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GlikoZilirani</a:t>
            </a:r>
            <a:r>
              <a:rPr lang="en-GB" dirty="0" smtClean="0"/>
              <a:t> </a:t>
            </a:r>
            <a:r>
              <a:rPr lang="en-GB" dirty="0" err="1" smtClean="0"/>
              <a:t>hemoglobin</a:t>
            </a:r>
            <a:r>
              <a:rPr lang="en-GB" baseline="0" dirty="0" smtClean="0"/>
              <a:t> se </a:t>
            </a:r>
            <a:r>
              <a:rPr lang="en-GB" baseline="0" dirty="0" err="1" smtClean="0"/>
              <a:t>prati</a:t>
            </a:r>
            <a:r>
              <a:rPr lang="en-GB" baseline="0" dirty="0" smtClean="0"/>
              <a:t>, a ne </a:t>
            </a:r>
            <a:r>
              <a:rPr lang="en-GB" baseline="0" dirty="0" err="1" smtClean="0"/>
              <a:t>glikoLizirani</a:t>
            </a:r>
            <a:r>
              <a:rPr lang="en-GB" baseline="0" dirty="0" smtClean="0"/>
              <a:t> </a:t>
            </a:r>
            <a:r>
              <a:rPr lang="en-GB" baseline="0" dirty="0" err="1" smtClean="0"/>
              <a:t>hemoglobin</a:t>
            </a:r>
            <a:r>
              <a:rPr lang="en-GB" baseline="0" dirty="0" smtClean="0"/>
              <a:t>. Ne </a:t>
            </a:r>
            <a:r>
              <a:rPr lang="en-GB" baseline="0" dirty="0" err="1" smtClean="0"/>
              <a:t>dešava</a:t>
            </a:r>
            <a:r>
              <a:rPr lang="en-GB" baseline="0" dirty="0" smtClean="0"/>
              <a:t> se </a:t>
            </a:r>
            <a:r>
              <a:rPr lang="en-GB" baseline="0" dirty="0" err="1" smtClean="0"/>
              <a:t>glikoliza</a:t>
            </a:r>
            <a:r>
              <a:rPr lang="en-GB" baseline="0" dirty="0" smtClean="0"/>
              <a:t> (</a:t>
            </a:r>
            <a:r>
              <a:rPr lang="en-GB" baseline="0" dirty="0" err="1" smtClean="0"/>
              <a:t>razgradnja</a:t>
            </a:r>
            <a:r>
              <a:rPr lang="en-GB" baseline="0" dirty="0" smtClean="0"/>
              <a:t>) </a:t>
            </a:r>
            <a:r>
              <a:rPr lang="en-GB" baseline="0" dirty="0" err="1" smtClean="0"/>
              <a:t>hemoglobina</a:t>
            </a:r>
            <a:r>
              <a:rPr lang="en-GB" baseline="0" dirty="0" smtClean="0"/>
              <a:t>, </a:t>
            </a:r>
            <a:r>
              <a:rPr lang="en-GB" baseline="0" dirty="0" err="1" smtClean="0"/>
              <a:t>već</a:t>
            </a:r>
            <a:r>
              <a:rPr lang="en-GB" baseline="0" dirty="0" smtClean="0"/>
              <a:t> </a:t>
            </a:r>
            <a:r>
              <a:rPr lang="en-GB" baseline="0" dirty="0" err="1" smtClean="0"/>
              <a:t>glikozilacija</a:t>
            </a:r>
            <a:r>
              <a:rPr lang="en-GB" baseline="0" dirty="0" smtClean="0"/>
              <a:t> </a:t>
            </a:r>
            <a:r>
              <a:rPr lang="en-GB" baseline="0" dirty="0" err="1" smtClean="0"/>
              <a:t>terminalnih</a:t>
            </a:r>
            <a:r>
              <a:rPr lang="en-GB" baseline="0" dirty="0" smtClean="0"/>
              <a:t> </a:t>
            </a:r>
            <a:r>
              <a:rPr lang="en-GB" baseline="0" dirty="0" err="1" smtClean="0"/>
              <a:t>krajeva</a:t>
            </a:r>
            <a:r>
              <a:rPr lang="en-GB" baseline="0" dirty="0" smtClean="0"/>
              <a:t> </a:t>
            </a:r>
            <a:r>
              <a:rPr lang="en-GB" baseline="0" dirty="0" err="1" smtClean="0"/>
              <a:t>jedne</a:t>
            </a:r>
            <a:r>
              <a:rPr lang="en-GB" baseline="0" dirty="0" smtClean="0"/>
              <a:t> od 6 </a:t>
            </a:r>
            <a:r>
              <a:rPr lang="en-GB" baseline="0" dirty="0" err="1" smtClean="0"/>
              <a:t>postojećih</a:t>
            </a:r>
            <a:r>
              <a:rPr lang="en-GB" baseline="0" dirty="0" smtClean="0"/>
              <a:t> </a:t>
            </a:r>
            <a:r>
              <a:rPr lang="en-GB" baseline="0" dirty="0" err="1" smtClean="0"/>
              <a:t>frakcija</a:t>
            </a:r>
            <a:r>
              <a:rPr lang="en-GB" baseline="0" dirty="0" smtClean="0"/>
              <a:t> </a:t>
            </a:r>
            <a:r>
              <a:rPr lang="en-GB" baseline="0" dirty="0" err="1" smtClean="0"/>
              <a:t>hemoglobina</a:t>
            </a:r>
            <a:r>
              <a:rPr lang="en-GB" baseline="0" dirty="0" smtClean="0"/>
              <a:t> (A1c) </a:t>
            </a:r>
            <a:r>
              <a:rPr lang="en-GB" baseline="0" dirty="0" err="1" smtClean="0"/>
              <a:t>i</a:t>
            </a:r>
            <a:r>
              <a:rPr lang="en-GB" baseline="0" dirty="0" smtClean="0"/>
              <a:t> u </a:t>
            </a:r>
            <a:r>
              <a:rPr lang="en-GB" baseline="0" dirty="0" err="1" smtClean="0"/>
              <a:t>zavisnosti</a:t>
            </a:r>
            <a:r>
              <a:rPr lang="en-GB" baseline="0" dirty="0" smtClean="0"/>
              <a:t> od </a:t>
            </a:r>
            <a:r>
              <a:rPr lang="en-GB" baseline="0" dirty="0" err="1" smtClean="0"/>
              <a:t>vrednosti</a:t>
            </a:r>
            <a:r>
              <a:rPr lang="en-GB" baseline="0" dirty="0" smtClean="0"/>
              <a:t> </a:t>
            </a:r>
            <a:r>
              <a:rPr lang="en-GB" baseline="0" dirty="0" err="1" smtClean="0"/>
              <a:t>istog</a:t>
            </a:r>
            <a:r>
              <a:rPr lang="en-GB" baseline="0" dirty="0" smtClean="0"/>
              <a:t> </a:t>
            </a:r>
            <a:r>
              <a:rPr lang="en-GB" baseline="0" dirty="0" err="1" smtClean="0"/>
              <a:t>može</a:t>
            </a:r>
            <a:r>
              <a:rPr lang="en-GB" baseline="0" dirty="0" smtClean="0"/>
              <a:t> se </a:t>
            </a:r>
            <a:r>
              <a:rPr lang="en-GB" baseline="0" dirty="0" err="1" smtClean="0"/>
              <a:t>utvrditi</a:t>
            </a:r>
            <a:r>
              <a:rPr lang="en-GB" baseline="0" dirty="0" smtClean="0"/>
              <a:t> </a:t>
            </a:r>
            <a:r>
              <a:rPr lang="en-GB" baseline="0" dirty="0" err="1" smtClean="0"/>
              <a:t>povećan</a:t>
            </a:r>
            <a:r>
              <a:rPr lang="en-GB" baseline="0" dirty="0" smtClean="0"/>
              <a:t> </a:t>
            </a:r>
            <a:r>
              <a:rPr lang="en-GB" baseline="0" dirty="0" err="1" smtClean="0"/>
              <a:t>rizik</a:t>
            </a:r>
            <a:r>
              <a:rPr lang="en-GB" baseline="0" dirty="0" smtClean="0"/>
              <a:t> od </a:t>
            </a:r>
            <a:r>
              <a:rPr lang="en-GB" baseline="0" dirty="0" err="1" smtClean="0"/>
              <a:t>razvoja</a:t>
            </a:r>
            <a:r>
              <a:rPr lang="en-GB" baseline="0" dirty="0" smtClean="0"/>
              <a:t> </a:t>
            </a:r>
            <a:r>
              <a:rPr lang="en-GB" baseline="0" dirty="0" err="1" smtClean="0"/>
              <a:t>dijabetesa</a:t>
            </a:r>
            <a:r>
              <a:rPr lang="en-GB" baseline="0" dirty="0" smtClean="0"/>
              <a:t>, </a:t>
            </a:r>
            <a:r>
              <a:rPr lang="en-GB" baseline="0" dirty="0" err="1" smtClean="0"/>
              <a:t>postaviti</a:t>
            </a:r>
            <a:r>
              <a:rPr lang="en-GB" baseline="0" dirty="0" smtClean="0"/>
              <a:t> </a:t>
            </a:r>
            <a:r>
              <a:rPr lang="en-GB" baseline="0" dirty="0" err="1" smtClean="0"/>
              <a:t>dijagnoza</a:t>
            </a:r>
            <a:r>
              <a:rPr lang="en-GB" baseline="0" dirty="0" smtClean="0"/>
              <a:t> </a:t>
            </a:r>
            <a:r>
              <a:rPr lang="en-GB" baseline="0" dirty="0" err="1" smtClean="0"/>
              <a:t>dijabetesa</a:t>
            </a:r>
            <a:r>
              <a:rPr lang="en-GB" baseline="0" dirty="0" smtClean="0"/>
              <a:t> </a:t>
            </a:r>
            <a:r>
              <a:rPr lang="en-GB" baseline="0" dirty="0" err="1" smtClean="0"/>
              <a:t>ili</a:t>
            </a:r>
            <a:r>
              <a:rPr lang="en-GB" baseline="0" dirty="0" smtClean="0"/>
              <a:t> </a:t>
            </a:r>
            <a:r>
              <a:rPr lang="en-GB" baseline="0" dirty="0" err="1" smtClean="0"/>
              <a:t>pratiti</a:t>
            </a:r>
            <a:r>
              <a:rPr lang="en-GB" baseline="0" dirty="0" smtClean="0"/>
              <a:t> </a:t>
            </a:r>
            <a:r>
              <a:rPr lang="en-GB" baseline="0" dirty="0" err="1" smtClean="0"/>
              <a:t>kvalitet</a:t>
            </a:r>
            <a:r>
              <a:rPr lang="en-GB" baseline="0" dirty="0" smtClean="0"/>
              <a:t> </a:t>
            </a:r>
            <a:r>
              <a:rPr lang="en-GB" baseline="0" dirty="0" err="1" smtClean="0"/>
              <a:t>glikoregulacije</a:t>
            </a:r>
            <a:r>
              <a:rPr lang="en-GB" baseline="0" dirty="0" smtClean="0"/>
              <a:t> </a:t>
            </a:r>
            <a:r>
              <a:rPr lang="en-GB" baseline="0" dirty="0" err="1" smtClean="0"/>
              <a:t>kod</a:t>
            </a:r>
            <a:r>
              <a:rPr lang="en-GB" baseline="0" dirty="0" smtClean="0"/>
              <a:t> </a:t>
            </a:r>
            <a:r>
              <a:rPr lang="en-GB" baseline="0" dirty="0" err="1" smtClean="0"/>
              <a:t>osoba</a:t>
            </a:r>
            <a:r>
              <a:rPr lang="en-GB" baseline="0" dirty="0" smtClean="0"/>
              <a:t> </a:t>
            </a:r>
            <a:r>
              <a:rPr lang="en-GB" baseline="0" dirty="0" err="1" smtClean="0"/>
              <a:t>koje</a:t>
            </a:r>
            <a:r>
              <a:rPr lang="en-GB" baseline="0" dirty="0" smtClean="0"/>
              <a:t> </a:t>
            </a:r>
            <a:r>
              <a:rPr lang="en-GB" baseline="0" dirty="0" err="1" smtClean="0"/>
              <a:t>imaju</a:t>
            </a:r>
            <a:r>
              <a:rPr lang="en-GB" baseline="0" dirty="0" smtClean="0"/>
              <a:t> </a:t>
            </a:r>
            <a:r>
              <a:rPr lang="en-GB" baseline="0" dirty="0" err="1" smtClean="0"/>
              <a:t>već</a:t>
            </a:r>
            <a:r>
              <a:rPr lang="en-GB" baseline="0" dirty="0" smtClean="0"/>
              <a:t> </a:t>
            </a:r>
            <a:r>
              <a:rPr lang="en-GB" baseline="0" dirty="0" err="1" smtClean="0"/>
              <a:t>dijagnostikovan</a:t>
            </a:r>
            <a:r>
              <a:rPr lang="en-GB" baseline="0" dirty="0" smtClean="0"/>
              <a:t> </a:t>
            </a:r>
            <a:r>
              <a:rPr lang="en-GB" baseline="0" dirty="0" err="1" smtClean="0"/>
              <a:t>dijabetes</a:t>
            </a:r>
            <a:r>
              <a:rPr lang="en-GB" baseline="0" dirty="0" smtClean="0"/>
              <a:t>.</a:t>
            </a:r>
          </a:p>
          <a:p>
            <a:endParaRPr lang="en-GB" baseline="0" dirty="0" smtClean="0"/>
          </a:p>
          <a:p>
            <a:r>
              <a:rPr lang="en-GB" baseline="0" dirty="0" err="1" smtClean="0"/>
              <a:t>Obzirom</a:t>
            </a:r>
            <a:r>
              <a:rPr lang="en-GB" baseline="0" dirty="0" smtClean="0"/>
              <a:t> da je </a:t>
            </a:r>
            <a:r>
              <a:rPr lang="en-GB" baseline="0" dirty="0" err="1" smtClean="0"/>
              <a:t>vek</a:t>
            </a:r>
            <a:r>
              <a:rPr lang="en-GB" baseline="0" dirty="0" smtClean="0"/>
              <a:t> </a:t>
            </a:r>
            <a:r>
              <a:rPr lang="en-GB" baseline="0" dirty="0" err="1" smtClean="0"/>
              <a:t>eritrocita</a:t>
            </a:r>
            <a:r>
              <a:rPr lang="en-GB" baseline="0" dirty="0" smtClean="0"/>
              <a:t> do/</a:t>
            </a:r>
            <a:r>
              <a:rPr lang="en-GB" baseline="0" dirty="0" err="1" smtClean="0"/>
              <a:t>oko</a:t>
            </a:r>
            <a:r>
              <a:rPr lang="en-GB" baseline="0" dirty="0" smtClean="0"/>
              <a:t> 120 </a:t>
            </a:r>
            <a:r>
              <a:rPr lang="en-GB" baseline="0" dirty="0" err="1" smtClean="0"/>
              <a:t>dana</a:t>
            </a:r>
            <a:r>
              <a:rPr lang="en-GB" baseline="0" dirty="0" smtClean="0"/>
              <a:t>, a da </a:t>
            </a:r>
            <a:r>
              <a:rPr lang="en-GB" baseline="0" dirty="0" err="1" smtClean="0"/>
              <a:t>oni</a:t>
            </a:r>
            <a:r>
              <a:rPr lang="en-GB" baseline="0" dirty="0" smtClean="0"/>
              <a:t> </a:t>
            </a:r>
            <a:r>
              <a:rPr lang="en-GB" baseline="0" dirty="0" err="1" smtClean="0"/>
              <a:t>postaju</a:t>
            </a:r>
            <a:r>
              <a:rPr lang="en-GB" baseline="0" dirty="0" smtClean="0"/>
              <a:t> </a:t>
            </a:r>
            <a:r>
              <a:rPr lang="en-GB" baseline="0" dirty="0" err="1" smtClean="0"/>
              <a:t>zreli</a:t>
            </a:r>
            <a:r>
              <a:rPr lang="en-GB" baseline="0" dirty="0" smtClean="0"/>
              <a:t> </a:t>
            </a:r>
            <a:r>
              <a:rPr lang="en-GB" baseline="0" dirty="0" err="1" smtClean="0"/>
              <a:t>posle</a:t>
            </a:r>
            <a:r>
              <a:rPr lang="en-GB" baseline="0" dirty="0" smtClean="0"/>
              <a:t> 30-og </a:t>
            </a:r>
            <a:r>
              <a:rPr lang="en-GB" baseline="0" dirty="0" err="1" smtClean="0"/>
              <a:t>dana</a:t>
            </a:r>
            <a:r>
              <a:rPr lang="en-GB" baseline="0" dirty="0" smtClean="0"/>
              <a:t>, ta </a:t>
            </a:r>
            <a:r>
              <a:rPr lang="en-GB" baseline="0" dirty="0" err="1" smtClean="0"/>
              <a:t>razlika</a:t>
            </a:r>
            <a:r>
              <a:rPr lang="en-GB" baseline="0" dirty="0" smtClean="0"/>
              <a:t> od 90 </a:t>
            </a:r>
            <a:r>
              <a:rPr lang="en-GB" baseline="0" dirty="0" err="1" smtClean="0"/>
              <a:t>dana</a:t>
            </a:r>
            <a:r>
              <a:rPr lang="en-GB" baseline="0" dirty="0" smtClean="0"/>
              <a:t> je </a:t>
            </a:r>
            <a:r>
              <a:rPr lang="en-GB" baseline="0" dirty="0" err="1" smtClean="0"/>
              <a:t>razlog</a:t>
            </a:r>
            <a:r>
              <a:rPr lang="en-GB" baseline="0" dirty="0" smtClean="0"/>
              <a:t> </a:t>
            </a:r>
            <a:r>
              <a:rPr lang="en-GB" baseline="0" dirty="0" err="1" smtClean="0"/>
              <a:t>zašto</a:t>
            </a:r>
            <a:r>
              <a:rPr lang="en-GB" baseline="0" dirty="0" smtClean="0"/>
              <a:t> se HbA1c </a:t>
            </a:r>
            <a:r>
              <a:rPr lang="en-GB" baseline="0" dirty="0" err="1" smtClean="0"/>
              <a:t>meri</a:t>
            </a:r>
            <a:r>
              <a:rPr lang="en-GB" baseline="0" dirty="0" smtClean="0"/>
              <a:t> </a:t>
            </a:r>
            <a:r>
              <a:rPr lang="en-GB" baseline="0" dirty="0" err="1" smtClean="0"/>
              <a:t>na</a:t>
            </a:r>
            <a:r>
              <a:rPr lang="en-GB" baseline="0" dirty="0" smtClean="0"/>
              <a:t> </a:t>
            </a:r>
            <a:r>
              <a:rPr lang="en-GB" baseline="0" dirty="0" err="1" smtClean="0"/>
              <a:t>svaka</a:t>
            </a:r>
            <a:r>
              <a:rPr lang="en-GB" baseline="0" dirty="0" smtClean="0"/>
              <a:t> 3 </a:t>
            </a:r>
            <a:r>
              <a:rPr lang="en-GB" baseline="0" dirty="0" err="1" smtClean="0"/>
              <a:t>meseca</a:t>
            </a:r>
            <a:r>
              <a:rPr lang="en-GB" baseline="0" dirty="0" smtClean="0"/>
              <a:t> (da bi se u tom </a:t>
            </a:r>
            <a:r>
              <a:rPr lang="en-GB" baseline="0" dirty="0" err="1" smtClean="0"/>
              <a:t>periodu</a:t>
            </a:r>
            <a:r>
              <a:rPr lang="en-GB" baseline="0" dirty="0" smtClean="0"/>
              <a:t> </a:t>
            </a:r>
            <a:r>
              <a:rPr lang="en-GB" baseline="0" dirty="0" err="1" smtClean="0"/>
              <a:t>promenila</a:t>
            </a:r>
            <a:r>
              <a:rPr lang="en-GB" baseline="0" dirty="0" smtClean="0"/>
              <a:t> </a:t>
            </a:r>
            <a:r>
              <a:rPr lang="en-GB" baseline="0" dirty="0" err="1" smtClean="0"/>
              <a:t>kompletna</a:t>
            </a:r>
            <a:r>
              <a:rPr lang="en-GB" baseline="0" dirty="0" smtClean="0"/>
              <a:t> </a:t>
            </a:r>
            <a:r>
              <a:rPr lang="en-GB" baseline="0" dirty="0" err="1" smtClean="0"/>
              <a:t>loza</a:t>
            </a:r>
            <a:r>
              <a:rPr lang="en-GB" baseline="0" dirty="0" smtClean="0"/>
              <a:t> </a:t>
            </a:r>
            <a:r>
              <a:rPr lang="en-GB" baseline="0" dirty="0" err="1" smtClean="0"/>
              <a:t>crvenih</a:t>
            </a:r>
            <a:r>
              <a:rPr lang="en-GB" baseline="0" dirty="0" smtClean="0"/>
              <a:t> </a:t>
            </a:r>
            <a:r>
              <a:rPr lang="en-GB" baseline="0" dirty="0" err="1" smtClean="0"/>
              <a:t>krvnih</a:t>
            </a:r>
            <a:r>
              <a:rPr lang="en-GB" baseline="0" dirty="0" smtClean="0"/>
              <a:t> </a:t>
            </a:r>
            <a:r>
              <a:rPr lang="en-GB" baseline="0" dirty="0" err="1" smtClean="0"/>
              <a:t>zrnaca</a:t>
            </a:r>
            <a:r>
              <a:rPr lang="en-GB" baseline="0" dirty="0" smtClean="0"/>
              <a:t> do </a:t>
            </a:r>
            <a:r>
              <a:rPr lang="en-GB" baseline="0" dirty="0" err="1" smtClean="0"/>
              <a:t>narednog</a:t>
            </a:r>
            <a:r>
              <a:rPr lang="en-GB" baseline="0" dirty="0" smtClean="0"/>
              <a:t> </a:t>
            </a:r>
            <a:r>
              <a:rPr lang="en-GB" baseline="0" dirty="0" err="1" smtClean="0"/>
              <a:t>merenja</a:t>
            </a:r>
            <a:r>
              <a:rPr lang="en-GB" baseline="0" dirty="0" smtClean="0"/>
              <a:t>).</a:t>
            </a:r>
          </a:p>
          <a:p>
            <a:endParaRPr lang="en-GB" baseline="0" dirty="0" smtClean="0"/>
          </a:p>
          <a:p>
            <a:r>
              <a:rPr lang="en-GB" baseline="0" dirty="0" err="1" smtClean="0"/>
              <a:t>Preporuke</a:t>
            </a:r>
            <a:r>
              <a:rPr lang="en-GB" baseline="0" dirty="0" smtClean="0"/>
              <a:t> </a:t>
            </a:r>
            <a:r>
              <a:rPr lang="en-GB" baseline="0" dirty="0" err="1" smtClean="0"/>
              <a:t>su</a:t>
            </a:r>
            <a:r>
              <a:rPr lang="en-GB" baseline="0" dirty="0" smtClean="0"/>
              <a:t> da se HbA1c </a:t>
            </a:r>
            <a:r>
              <a:rPr lang="en-GB" baseline="0" dirty="0" err="1" smtClean="0"/>
              <a:t>meri</a:t>
            </a:r>
            <a:r>
              <a:rPr lang="en-GB" baseline="0" dirty="0" smtClean="0"/>
              <a:t> </a:t>
            </a:r>
            <a:r>
              <a:rPr lang="en-GB" baseline="0" dirty="0" err="1" smtClean="0"/>
              <a:t>na</a:t>
            </a:r>
            <a:r>
              <a:rPr lang="en-GB" baseline="0" dirty="0" smtClean="0"/>
              <a:t> </a:t>
            </a:r>
            <a:r>
              <a:rPr lang="en-GB" baseline="0" dirty="0" err="1" smtClean="0"/>
              <a:t>svakih</a:t>
            </a:r>
            <a:r>
              <a:rPr lang="en-GB" baseline="0" dirty="0" smtClean="0"/>
              <a:t> 3-6 </a:t>
            </a:r>
            <a:r>
              <a:rPr lang="en-GB" baseline="0" dirty="0" err="1" smtClean="0"/>
              <a:t>meseci</a:t>
            </a:r>
            <a:r>
              <a:rPr lang="en-GB" baseline="0" dirty="0" smtClean="0"/>
              <a:t> </a:t>
            </a:r>
            <a:r>
              <a:rPr lang="en-GB" baseline="0" dirty="0" err="1" smtClean="0"/>
              <a:t>i</a:t>
            </a:r>
            <a:r>
              <a:rPr lang="en-GB" baseline="0" dirty="0" smtClean="0"/>
              <a:t> da se u </a:t>
            </a:r>
            <a:r>
              <a:rPr lang="en-GB" baseline="0" dirty="0" err="1" smtClean="0"/>
              <a:t>slučaju</a:t>
            </a:r>
            <a:r>
              <a:rPr lang="en-GB" baseline="0" dirty="0" smtClean="0"/>
              <a:t> </a:t>
            </a:r>
            <a:r>
              <a:rPr lang="en-GB" baseline="0" dirty="0" err="1" smtClean="0"/>
              <a:t>porasta</a:t>
            </a:r>
            <a:r>
              <a:rPr lang="en-GB" baseline="0" dirty="0" smtClean="0"/>
              <a:t> </a:t>
            </a:r>
            <a:r>
              <a:rPr lang="en-GB" baseline="0" dirty="0" err="1" smtClean="0"/>
              <a:t>vrednosti</a:t>
            </a:r>
            <a:r>
              <a:rPr lang="en-GB" baseline="0" dirty="0" smtClean="0"/>
              <a:t> </a:t>
            </a:r>
            <a:r>
              <a:rPr lang="en-GB" baseline="0" dirty="0" err="1" smtClean="0"/>
              <a:t>istog</a:t>
            </a:r>
            <a:r>
              <a:rPr lang="en-GB" baseline="0" dirty="0" smtClean="0"/>
              <a:t> </a:t>
            </a:r>
            <a:r>
              <a:rPr lang="en-GB" baseline="0" dirty="0" err="1" smtClean="0"/>
              <a:t>odmah</a:t>
            </a:r>
            <a:r>
              <a:rPr lang="en-GB" baseline="0" dirty="0" smtClean="0"/>
              <a:t> </a:t>
            </a:r>
            <a:r>
              <a:rPr lang="en-GB" baseline="0" dirty="0" err="1" smtClean="0"/>
              <a:t>pristupa</a:t>
            </a:r>
            <a:r>
              <a:rPr lang="en-GB" baseline="0" dirty="0" smtClean="0"/>
              <a:t> </a:t>
            </a:r>
            <a:r>
              <a:rPr lang="en-GB" baseline="0" dirty="0" err="1" smtClean="0"/>
              <a:t>prilagođavanju</a:t>
            </a:r>
            <a:r>
              <a:rPr lang="en-GB" baseline="0" dirty="0" smtClean="0"/>
              <a:t>/</a:t>
            </a:r>
            <a:r>
              <a:rPr lang="en-GB" baseline="0" dirty="0" err="1" smtClean="0"/>
              <a:t>promeni</a:t>
            </a:r>
            <a:r>
              <a:rPr lang="en-GB" baseline="0" dirty="0" smtClean="0"/>
              <a:t> </a:t>
            </a:r>
            <a:r>
              <a:rPr lang="en-GB" baseline="0" dirty="0" err="1" smtClean="0"/>
              <a:t>terapije</a:t>
            </a:r>
            <a:r>
              <a:rPr lang="en-GB" baseline="0" dirty="0" smtClean="0"/>
              <a:t>. </a:t>
            </a:r>
            <a:r>
              <a:rPr lang="en-GB" baseline="0" dirty="0" err="1" smtClean="0"/>
              <a:t>Dakle</a:t>
            </a:r>
            <a:r>
              <a:rPr lang="en-GB" baseline="0" dirty="0" smtClean="0"/>
              <a:t>, ne </a:t>
            </a:r>
            <a:r>
              <a:rPr lang="en-GB" baseline="0" dirty="0" err="1" smtClean="0"/>
              <a:t>treba</a:t>
            </a:r>
            <a:r>
              <a:rPr lang="en-GB" baseline="0" dirty="0" smtClean="0"/>
              <a:t> </a:t>
            </a:r>
            <a:r>
              <a:rPr lang="en-GB" baseline="0" dirty="0" err="1" smtClean="0"/>
              <a:t>čekati</a:t>
            </a:r>
            <a:r>
              <a:rPr lang="en-GB" baseline="0" dirty="0" smtClean="0"/>
              <a:t> da 2, 3 </a:t>
            </a:r>
            <a:r>
              <a:rPr lang="en-GB" baseline="0" dirty="0" err="1" smtClean="0"/>
              <a:t>ili</a:t>
            </a:r>
            <a:r>
              <a:rPr lang="en-GB" baseline="0" dirty="0" smtClean="0"/>
              <a:t> </a:t>
            </a:r>
            <a:r>
              <a:rPr lang="en-GB" baseline="0" dirty="0" err="1" smtClean="0"/>
              <a:t>više</a:t>
            </a:r>
            <a:r>
              <a:rPr lang="en-GB" baseline="0" dirty="0" smtClean="0"/>
              <a:t> </a:t>
            </a:r>
            <a:r>
              <a:rPr lang="en-GB" baseline="0" dirty="0" err="1" smtClean="0"/>
              <a:t>uzastopnih</a:t>
            </a:r>
            <a:r>
              <a:rPr lang="en-GB" baseline="0" dirty="0" smtClean="0"/>
              <a:t> </a:t>
            </a:r>
            <a:r>
              <a:rPr lang="en-GB" baseline="0" dirty="0" err="1" smtClean="0"/>
              <a:t>vrednosti</a:t>
            </a:r>
            <a:r>
              <a:rPr lang="en-GB" baseline="0" dirty="0" smtClean="0"/>
              <a:t> </a:t>
            </a:r>
            <a:r>
              <a:rPr lang="en-GB" baseline="0" dirty="0" err="1" smtClean="0"/>
              <a:t>budu</a:t>
            </a:r>
            <a:r>
              <a:rPr lang="en-GB" baseline="0" dirty="0" smtClean="0"/>
              <a:t> </a:t>
            </a:r>
            <a:r>
              <a:rPr lang="en-GB" baseline="0" dirty="0" err="1" smtClean="0"/>
              <a:t>povišene</a:t>
            </a:r>
            <a:r>
              <a:rPr lang="en-GB" baseline="0" dirty="0" smtClean="0"/>
              <a:t>, </a:t>
            </a:r>
            <a:r>
              <a:rPr lang="en-GB" baseline="0" dirty="0" err="1" smtClean="0"/>
              <a:t>već</a:t>
            </a:r>
            <a:r>
              <a:rPr lang="en-GB" baseline="0" dirty="0" smtClean="0"/>
              <a:t> </a:t>
            </a:r>
            <a:r>
              <a:rPr lang="en-GB" baseline="0" dirty="0" err="1" smtClean="0"/>
              <a:t>treba</a:t>
            </a:r>
            <a:r>
              <a:rPr lang="en-GB" baseline="0" dirty="0" smtClean="0"/>
              <a:t> </a:t>
            </a:r>
            <a:r>
              <a:rPr lang="en-GB" baseline="0" dirty="0" err="1" smtClean="0"/>
              <a:t>menjati</a:t>
            </a:r>
            <a:r>
              <a:rPr lang="en-GB" baseline="0" dirty="0" smtClean="0"/>
              <a:t> </a:t>
            </a:r>
            <a:r>
              <a:rPr lang="en-GB" baseline="0" dirty="0" err="1" smtClean="0"/>
              <a:t>terapiju</a:t>
            </a:r>
            <a:r>
              <a:rPr lang="en-GB" baseline="0" dirty="0" smtClean="0"/>
              <a:t> </a:t>
            </a:r>
            <a:r>
              <a:rPr lang="en-GB" baseline="0" dirty="0" err="1" smtClean="0"/>
              <a:t>na</a:t>
            </a:r>
            <a:r>
              <a:rPr lang="en-GB" baseline="0" dirty="0" smtClean="0"/>
              <a:t> </a:t>
            </a:r>
            <a:r>
              <a:rPr lang="en-GB" baseline="0" dirty="0" err="1" smtClean="0"/>
              <a:t>najmanji</a:t>
            </a:r>
            <a:r>
              <a:rPr lang="en-GB" baseline="0" dirty="0" smtClean="0"/>
              <a:t> </a:t>
            </a:r>
            <a:r>
              <a:rPr lang="en-GB" baseline="0" dirty="0" err="1" smtClean="0"/>
              <a:t>znak</a:t>
            </a:r>
            <a:r>
              <a:rPr lang="en-GB" baseline="0" dirty="0" smtClean="0"/>
              <a:t> </a:t>
            </a:r>
            <a:r>
              <a:rPr lang="en-GB" baseline="0" dirty="0" err="1" smtClean="0"/>
              <a:t>pogoršanja</a:t>
            </a:r>
            <a:r>
              <a:rPr lang="en-GB" baseline="0" dirty="0" smtClean="0"/>
              <a:t> </a:t>
            </a:r>
            <a:r>
              <a:rPr lang="en-GB" baseline="0" dirty="0" err="1" smtClean="0"/>
              <a:t>vrednosti</a:t>
            </a:r>
            <a:r>
              <a:rPr lang="en-GB" baseline="0" dirty="0" smtClean="0"/>
              <a:t> HbA1c.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07828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F059C-AA8C-413E-B30C-4B9DE509C9A4}" type="slidenum">
              <a:rPr lang="en-US" smtClean="0"/>
              <a:t>3</a:t>
            </a:fld>
            <a:endParaRPr lang="en-US"/>
          </a:p>
        </p:txBody>
      </p:sp>
    </p:spTree>
    <p:extLst>
      <p:ext uri="{BB962C8B-B14F-4D97-AF65-F5344CB8AC3E}">
        <p14:creationId xmlns:p14="http://schemas.microsoft.com/office/powerpoint/2010/main" val="280741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Starogrčke</a:t>
            </a:r>
            <a:r>
              <a:rPr lang="en-US" dirty="0" smtClean="0"/>
              <a:t> sculpture, </a:t>
            </a:r>
            <a:r>
              <a:rPr lang="en-US" dirty="0" err="1" smtClean="0"/>
              <a:t>kariatide</a:t>
            </a:r>
            <a:r>
              <a:rPr lang="en-US" dirty="0" smtClean="0"/>
              <a:t>, </a:t>
            </a:r>
            <a:r>
              <a:rPr lang="en-US" dirty="0" err="1" smtClean="0"/>
              <a:t>crteži</a:t>
            </a:r>
            <a:r>
              <a:rPr lang="en-US" baseline="0" dirty="0" smtClean="0"/>
              <a:t> </a:t>
            </a:r>
            <a:r>
              <a:rPr lang="en-US" baseline="0" dirty="0" err="1" smtClean="0"/>
              <a:t>iz</a:t>
            </a:r>
            <a:r>
              <a:rPr lang="en-US" baseline="0" dirty="0" smtClean="0"/>
              <a:t> </a:t>
            </a:r>
            <a:r>
              <a:rPr lang="en-US" baseline="0" dirty="0" err="1" smtClean="0"/>
              <a:t>rimskih</a:t>
            </a:r>
            <a:r>
              <a:rPr lang="en-US" baseline="0" dirty="0" smtClean="0"/>
              <a:t> </a:t>
            </a:r>
            <a:r>
              <a:rPr lang="en-US" baseline="0" dirty="0" err="1" smtClean="0"/>
              <a:t>kuća</a:t>
            </a:r>
            <a:r>
              <a:rPr lang="en-US" baseline="0" dirty="0" smtClean="0"/>
              <a:t>, </a:t>
            </a:r>
            <a:r>
              <a:rPr lang="en-US" baseline="0" dirty="0" err="1" smtClean="0"/>
              <a:t>crteži</a:t>
            </a:r>
            <a:r>
              <a:rPr lang="en-US" baseline="0" dirty="0" smtClean="0"/>
              <a:t> </a:t>
            </a:r>
            <a:r>
              <a:rPr lang="en-US" baseline="0" dirty="0" err="1" smtClean="0"/>
              <a:t>iz</a:t>
            </a:r>
            <a:r>
              <a:rPr lang="en-US" baseline="0" dirty="0" smtClean="0"/>
              <a:t> </a:t>
            </a:r>
            <a:r>
              <a:rPr lang="en-US" baseline="0" dirty="0" err="1" smtClean="0"/>
              <a:t>Kine</a:t>
            </a:r>
            <a:r>
              <a:rPr lang="en-US" baseline="0" dirty="0" smtClean="0"/>
              <a:t> </a:t>
            </a:r>
            <a:r>
              <a:rPr lang="en-US" baseline="0" dirty="0" err="1" smtClean="0"/>
              <a:t>i</a:t>
            </a:r>
            <a:r>
              <a:rPr lang="en-US" baseline="0" dirty="0" smtClean="0"/>
              <a:t> </a:t>
            </a:r>
            <a:r>
              <a:rPr lang="en-US" baseline="0" dirty="0" err="1" smtClean="0"/>
              <a:t>Indije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AF059C-AA8C-413E-B30C-4B9DE509C9A4}" type="slidenum">
              <a:rPr lang="en-US" smtClean="0"/>
              <a:t>4</a:t>
            </a:fld>
            <a:endParaRPr lang="en-US"/>
          </a:p>
        </p:txBody>
      </p:sp>
    </p:spTree>
    <p:extLst>
      <p:ext uri="{BB962C8B-B14F-4D97-AF65-F5344CB8AC3E}">
        <p14:creationId xmlns:p14="http://schemas.microsoft.com/office/powerpoint/2010/main" val="29254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Portreti</a:t>
            </a:r>
            <a:r>
              <a:rPr lang="en-US" dirty="0" smtClean="0"/>
              <a:t> </a:t>
            </a:r>
            <a:r>
              <a:rPr lang="en-US" dirty="0" err="1" smtClean="0"/>
              <a:t>srednjevekovnih</a:t>
            </a:r>
            <a:r>
              <a:rPr lang="en-US" dirty="0" smtClean="0"/>
              <a:t> </a:t>
            </a:r>
            <a:r>
              <a:rPr lang="en-US" dirty="0" err="1" smtClean="0"/>
              <a:t>i</a:t>
            </a:r>
            <a:r>
              <a:rPr lang="en-US" dirty="0" smtClean="0"/>
              <a:t> </a:t>
            </a:r>
            <a:r>
              <a:rPr lang="en-US" dirty="0" err="1" smtClean="0"/>
              <a:t>renesansnih</a:t>
            </a:r>
            <a:r>
              <a:rPr lang="en-US" dirty="0" smtClean="0"/>
              <a:t> </a:t>
            </a:r>
            <a:r>
              <a:rPr lang="en-US" dirty="0" err="1" smtClean="0"/>
              <a:t>vladara</a:t>
            </a:r>
            <a:r>
              <a:rPr lang="en-US" dirty="0" smtClean="0"/>
              <a:t>, </a:t>
            </a:r>
            <a:r>
              <a:rPr lang="en-US" dirty="0" err="1" smtClean="0"/>
              <a:t>crkvenih</a:t>
            </a:r>
            <a:r>
              <a:rPr lang="en-US" dirty="0" smtClean="0"/>
              <a:t> </a:t>
            </a:r>
            <a:r>
              <a:rPr lang="en-US" dirty="0" err="1" smtClean="0"/>
              <a:t>poglavara</a:t>
            </a:r>
            <a:r>
              <a:rPr lang="en-US" dirty="0" smtClean="0"/>
              <a:t>, </a:t>
            </a:r>
            <a:r>
              <a:rPr lang="en-US" dirty="0" err="1" smtClean="0"/>
              <a:t>vojskovođa</a:t>
            </a:r>
            <a:r>
              <a:rPr lang="en-US" dirty="0" smtClean="0"/>
              <a:t> </a:t>
            </a:r>
            <a:r>
              <a:rPr lang="en-US" dirty="0" err="1" smtClean="0"/>
              <a:t>verodostojno</a:t>
            </a:r>
            <a:r>
              <a:rPr lang="en-US" dirty="0" smtClean="0"/>
              <a:t> </a:t>
            </a:r>
            <a:r>
              <a:rPr lang="en-US" dirty="0" err="1" smtClean="0"/>
              <a:t>prikazuju</a:t>
            </a:r>
            <a:r>
              <a:rPr lang="en-US" dirty="0" smtClean="0"/>
              <a:t> </a:t>
            </a:r>
            <a:r>
              <a:rPr lang="en-US" dirty="0" err="1" smtClean="0"/>
              <a:t>znamenite</a:t>
            </a:r>
            <a:r>
              <a:rPr lang="en-US" dirty="0" smtClean="0"/>
              <a:t> </a:t>
            </a:r>
            <a:r>
              <a:rPr lang="en-US" dirty="0" err="1" smtClean="0"/>
              <a:t>osobe</a:t>
            </a:r>
            <a:r>
              <a:rPr lang="en-US" dirty="0" smtClean="0"/>
              <a:t> </a:t>
            </a:r>
            <a:r>
              <a:rPr lang="en-US" dirty="0" err="1" smtClean="0"/>
              <a:t>tih</a:t>
            </a:r>
            <a:r>
              <a:rPr lang="en-US" baseline="0" dirty="0" smtClean="0"/>
              <a:t> </a:t>
            </a:r>
            <a:r>
              <a:rPr lang="en-US" baseline="0" dirty="0" err="1" smtClean="0"/>
              <a:t>epoha</a:t>
            </a:r>
            <a:r>
              <a:rPr lang="en-US" baseline="0" dirty="0" smtClean="0"/>
              <a:t> </a:t>
            </a:r>
            <a:r>
              <a:rPr lang="en-US" baseline="0" dirty="0" err="1" smtClean="0"/>
              <a:t>koje</a:t>
            </a:r>
            <a:r>
              <a:rPr lang="en-US" baseline="0" dirty="0" smtClean="0"/>
              <a:t> </a:t>
            </a:r>
            <a:r>
              <a:rPr lang="en-US" baseline="0" dirty="0" err="1" smtClean="0"/>
              <a:t>su</a:t>
            </a:r>
            <a:r>
              <a:rPr lang="en-US" baseline="0" dirty="0" smtClean="0"/>
              <a:t> bile </a:t>
            </a:r>
            <a:r>
              <a:rPr lang="en-US" baseline="0" dirty="0" err="1" smtClean="0"/>
              <a:t>gojazne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0AF059C-AA8C-413E-B30C-4B9DE509C9A4}" type="slidenum">
              <a:rPr lang="en-US" smtClean="0"/>
              <a:t>5</a:t>
            </a:fld>
            <a:endParaRPr lang="en-US"/>
          </a:p>
        </p:txBody>
      </p:sp>
    </p:spTree>
    <p:extLst>
      <p:ext uri="{BB962C8B-B14F-4D97-AF65-F5344CB8AC3E}">
        <p14:creationId xmlns:p14="http://schemas.microsoft.com/office/powerpoint/2010/main" val="57813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Vojskovođa</a:t>
            </a:r>
            <a:r>
              <a:rPr lang="en-US" dirty="0" smtClean="0"/>
              <a:t> </a:t>
            </a:r>
            <a:r>
              <a:rPr lang="en-US" dirty="0" err="1" smtClean="0"/>
              <a:t>verodostojno</a:t>
            </a:r>
            <a:r>
              <a:rPr lang="en-US" dirty="0" smtClean="0"/>
              <a:t> </a:t>
            </a:r>
            <a:r>
              <a:rPr lang="en-US" dirty="0" err="1" smtClean="0"/>
              <a:t>prikazuju</a:t>
            </a:r>
            <a:r>
              <a:rPr lang="en-US" dirty="0" smtClean="0"/>
              <a:t> </a:t>
            </a:r>
            <a:r>
              <a:rPr lang="en-US" dirty="0" err="1" smtClean="0"/>
              <a:t>znamenite</a:t>
            </a:r>
            <a:r>
              <a:rPr lang="en-US" dirty="0" smtClean="0"/>
              <a:t> </a:t>
            </a:r>
            <a:r>
              <a:rPr lang="en-US" dirty="0" err="1" smtClean="0"/>
              <a:t>osobe</a:t>
            </a:r>
            <a:r>
              <a:rPr lang="en-US" dirty="0" smtClean="0"/>
              <a:t> </a:t>
            </a:r>
            <a:r>
              <a:rPr lang="en-US" dirty="0" err="1" smtClean="0"/>
              <a:t>tih</a:t>
            </a:r>
            <a:r>
              <a:rPr lang="en-US" dirty="0" smtClean="0"/>
              <a:t> </a:t>
            </a:r>
            <a:r>
              <a:rPr lang="en-US" dirty="0" err="1" smtClean="0"/>
              <a:t>epoha</a:t>
            </a:r>
            <a:r>
              <a:rPr lang="en-US" dirty="0" smtClean="0"/>
              <a:t> </a:t>
            </a:r>
            <a:r>
              <a:rPr lang="en-US" dirty="0" err="1" smtClean="0"/>
              <a:t>koje</a:t>
            </a:r>
            <a:r>
              <a:rPr lang="en-US" dirty="0" smtClean="0"/>
              <a:t> </a:t>
            </a:r>
            <a:r>
              <a:rPr lang="en-US" dirty="0" err="1" smtClean="0"/>
              <a:t>su</a:t>
            </a:r>
            <a:r>
              <a:rPr lang="en-US" dirty="0" smtClean="0"/>
              <a:t> bile </a:t>
            </a:r>
            <a:r>
              <a:rPr lang="en-US" dirty="0" err="1" smtClean="0"/>
              <a:t>gojazne</a:t>
            </a:r>
            <a:r>
              <a:rPr lang="en-US" dirty="0" smtClean="0"/>
              <a:t>. </a:t>
            </a:r>
            <a:endParaRPr lang="en-US" dirty="0"/>
          </a:p>
        </p:txBody>
      </p:sp>
      <p:sp>
        <p:nvSpPr>
          <p:cNvPr id="4" name="Slide Number Placeholder 3"/>
          <p:cNvSpPr>
            <a:spLocks noGrp="1"/>
          </p:cNvSpPr>
          <p:nvPr>
            <p:ph type="sldNum" sz="quarter" idx="10"/>
          </p:nvPr>
        </p:nvSpPr>
        <p:spPr/>
        <p:txBody>
          <a:bodyPr/>
          <a:lstStyle/>
          <a:p>
            <a:fld id="{30AF059C-AA8C-413E-B30C-4B9DE509C9A4}" type="slidenum">
              <a:rPr lang="en-US" smtClean="0"/>
              <a:t>6</a:t>
            </a:fld>
            <a:endParaRPr lang="en-US"/>
          </a:p>
        </p:txBody>
      </p:sp>
    </p:spTree>
    <p:extLst>
      <p:ext uri="{BB962C8B-B14F-4D97-AF65-F5344CB8AC3E}">
        <p14:creationId xmlns:p14="http://schemas.microsoft.com/office/powerpoint/2010/main" val="423181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we know how to talk about obesity or not, it is a global problem and it isn’t going away. The stats speak for themselves.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Obesity is a chronic disease and most commonly classified as a BMI of 30 or greater</a:t>
            </a:r>
            <a:endParaRPr lang="en-GB" sz="1200" kern="1200" dirty="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Worldwide, it is believed that obesity impacts 764 million people globally (up from 650 million) and 157 million children and adolescents</a:t>
            </a:r>
          </a:p>
          <a:p>
            <a:pPr marL="171450" lvl="0" indent="-171450">
              <a:buFont typeface="Arial" panose="020B0604020202020204" pitchFamily="34" charset="0"/>
              <a:buChar char="•"/>
            </a:pPr>
            <a:r>
              <a:rPr lang="en-GB" dirty="0"/>
              <a:t>As well as increasing the likelihood of long-term complications; obesity also puts individuals at increased risk of acute complications and severe outcomes from infectious diseases, resulting in 2 trillion USD in global healthcare costs annually</a:t>
            </a:r>
          </a:p>
          <a:p>
            <a:pPr marL="171450" lvl="0" indent="-171450">
              <a:buFont typeface="Arial" panose="020B0604020202020204" pitchFamily="34" charset="0"/>
              <a:buChar char="•"/>
            </a:pPr>
            <a:r>
              <a:rPr lang="en-GB" dirty="0"/>
              <a:t>Taking into consideration the socioeconomic costs associated with loss of productivity due to sick days and disability, the estimated costs of obesity to society are much greater than this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0827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1965"/>
                </a:solidFill>
                <a:effectLst/>
                <a:latin typeface="+mn-lt"/>
                <a:ea typeface="+mn-ea"/>
                <a:cs typeface="+mn-cs"/>
              </a:rPr>
              <a:t>Abstract</a:t>
            </a:r>
          </a:p>
          <a:p>
            <a:r>
              <a:rPr lang="en-US" sz="1200" b="0" i="0" kern="1200" dirty="0">
                <a:solidFill>
                  <a:srgbClr val="001965"/>
                </a:solidFill>
                <a:effectLst/>
                <a:latin typeface="+mn-lt"/>
                <a:ea typeface="+mn-ea"/>
                <a:cs typeface="+mn-cs"/>
              </a:rPr>
              <a:t>Obesity is associated with a prolonged imbalance between energy intake and expenditure, both of which are regulated by multiple feedback processes within and across individuals. These processes constitute 3 hierarchical control systems—homeostatic, hedonic, and cognitive—with extensive interaction among them. Understanding complex eating behavior requires consideration of all 3 systems and their interactions.</a:t>
            </a:r>
          </a:p>
          <a:p>
            <a:r>
              <a:rPr lang="en-US" sz="1200" b="0" i="0" kern="1200" dirty="0">
                <a:solidFill>
                  <a:srgbClr val="001965"/>
                </a:solidFill>
                <a:effectLst/>
                <a:latin typeface="+mn-lt"/>
                <a:ea typeface="+mn-ea"/>
                <a:cs typeface="+mn-cs"/>
              </a:rPr>
              <a:t>Existing models of these processes are widely scattered, with relatively few attempts to integrate across mechanisms. We briefly review available empirical evidence and dynamic models, discussing challenges and potential for better integration.</a:t>
            </a:r>
          </a:p>
          <a:p>
            <a:r>
              <a:rPr lang="en-US" sz="1200" b="0" i="0" kern="1200" dirty="0">
                <a:solidFill>
                  <a:srgbClr val="001965"/>
                </a:solidFill>
                <a:effectLst/>
                <a:latin typeface="+mn-lt"/>
                <a:ea typeface="+mn-ea"/>
                <a:cs typeface="+mn-cs"/>
              </a:rPr>
              <a:t>We conclude that developing richer models of dynamic interplay among systems should be a priority in the future study of obesity and that systems science modeling offers the potential to aid in this goal.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Apis For Office" panose="020B0504010101010104" pitchFamily="34" charset="0"/>
                <a:ea typeface="+mn-ea"/>
                <a:cs typeface="Apis For Office" panose="020B05040101010101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pis For Office" panose="020B0504010101010104" pitchFamily="34" charset="0"/>
              <a:ea typeface="+mn-ea"/>
              <a:cs typeface="Apis For Office" panose="020B0504010101010104" pitchFamily="34" charset="0"/>
            </a:endParaRPr>
          </a:p>
        </p:txBody>
      </p:sp>
    </p:spTree>
    <p:extLst>
      <p:ext uri="{BB962C8B-B14F-4D97-AF65-F5344CB8AC3E}">
        <p14:creationId xmlns:p14="http://schemas.microsoft.com/office/powerpoint/2010/main" val="112333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61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39883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Master" Target="../slideMasters/slideMaster5.xml"/><Relationship Id="rId5" Type="http://schemas.openxmlformats.org/officeDocument/2006/relationships/tags" Target="../tags/tag93.xml"/><Relationship Id="rId4" Type="http://schemas.openxmlformats.org/officeDocument/2006/relationships/tags" Target="../tags/tag9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Master" Target="../slideMasters/slideMaster5.xml"/><Relationship Id="rId5" Type="http://schemas.openxmlformats.org/officeDocument/2006/relationships/tags" Target="../tags/tag98.xml"/><Relationship Id="rId4" Type="http://schemas.openxmlformats.org/officeDocument/2006/relationships/tags" Target="../tags/tag9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F8B78-21BA-4BAF-B3C7-CC202FCE027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263257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F8B78-21BA-4BAF-B3C7-CC202FCE027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164968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F8B78-21BA-4BAF-B3C7-CC202FCE027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3132316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 Content_fix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8" y="6210000"/>
            <a:ext cx="10899337" cy="324000"/>
          </a:xfrm>
        </p:spPr>
        <p:txBody>
          <a:bodyPr anchor="b"/>
          <a:lstStyle>
            <a:lvl1pPr marL="0" indent="0">
              <a:spcBef>
                <a:spcPts val="0"/>
              </a:spcBef>
              <a:spcAft>
                <a:spcPts val="0"/>
              </a:spcAft>
              <a:buNone/>
              <a:defRPr sz="700" i="1">
                <a:solidFill>
                  <a:schemeClr val="accent6"/>
                </a:solidFill>
              </a:defRPr>
            </a:lvl1pPr>
          </a:lstStyle>
          <a:p>
            <a:pPr lvl="0"/>
            <a:r>
              <a:rPr lang="en-GB" dirty="0"/>
              <a:t>Footnote</a:t>
            </a:r>
          </a:p>
        </p:txBody>
      </p:sp>
      <p:sp>
        <p:nvSpPr>
          <p:cNvPr id="4" name="Title 3">
            <a:extLst>
              <a:ext uri="{FF2B5EF4-FFF2-40B4-BE49-F238E27FC236}">
                <a16:creationId xmlns:a16="http://schemas.microsoft.com/office/drawing/2014/main" xmlns="" id="{DE7BA4D6-17A2-4AB7-ACD0-593108A814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875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xmlns=""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xmlns=""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915000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new art">
            <a:extLst>
              <a:ext uri="{FF2B5EF4-FFF2-40B4-BE49-F238E27FC236}">
                <a16:creationId xmlns:a16="http://schemas.microsoft.com/office/drawing/2014/main" xmlns="" id="{41FBF53B-A526-4CF1-8DDC-2EB6EAD229C8}"/>
              </a:ext>
            </a:extLst>
          </p:cNvPr>
          <p:cNvPicPr>
            <a:picLocks noChangeAspect="1"/>
          </p:cNvPicPr>
          <p:nvPr userDrawn="1"/>
        </p:nvPicPr>
        <p:blipFill>
          <a:blip r:embed="rId2"/>
          <a:stretch>
            <a:fillRect/>
          </a:stretch>
        </p:blipFill>
        <p:spPr>
          <a:xfrm>
            <a:off x="1" y="0"/>
            <a:ext cx="12188388" cy="6858000"/>
          </a:xfrm>
          <a:prstGeom prst="rect">
            <a:avLst/>
          </a:prstGeom>
        </p:spPr>
      </p:pic>
      <p:sp>
        <p:nvSpPr>
          <p:cNvPr id="3074" name="Rectangle 2"/>
          <p:cNvSpPr>
            <a:spLocks noGrp="1" noChangeArrowheads="1"/>
          </p:cNvSpPr>
          <p:nvPr>
            <p:ph type="ctrTitle"/>
          </p:nvPr>
        </p:nvSpPr>
        <p:spPr>
          <a:xfrm>
            <a:off x="7777907" y="3511538"/>
            <a:ext cx="4487319" cy="1687620"/>
          </a:xfrm>
        </p:spPr>
        <p:txBody>
          <a:bodyPr anchor="t" anchorCtr="0"/>
          <a:lstStyle>
            <a:lvl1pPr algn="l">
              <a:lnSpc>
                <a:spcPct val="100000"/>
              </a:lnSpc>
              <a:defRPr lang="en-GB" sz="1867"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7764657" y="1827825"/>
            <a:ext cx="4448407" cy="1485900"/>
          </a:xfrm>
          <a:effectLst/>
        </p:spPr>
        <p:txBody>
          <a:bodyPr vert="horz" lIns="0" tIns="0" rIns="0" bIns="0" rtlCol="0" anchor="b">
            <a:noAutofit/>
          </a:bodyPr>
          <a:lstStyle>
            <a:lvl1pPr>
              <a:defRPr lang="en-US" sz="3867"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pic>
        <p:nvPicPr>
          <p:cNvPr id="13" name="Picture 12">
            <a:extLst>
              <a:ext uri="{FF2B5EF4-FFF2-40B4-BE49-F238E27FC236}">
                <a16:creationId xmlns:a16="http://schemas.microsoft.com/office/drawing/2014/main" xmlns="" id="{F76A4398-EABD-465E-B1DA-2AC02DFEEA79}"/>
              </a:ext>
            </a:extLst>
          </p:cNvPr>
          <p:cNvPicPr>
            <a:picLocks noChangeAspect="1"/>
          </p:cNvPicPr>
          <p:nvPr userDrawn="1"/>
        </p:nvPicPr>
        <p:blipFill>
          <a:blip r:embed="rId3"/>
          <a:stretch>
            <a:fillRect/>
          </a:stretch>
        </p:blipFill>
        <p:spPr>
          <a:xfrm>
            <a:off x="10374999" y="6149341"/>
            <a:ext cx="1434192" cy="474521"/>
          </a:xfrm>
          <a:prstGeom prst="rect">
            <a:avLst/>
          </a:prstGeom>
        </p:spPr>
      </p:pic>
      <p:sp>
        <p:nvSpPr>
          <p:cNvPr id="16" name="Title 1">
            <a:extLst>
              <a:ext uri="{FF2B5EF4-FFF2-40B4-BE49-F238E27FC236}">
                <a16:creationId xmlns:a16="http://schemas.microsoft.com/office/drawing/2014/main" xmlns="" id="{23BA4C71-E61B-4E55-9C41-DCFFDEAC66D4}"/>
              </a:ext>
            </a:extLst>
          </p:cNvPr>
          <p:cNvSpPr txBox="1">
            <a:spLocks/>
          </p:cNvSpPr>
          <p:nvPr userDrawn="1"/>
        </p:nvSpPr>
        <p:spPr>
          <a:xfrm>
            <a:off x="2801960" y="5754221"/>
            <a:ext cx="4426155" cy="508872"/>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pPr algn="l">
              <a:lnSpc>
                <a:spcPct val="110000"/>
              </a:lnSpc>
            </a:pPr>
            <a:r>
              <a:rPr lang="en-US" sz="1067" b="1" dirty="0">
                <a:solidFill>
                  <a:schemeClr val="bg1"/>
                </a:solidFill>
              </a:rPr>
              <a:t>SARAH</a:t>
            </a:r>
            <a:r>
              <a:rPr lang="en-US" sz="1067" dirty="0">
                <a:solidFill>
                  <a:schemeClr val="bg1"/>
                </a:solidFill>
              </a:rPr>
              <a:t> | </a:t>
            </a:r>
            <a:r>
              <a:rPr lang="en-US" sz="1067" b="1" dirty="0">
                <a:solidFill>
                  <a:schemeClr val="bg1"/>
                </a:solidFill>
              </a:rPr>
              <a:t>Age: </a:t>
            </a:r>
            <a:r>
              <a:rPr lang="en-US" sz="1067" dirty="0">
                <a:solidFill>
                  <a:schemeClr val="bg1"/>
                </a:solidFill>
              </a:rPr>
              <a:t>43 | </a:t>
            </a:r>
            <a:r>
              <a:rPr lang="en-US" sz="1067" b="1" dirty="0">
                <a:solidFill>
                  <a:schemeClr val="bg1"/>
                </a:solidFill>
              </a:rPr>
              <a:t>BMI: </a:t>
            </a:r>
            <a:r>
              <a:rPr lang="en-US" sz="1067" dirty="0">
                <a:solidFill>
                  <a:schemeClr val="bg1"/>
                </a:solidFill>
              </a:rPr>
              <a:t>37</a:t>
            </a:r>
            <a:br>
              <a:rPr lang="en-US" sz="1067" dirty="0">
                <a:solidFill>
                  <a:schemeClr val="bg1"/>
                </a:solidFill>
              </a:rPr>
            </a:br>
            <a:r>
              <a:rPr lang="en-US" sz="1067" b="1" dirty="0">
                <a:solidFill>
                  <a:schemeClr val="bg1"/>
                </a:solidFill>
              </a:rPr>
              <a:t>Complications: </a:t>
            </a:r>
            <a:r>
              <a:rPr lang="en-US" sz="1067" dirty="0">
                <a:solidFill>
                  <a:schemeClr val="bg1"/>
                </a:solidFill>
              </a:rPr>
              <a:t>Hypertension, osteoarthritis</a:t>
            </a:r>
          </a:p>
        </p:txBody>
      </p:sp>
      <p:pic>
        <p:nvPicPr>
          <p:cNvPr id="9" name="Picture 8">
            <a:extLst>
              <a:ext uri="{FF2B5EF4-FFF2-40B4-BE49-F238E27FC236}">
                <a16:creationId xmlns:a16="http://schemas.microsoft.com/office/drawing/2014/main" xmlns="" id="{490D8302-958D-4AE1-B313-CDF26B407CA4}"/>
              </a:ext>
            </a:extLst>
          </p:cNvPr>
          <p:cNvPicPr>
            <a:picLocks noChangeAspect="1"/>
          </p:cNvPicPr>
          <p:nvPr userDrawn="1"/>
        </p:nvPicPr>
        <p:blipFill>
          <a:blip r:embed="rId4"/>
          <a:stretch>
            <a:fillRect/>
          </a:stretch>
        </p:blipFill>
        <p:spPr>
          <a:xfrm>
            <a:off x="435316" y="6156960"/>
            <a:ext cx="618784" cy="442627"/>
          </a:xfrm>
          <a:prstGeom prst="rect">
            <a:avLst/>
          </a:prstGeom>
        </p:spPr>
      </p:pic>
    </p:spTree>
    <p:extLst>
      <p:ext uri="{BB962C8B-B14F-4D97-AF65-F5344CB8AC3E}">
        <p14:creationId xmlns:p14="http://schemas.microsoft.com/office/powerpoint/2010/main" val="172220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9" name="new art">
            <a:extLst>
              <a:ext uri="{FF2B5EF4-FFF2-40B4-BE49-F238E27FC236}">
                <a16:creationId xmlns:a16="http://schemas.microsoft.com/office/drawing/2014/main" xmlns="" id="{FA97D985-E338-4C3C-84D0-38D561518D1B}"/>
              </a:ext>
            </a:extLst>
          </p:cNvPr>
          <p:cNvPicPr>
            <a:picLocks noChangeAspect="1"/>
          </p:cNvPicPr>
          <p:nvPr userDrawn="1"/>
        </p:nvPicPr>
        <p:blipFill>
          <a:blip r:embed="rId2"/>
          <a:stretch>
            <a:fillRect/>
          </a:stretch>
        </p:blipFill>
        <p:spPr>
          <a:xfrm>
            <a:off x="1806" y="0"/>
            <a:ext cx="12188388" cy="6858000"/>
          </a:xfrm>
          <a:prstGeom prst="rect">
            <a:avLst/>
          </a:prstGeom>
        </p:spPr>
      </p:pic>
      <p:sp>
        <p:nvSpPr>
          <p:cNvPr id="11" name="TextBox 10">
            <a:extLst>
              <a:ext uri="{FF2B5EF4-FFF2-40B4-BE49-F238E27FC236}">
                <a16:creationId xmlns:a16="http://schemas.microsoft.com/office/drawing/2014/main" xmlns="" id="{C8029B69-D7D3-444B-9432-AF2F0F290031}"/>
              </a:ext>
            </a:extLst>
          </p:cNvPr>
          <p:cNvSpPr txBox="1"/>
          <p:nvPr userDrawn="1"/>
        </p:nvSpPr>
        <p:spPr>
          <a:xfrm>
            <a:off x="4510279" y="6278093"/>
            <a:ext cx="4763487" cy="841256"/>
          </a:xfrm>
          <a:prstGeom prst="rect">
            <a:avLst/>
          </a:prstGeom>
          <a:noFill/>
          <a:ln>
            <a:noFill/>
          </a:ln>
        </p:spPr>
        <p:txBody>
          <a:bodyPr wrap="square" lIns="0" tIns="0" rIns="0" bIns="0" rtlCol="0">
            <a:noAutofit/>
          </a:bodyPr>
          <a:lstStyle/>
          <a:p>
            <a:pPr>
              <a:spcBef>
                <a:spcPts val="800"/>
              </a:spcBef>
            </a:pPr>
            <a:r>
              <a:rPr lang="en-US" sz="1200" dirty="0">
                <a:solidFill>
                  <a:schemeClr val="bg1"/>
                </a:solidFill>
              </a:rPr>
              <a:t>LINDA, teacher; Age 40 BMI: 36</a:t>
            </a:r>
            <a:br>
              <a:rPr lang="en-US" sz="1200" dirty="0">
                <a:solidFill>
                  <a:schemeClr val="bg1"/>
                </a:solidFill>
              </a:rPr>
            </a:br>
            <a:r>
              <a:rPr lang="en-US" sz="933" dirty="0">
                <a:solidFill>
                  <a:schemeClr val="bg1"/>
                </a:solidFill>
              </a:rPr>
              <a:t>Patient portrayal</a:t>
            </a:r>
            <a:endParaRPr lang="en-US" sz="1200" dirty="0">
              <a:solidFill>
                <a:schemeClr val="bg1"/>
              </a:solidFill>
            </a:endParaRPr>
          </a:p>
        </p:txBody>
      </p:sp>
      <p:sp>
        <p:nvSpPr>
          <p:cNvPr id="3074" name="Rectangle 2"/>
          <p:cNvSpPr>
            <a:spLocks noGrp="1" noChangeArrowheads="1"/>
          </p:cNvSpPr>
          <p:nvPr>
            <p:ph type="ctrTitle"/>
          </p:nvPr>
        </p:nvSpPr>
        <p:spPr>
          <a:xfrm>
            <a:off x="7777907" y="3511538"/>
            <a:ext cx="4487319" cy="1687620"/>
          </a:xfrm>
        </p:spPr>
        <p:txBody>
          <a:bodyPr anchor="t" anchorCtr="0"/>
          <a:lstStyle>
            <a:lvl1pPr algn="l">
              <a:lnSpc>
                <a:spcPct val="100000"/>
              </a:lnSpc>
              <a:defRPr lang="en-GB" sz="1867"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7764657" y="1827825"/>
            <a:ext cx="4448407" cy="1485900"/>
          </a:xfrm>
          <a:effectLst/>
        </p:spPr>
        <p:txBody>
          <a:bodyPr vert="horz" lIns="0" tIns="0" rIns="0" bIns="0" rtlCol="0" anchor="b">
            <a:noAutofit/>
          </a:bodyPr>
          <a:lstStyle>
            <a:lvl1pPr>
              <a:defRPr lang="en-US" sz="3867"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pic>
        <p:nvPicPr>
          <p:cNvPr id="13" name="Picture 12">
            <a:extLst>
              <a:ext uri="{FF2B5EF4-FFF2-40B4-BE49-F238E27FC236}">
                <a16:creationId xmlns:a16="http://schemas.microsoft.com/office/drawing/2014/main" xmlns="" id="{F76A4398-EABD-465E-B1DA-2AC02DFEEA79}"/>
              </a:ext>
            </a:extLst>
          </p:cNvPr>
          <p:cNvPicPr>
            <a:picLocks noChangeAspect="1"/>
          </p:cNvPicPr>
          <p:nvPr userDrawn="1"/>
        </p:nvPicPr>
        <p:blipFill>
          <a:blip r:embed="rId3"/>
          <a:stretch>
            <a:fillRect/>
          </a:stretch>
        </p:blipFill>
        <p:spPr>
          <a:xfrm>
            <a:off x="10374999" y="6149341"/>
            <a:ext cx="1434192" cy="474521"/>
          </a:xfrm>
          <a:prstGeom prst="rect">
            <a:avLst/>
          </a:prstGeom>
        </p:spPr>
      </p:pic>
      <p:pic>
        <p:nvPicPr>
          <p:cNvPr id="8" name="Picture 7">
            <a:extLst>
              <a:ext uri="{FF2B5EF4-FFF2-40B4-BE49-F238E27FC236}">
                <a16:creationId xmlns:a16="http://schemas.microsoft.com/office/drawing/2014/main" xmlns="" id="{D4F3A62D-FB01-4FEE-9FA2-C08CED784547}"/>
              </a:ext>
            </a:extLst>
          </p:cNvPr>
          <p:cNvPicPr>
            <a:picLocks noChangeAspect="1"/>
          </p:cNvPicPr>
          <p:nvPr userDrawn="1"/>
        </p:nvPicPr>
        <p:blipFill>
          <a:blip r:embed="rId4"/>
          <a:stretch>
            <a:fillRect/>
          </a:stretch>
        </p:blipFill>
        <p:spPr>
          <a:xfrm>
            <a:off x="435316" y="6156960"/>
            <a:ext cx="618784" cy="442627"/>
          </a:xfrm>
          <a:prstGeom prst="rect">
            <a:avLst/>
          </a:prstGeom>
        </p:spPr>
      </p:pic>
    </p:spTree>
    <p:extLst>
      <p:ext uri="{BB962C8B-B14F-4D97-AF65-F5344CB8AC3E}">
        <p14:creationId xmlns:p14="http://schemas.microsoft.com/office/powerpoint/2010/main" val="68613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BC5677B-E360-4B1E-B27C-1337DC74BD8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7779556" y="3511297"/>
            <a:ext cx="4464608" cy="1687620"/>
          </a:xfrm>
        </p:spPr>
        <p:txBody>
          <a:bodyPr anchor="t" anchorCtr="0"/>
          <a:lstStyle>
            <a:lvl1pPr algn="l">
              <a:lnSpc>
                <a:spcPct val="100000"/>
              </a:lnSpc>
              <a:defRPr lang="en-GB" sz="1867"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7766304" y="1828801"/>
            <a:ext cx="4693920" cy="1485900"/>
          </a:xfrm>
          <a:effectLst/>
        </p:spPr>
        <p:txBody>
          <a:bodyPr vert="horz" lIns="0" tIns="0" rIns="0" bIns="0" rtlCol="0" anchor="b">
            <a:noAutofit/>
          </a:bodyPr>
          <a:lstStyle>
            <a:lvl1pPr>
              <a:defRPr lang="en-US" sz="3867"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sp>
        <p:nvSpPr>
          <p:cNvPr id="12" name="Title 1">
            <a:extLst>
              <a:ext uri="{FF2B5EF4-FFF2-40B4-BE49-F238E27FC236}">
                <a16:creationId xmlns:a16="http://schemas.microsoft.com/office/drawing/2014/main" xmlns="" id="{F12317F9-66A8-46F1-88BD-5CAEF8226215}"/>
              </a:ext>
            </a:extLst>
          </p:cNvPr>
          <p:cNvSpPr txBox="1">
            <a:spLocks/>
          </p:cNvSpPr>
          <p:nvPr userDrawn="1"/>
        </p:nvSpPr>
        <p:spPr>
          <a:xfrm>
            <a:off x="2215503" y="5754222"/>
            <a:ext cx="6187003" cy="548473"/>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pPr>
              <a:lnSpc>
                <a:spcPct val="110000"/>
              </a:lnSpc>
            </a:pPr>
            <a:r>
              <a:rPr lang="en-US" sz="1067" b="1" dirty="0">
                <a:solidFill>
                  <a:schemeClr val="bg1"/>
                </a:solidFill>
              </a:rPr>
              <a:t>ROBERTO</a:t>
            </a:r>
            <a:r>
              <a:rPr lang="en-US" sz="1067" dirty="0">
                <a:solidFill>
                  <a:schemeClr val="bg1"/>
                </a:solidFill>
              </a:rPr>
              <a:t> | </a:t>
            </a:r>
            <a:r>
              <a:rPr lang="en-US" sz="1067" b="1" dirty="0">
                <a:solidFill>
                  <a:schemeClr val="bg1"/>
                </a:solidFill>
              </a:rPr>
              <a:t>Age: </a:t>
            </a:r>
            <a:r>
              <a:rPr lang="en-US" sz="1067" dirty="0">
                <a:solidFill>
                  <a:schemeClr val="bg1"/>
                </a:solidFill>
              </a:rPr>
              <a:t>48 | </a:t>
            </a:r>
            <a:r>
              <a:rPr lang="en-US" sz="1067" b="1" dirty="0">
                <a:solidFill>
                  <a:schemeClr val="bg1"/>
                </a:solidFill>
              </a:rPr>
              <a:t>BMI: </a:t>
            </a:r>
            <a:r>
              <a:rPr lang="en-US" sz="1067" dirty="0">
                <a:solidFill>
                  <a:schemeClr val="bg1"/>
                </a:solidFill>
              </a:rPr>
              <a:t>39</a:t>
            </a:r>
          </a:p>
          <a:p>
            <a:pPr>
              <a:lnSpc>
                <a:spcPct val="110000"/>
              </a:lnSpc>
            </a:pPr>
            <a:r>
              <a:rPr lang="en-US" sz="1067" b="1" dirty="0">
                <a:solidFill>
                  <a:schemeClr val="bg1"/>
                </a:solidFill>
              </a:rPr>
              <a:t>Complications: </a:t>
            </a:r>
            <a:r>
              <a:rPr lang="en-US" sz="1067" dirty="0">
                <a:solidFill>
                  <a:schemeClr val="bg1"/>
                </a:solidFill>
              </a:rPr>
              <a:t>Hypertension, </a:t>
            </a:r>
            <a:r>
              <a:rPr lang="en-US" sz="1067" dirty="0" err="1">
                <a:solidFill>
                  <a:schemeClr val="bg1"/>
                </a:solidFill>
              </a:rPr>
              <a:t>dyslipidaemia</a:t>
            </a:r>
            <a:r>
              <a:rPr lang="en-US" sz="1067" dirty="0">
                <a:solidFill>
                  <a:schemeClr val="bg1"/>
                </a:solidFill>
              </a:rPr>
              <a:t>, sleep </a:t>
            </a:r>
            <a:r>
              <a:rPr lang="en-US" sz="1067" dirty="0" err="1">
                <a:solidFill>
                  <a:schemeClr val="bg1"/>
                </a:solidFill>
              </a:rPr>
              <a:t>apnoea</a:t>
            </a:r>
            <a:endParaRPr lang="en-US" sz="1067" dirty="0">
              <a:solidFill>
                <a:schemeClr val="bg1"/>
              </a:solidFill>
            </a:endParaRPr>
          </a:p>
        </p:txBody>
      </p:sp>
      <p:pic>
        <p:nvPicPr>
          <p:cNvPr id="7" name="Picture 6">
            <a:extLst>
              <a:ext uri="{FF2B5EF4-FFF2-40B4-BE49-F238E27FC236}">
                <a16:creationId xmlns:a16="http://schemas.microsoft.com/office/drawing/2014/main" xmlns="" id="{740B3E92-3C0E-4F31-BAED-BC88C353B64C}"/>
              </a:ext>
            </a:extLst>
          </p:cNvPr>
          <p:cNvPicPr>
            <a:picLocks noChangeAspect="1"/>
          </p:cNvPicPr>
          <p:nvPr userDrawn="1"/>
        </p:nvPicPr>
        <p:blipFill>
          <a:blip r:embed="rId3"/>
          <a:stretch>
            <a:fillRect/>
          </a:stretch>
        </p:blipFill>
        <p:spPr>
          <a:xfrm>
            <a:off x="10374999" y="6149341"/>
            <a:ext cx="1434192" cy="474521"/>
          </a:xfrm>
          <a:prstGeom prst="rect">
            <a:avLst/>
          </a:prstGeom>
        </p:spPr>
      </p:pic>
      <p:pic>
        <p:nvPicPr>
          <p:cNvPr id="8" name="Picture 7">
            <a:extLst>
              <a:ext uri="{FF2B5EF4-FFF2-40B4-BE49-F238E27FC236}">
                <a16:creationId xmlns:a16="http://schemas.microsoft.com/office/drawing/2014/main" xmlns="" id="{D22C09D2-DE3C-430A-A757-4C675827776E}"/>
              </a:ext>
            </a:extLst>
          </p:cNvPr>
          <p:cNvPicPr>
            <a:picLocks noChangeAspect="1"/>
          </p:cNvPicPr>
          <p:nvPr userDrawn="1"/>
        </p:nvPicPr>
        <p:blipFill>
          <a:blip r:embed="rId4"/>
          <a:stretch>
            <a:fillRect/>
          </a:stretch>
        </p:blipFill>
        <p:spPr>
          <a:xfrm>
            <a:off x="435316" y="6156960"/>
            <a:ext cx="618784" cy="442627"/>
          </a:xfrm>
          <a:prstGeom prst="rect">
            <a:avLst/>
          </a:prstGeom>
        </p:spPr>
      </p:pic>
    </p:spTree>
    <p:extLst>
      <p:ext uri="{BB962C8B-B14F-4D97-AF65-F5344CB8AC3E}">
        <p14:creationId xmlns:p14="http://schemas.microsoft.com/office/powerpoint/2010/main" val="5202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pic>
        <p:nvPicPr>
          <p:cNvPr id="25" name="Picture 24">
            <a:extLst>
              <a:ext uri="{FF2B5EF4-FFF2-40B4-BE49-F238E27FC236}">
                <a16:creationId xmlns:a16="http://schemas.microsoft.com/office/drawing/2014/main" xmlns="" id="{DB2E4F63-59C8-406B-95BE-E74B3035FB76}"/>
              </a:ext>
            </a:extLst>
          </p:cNvPr>
          <p:cNvPicPr>
            <a:picLocks noChangeAspect="1"/>
          </p:cNvPicPr>
          <p:nvPr userDrawn="1"/>
        </p:nvPicPr>
        <p:blipFill>
          <a:blip r:embed="rId3"/>
          <a:stretch>
            <a:fillRect/>
          </a:stretch>
        </p:blipFill>
        <p:spPr>
          <a:xfrm>
            <a:off x="7222790" y="-77569"/>
            <a:ext cx="5432215" cy="7229885"/>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4"/>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5"/>
          <a:stretch>
            <a:fillRect/>
          </a:stretch>
        </p:blipFill>
        <p:spPr>
          <a:xfrm>
            <a:off x="10374999" y="6149341"/>
            <a:ext cx="1434192" cy="474521"/>
          </a:xfrm>
          <a:prstGeom prst="rect">
            <a:avLst/>
          </a:prstGeom>
        </p:spPr>
      </p:pic>
    </p:spTree>
    <p:extLst>
      <p:ext uri="{BB962C8B-B14F-4D97-AF65-F5344CB8AC3E}">
        <p14:creationId xmlns:p14="http://schemas.microsoft.com/office/powerpoint/2010/main" val="32399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pic>
        <p:nvPicPr>
          <p:cNvPr id="6" name="Linda with table">
            <a:extLst>
              <a:ext uri="{FF2B5EF4-FFF2-40B4-BE49-F238E27FC236}">
                <a16:creationId xmlns:a16="http://schemas.microsoft.com/office/drawing/2014/main" xmlns="" id="{0BFF84C7-E4CA-4BA0-ACF8-7CF190118889}"/>
              </a:ext>
            </a:extLst>
          </p:cNvPr>
          <p:cNvPicPr>
            <a:picLocks noChangeAspect="1"/>
          </p:cNvPicPr>
          <p:nvPr userDrawn="1"/>
        </p:nvPicPr>
        <p:blipFill>
          <a:blip r:embed="rId5"/>
          <a:stretch>
            <a:fillRect/>
          </a:stretch>
        </p:blipFill>
        <p:spPr>
          <a:xfrm>
            <a:off x="6469626" y="235690"/>
            <a:ext cx="5722375" cy="5992013"/>
          </a:xfrm>
          <a:prstGeom prst="rect">
            <a:avLst/>
          </a:prstGeom>
        </p:spPr>
      </p:pic>
    </p:spTree>
    <p:extLst>
      <p:ext uri="{BB962C8B-B14F-4D97-AF65-F5344CB8AC3E}">
        <p14:creationId xmlns:p14="http://schemas.microsoft.com/office/powerpoint/2010/main" val="185570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pic>
        <p:nvPicPr>
          <p:cNvPr id="7" name="Picture 6">
            <a:extLst>
              <a:ext uri="{FF2B5EF4-FFF2-40B4-BE49-F238E27FC236}">
                <a16:creationId xmlns:a16="http://schemas.microsoft.com/office/drawing/2014/main" xmlns="" id="{0C9895A8-1D04-49EB-BAB0-5E7F378C6BA4}"/>
              </a:ext>
            </a:extLst>
          </p:cNvPr>
          <p:cNvPicPr>
            <a:picLocks noChangeAspect="1"/>
          </p:cNvPicPr>
          <p:nvPr userDrawn="1"/>
        </p:nvPicPr>
        <p:blipFill>
          <a:blip r:embed="rId5"/>
          <a:stretch>
            <a:fillRect/>
          </a:stretch>
        </p:blipFill>
        <p:spPr>
          <a:xfrm>
            <a:off x="6443138" y="168164"/>
            <a:ext cx="5296917" cy="6401109"/>
          </a:xfrm>
          <a:prstGeom prst="rect">
            <a:avLst/>
          </a:prstGeom>
        </p:spPr>
      </p:pic>
    </p:spTree>
    <p:extLst>
      <p:ext uri="{BB962C8B-B14F-4D97-AF65-F5344CB8AC3E}">
        <p14:creationId xmlns:p14="http://schemas.microsoft.com/office/powerpoint/2010/main" val="75208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F8B78-21BA-4BAF-B3C7-CC202FCE027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394188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spTree>
    <p:extLst>
      <p:ext uri="{BB962C8B-B14F-4D97-AF65-F5344CB8AC3E}">
        <p14:creationId xmlns:p14="http://schemas.microsoft.com/office/powerpoint/2010/main" val="56203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sp>
        <p:nvSpPr>
          <p:cNvPr id="2" name="white">
            <a:extLst>
              <a:ext uri="{FF2B5EF4-FFF2-40B4-BE49-F238E27FC236}">
                <a16:creationId xmlns:a16="http://schemas.microsoft.com/office/drawing/2014/main" xmlns="" id="{E6C79D97-C2F7-43A9-8F0C-160C1F613B5C}"/>
              </a:ext>
            </a:extLst>
          </p:cNvPr>
          <p:cNvSpPr/>
          <p:nvPr userDrawn="1"/>
        </p:nvSpPr>
        <p:spPr>
          <a:xfrm>
            <a:off x="188751" y="616457"/>
            <a:ext cx="4296947" cy="20942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accent1"/>
                </a:solidFill>
                <a:latin typeface="+mn-lt"/>
                <a:ea typeface="+mn-ea"/>
                <a:cs typeface="+mn-cs"/>
              </a:defRPr>
            </a:lvl1pPr>
          </a:lstStyle>
          <a:p>
            <a:pPr lvl="0"/>
            <a:r>
              <a:rPr lang="en-US" dirty="0"/>
              <a:t>Edit text</a:t>
            </a:r>
          </a:p>
        </p:txBody>
      </p:sp>
    </p:spTree>
    <p:extLst>
      <p:ext uri="{BB962C8B-B14F-4D97-AF65-F5344CB8AC3E}">
        <p14:creationId xmlns:p14="http://schemas.microsoft.com/office/powerpoint/2010/main" val="2727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7" name="BACKGROUND ART">
            <a:extLst>
              <a:ext uri="{FF2B5EF4-FFF2-40B4-BE49-F238E27FC236}">
                <a16:creationId xmlns:a16="http://schemas.microsoft.com/office/drawing/2014/main" xmlns="" id="{A6AB0659-3C05-49FE-A903-50C7C251FF90}"/>
              </a:ext>
            </a:extLst>
          </p:cNvPr>
          <p:cNvPicPr>
            <a:picLocks noChangeAspect="1"/>
          </p:cNvPicPr>
          <p:nvPr userDrawn="1"/>
        </p:nvPicPr>
        <p:blipFill>
          <a:blip r:embed="rId2"/>
          <a:stretch>
            <a:fillRect/>
          </a:stretch>
        </p:blipFill>
        <p:spPr>
          <a:xfrm>
            <a:off x="1806" y="0"/>
            <a:ext cx="12188388" cy="6858000"/>
          </a:xfrm>
          <a:prstGeom prst="rect">
            <a:avLst/>
          </a:prstGeom>
        </p:spPr>
      </p:pic>
      <p:sp>
        <p:nvSpPr>
          <p:cNvPr id="19" name="Text Placeholder 18">
            <a:extLst>
              <a:ext uri="{FF2B5EF4-FFF2-40B4-BE49-F238E27FC236}">
                <a16:creationId xmlns:a16="http://schemas.microsoft.com/office/drawing/2014/main" xmlns="" id="{AB2828A0-F40E-46A4-8913-0A6CDD16F8C7}"/>
              </a:ext>
            </a:extLst>
          </p:cNvPr>
          <p:cNvSpPr>
            <a:spLocks noGrp="1"/>
          </p:cNvSpPr>
          <p:nvPr>
            <p:ph type="body" sz="quarter" idx="13"/>
          </p:nvPr>
        </p:nvSpPr>
        <p:spPr>
          <a:xfrm>
            <a:off x="4034339" y="1702200"/>
            <a:ext cx="5489919" cy="4475632"/>
          </a:xfrm>
        </p:spPr>
        <p:txBody>
          <a:bodyPr/>
          <a:lstStyle>
            <a:lvl1pPr marL="190495" indent="-190495">
              <a:spcBef>
                <a:spcPts val="400"/>
              </a:spcBef>
              <a:spcAft>
                <a:spcPts val="800"/>
              </a:spcAft>
              <a:buClr>
                <a:schemeClr val="accent1"/>
              </a:buClr>
              <a:buFontTx/>
              <a:buBlip>
                <a:blip r:embed="rId3"/>
              </a:buBlip>
              <a:defRPr sz="1867" b="0">
                <a:solidFill>
                  <a:schemeClr val="bg1"/>
                </a:solidFill>
              </a:defRPr>
            </a:lvl1pPr>
            <a:lvl2pPr marL="433906" indent="-224361">
              <a:spcBef>
                <a:spcPts val="400"/>
              </a:spcBef>
              <a:spcAft>
                <a:spcPts val="800"/>
              </a:spcAft>
              <a:buClr>
                <a:schemeClr val="bg1"/>
              </a:buClr>
              <a:buSzPct val="100000"/>
              <a:buFont typeface="Verdana" panose="020B0604030504040204" pitchFamily="34" charset="0"/>
              <a:buChar char="–"/>
              <a:defRPr sz="1200">
                <a:solidFill>
                  <a:schemeClr val="bg1"/>
                </a:solidFill>
              </a:defRPr>
            </a:lvl2pPr>
            <a:lvl3pPr marL="649801" indent="-192613">
              <a:spcBef>
                <a:spcPts val="400"/>
              </a:spcBef>
              <a:spcAft>
                <a:spcPts val="800"/>
              </a:spcAft>
              <a:buClr>
                <a:schemeClr val="bg1"/>
              </a:buClr>
              <a:buSzPct val="100000"/>
              <a:buFont typeface="Wingdings" panose="05000000000000000000" pitchFamily="2" charset="2"/>
              <a:buChar char="§"/>
              <a:defRPr sz="1200">
                <a:solidFill>
                  <a:schemeClr val="bg1"/>
                </a:solidFill>
              </a:defRPr>
            </a:lvl3pPr>
            <a:lvl4pPr>
              <a:spcBef>
                <a:spcPts val="400"/>
              </a:spcBef>
              <a:spcAft>
                <a:spcPts val="800"/>
              </a:spcAft>
              <a:buClr>
                <a:schemeClr val="bg1"/>
              </a:buClr>
              <a:defRPr sz="1200">
                <a:solidFill>
                  <a:schemeClr val="bg1"/>
                </a:solidFill>
              </a:defRPr>
            </a:lvl4pPr>
            <a:lvl5pPr>
              <a:spcBef>
                <a:spcPts val="400"/>
              </a:spcBef>
              <a:spcAft>
                <a:spcPts val="800"/>
              </a:spcAft>
              <a:buClr>
                <a:schemeClr val="bg1"/>
              </a:buCl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B4AD060B-12D8-4087-A28F-37EDF1CC5A45}"/>
              </a:ext>
            </a:extLst>
          </p:cNvPr>
          <p:cNvPicPr>
            <a:picLocks noChangeAspect="1"/>
          </p:cNvPicPr>
          <p:nvPr userDrawn="1"/>
        </p:nvPicPr>
        <p:blipFill>
          <a:blip r:embed="rId4"/>
          <a:stretch>
            <a:fillRect/>
          </a:stretch>
        </p:blipFill>
        <p:spPr>
          <a:xfrm>
            <a:off x="10374999" y="6149409"/>
            <a:ext cx="1434192" cy="474385"/>
          </a:xfrm>
          <a:prstGeom prst="rect">
            <a:avLst/>
          </a:prstGeom>
        </p:spPr>
      </p:pic>
      <p:pic>
        <p:nvPicPr>
          <p:cNvPr id="6" name="Picture 5">
            <a:extLst>
              <a:ext uri="{FF2B5EF4-FFF2-40B4-BE49-F238E27FC236}">
                <a16:creationId xmlns:a16="http://schemas.microsoft.com/office/drawing/2014/main" xmlns="" id="{CE79605A-B899-4E0C-86E6-4130DABA1D56}"/>
              </a:ext>
            </a:extLst>
          </p:cNvPr>
          <p:cNvPicPr>
            <a:picLocks noChangeAspect="1"/>
          </p:cNvPicPr>
          <p:nvPr userDrawn="1"/>
        </p:nvPicPr>
        <p:blipFill>
          <a:blip r:embed="rId5"/>
          <a:stretch>
            <a:fillRect/>
          </a:stretch>
        </p:blipFill>
        <p:spPr>
          <a:xfrm>
            <a:off x="435316" y="6156960"/>
            <a:ext cx="618784" cy="442627"/>
          </a:xfrm>
          <a:prstGeom prst="rect">
            <a:avLst/>
          </a:prstGeom>
        </p:spPr>
      </p:pic>
    </p:spTree>
    <p:extLst>
      <p:ext uri="{BB962C8B-B14F-4D97-AF65-F5344CB8AC3E}">
        <p14:creationId xmlns:p14="http://schemas.microsoft.com/office/powerpoint/2010/main" val="149678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pic>
        <p:nvPicPr>
          <p:cNvPr id="14" name="Background">
            <a:extLst>
              <a:ext uri="{FF2B5EF4-FFF2-40B4-BE49-F238E27FC236}">
                <a16:creationId xmlns:a16="http://schemas.microsoft.com/office/drawing/2014/main" xmlns="" id="{09C87ED2-776B-4F02-9974-B57F5B7920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sp>
        <p:nvSpPr>
          <p:cNvPr id="19" name="Text Placeholder 18">
            <a:extLst>
              <a:ext uri="{FF2B5EF4-FFF2-40B4-BE49-F238E27FC236}">
                <a16:creationId xmlns:a16="http://schemas.microsoft.com/office/drawing/2014/main" xmlns="" id="{AB2828A0-F40E-46A4-8913-0A6CDD16F8C7}"/>
              </a:ext>
            </a:extLst>
          </p:cNvPr>
          <p:cNvSpPr>
            <a:spLocks noGrp="1"/>
          </p:cNvSpPr>
          <p:nvPr>
            <p:ph type="body" sz="quarter" idx="13"/>
          </p:nvPr>
        </p:nvSpPr>
        <p:spPr>
          <a:xfrm>
            <a:off x="4849205" y="1577796"/>
            <a:ext cx="5489919" cy="4475632"/>
          </a:xfrm>
        </p:spPr>
        <p:txBody>
          <a:bodyPr/>
          <a:lstStyle>
            <a:lvl1pPr marL="190495" indent="-190495">
              <a:spcAft>
                <a:spcPts val="800"/>
              </a:spcAft>
              <a:buClr>
                <a:schemeClr val="accent2"/>
              </a:buClr>
              <a:defRPr sz="1600">
                <a:solidFill>
                  <a:schemeClr val="accent5"/>
                </a:solidFill>
              </a:defRPr>
            </a:lvl1pPr>
            <a:lvl2pPr marL="433906" indent="-243411">
              <a:spcAft>
                <a:spcPts val="800"/>
              </a:spcAft>
              <a:buClr>
                <a:schemeClr val="accent2"/>
              </a:buClr>
              <a:defRPr sz="1200">
                <a:solidFill>
                  <a:schemeClr val="accent5"/>
                </a:solidFill>
              </a:defRPr>
            </a:lvl2pPr>
            <a:lvl3pPr marL="677316" indent="-203195">
              <a:spcAft>
                <a:spcPts val="800"/>
              </a:spcAft>
              <a:buClr>
                <a:schemeClr val="accent2"/>
              </a:buClr>
              <a:defRPr sz="1200">
                <a:solidFill>
                  <a:schemeClr val="accent5"/>
                </a:solidFill>
              </a:defRPr>
            </a:lvl3pPr>
            <a:lvl4pPr>
              <a:spcAft>
                <a:spcPts val="800"/>
              </a:spcAft>
              <a:buClr>
                <a:schemeClr val="accent2"/>
              </a:buClr>
              <a:defRPr sz="1200">
                <a:solidFill>
                  <a:schemeClr val="accent5"/>
                </a:solidFill>
              </a:defRPr>
            </a:lvl4pPr>
            <a:lvl5pPr>
              <a:spcAft>
                <a:spcPts val="800"/>
              </a:spcAft>
              <a:buClr>
                <a:schemeClr val="accent2"/>
              </a:buClr>
              <a:defRPr sz="12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2538E972-8090-46BF-AC19-2946BA41EDCA}"/>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9" name="Picture 8">
            <a:extLst>
              <a:ext uri="{FF2B5EF4-FFF2-40B4-BE49-F238E27FC236}">
                <a16:creationId xmlns:a16="http://schemas.microsoft.com/office/drawing/2014/main" xmlns="" id="{B4AD060B-12D8-4087-A28F-37EDF1CC5A45}"/>
              </a:ext>
            </a:extLst>
          </p:cNvPr>
          <p:cNvPicPr>
            <a:picLocks noChangeAspect="1"/>
          </p:cNvPicPr>
          <p:nvPr userDrawn="1"/>
        </p:nvPicPr>
        <p:blipFill>
          <a:blip r:embed="rId4"/>
          <a:stretch>
            <a:fillRect/>
          </a:stretch>
        </p:blipFill>
        <p:spPr>
          <a:xfrm>
            <a:off x="10374999" y="6149341"/>
            <a:ext cx="1434192" cy="474521"/>
          </a:xfrm>
          <a:prstGeom prst="rect">
            <a:avLst/>
          </a:prstGeom>
        </p:spPr>
      </p:pic>
    </p:spTree>
    <p:extLst>
      <p:ext uri="{BB962C8B-B14F-4D97-AF65-F5344CB8AC3E}">
        <p14:creationId xmlns:p14="http://schemas.microsoft.com/office/powerpoint/2010/main" val="245445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6" y="1509184"/>
            <a:ext cx="11178117"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1" y="1191685"/>
            <a:ext cx="11178116" cy="317500"/>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77304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x">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4"/>
            <a:ext cx="11178117" cy="100428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6" y="1509184"/>
            <a:ext cx="11178117"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Tree>
    <p:extLst>
      <p:ext uri="{BB962C8B-B14F-4D97-AF65-F5344CB8AC3E}">
        <p14:creationId xmlns:p14="http://schemas.microsoft.com/office/powerpoint/2010/main" val="5058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5413164"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5413165"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6028267" y="1509184"/>
            <a:ext cx="5524500"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6028267" y="1191170"/>
            <a:ext cx="5524500" cy="317501"/>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Tree>
    <p:extLst>
      <p:ext uri="{BB962C8B-B14F-4D97-AF65-F5344CB8AC3E}">
        <p14:creationId xmlns:p14="http://schemas.microsoft.com/office/powerpoint/2010/main" val="345174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11176191" cy="1919816"/>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11176193"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373710" y="3921945"/>
            <a:ext cx="11176191" cy="20559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373710" y="3603930"/>
            <a:ext cx="11176191" cy="317501"/>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Tree>
    <p:extLst>
      <p:ext uri="{BB962C8B-B14F-4D97-AF65-F5344CB8AC3E}">
        <p14:creationId xmlns:p14="http://schemas.microsoft.com/office/powerpoint/2010/main" val="174825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laceholders (Vertic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3458071"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3458072"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4234697" y="1508671"/>
            <a:ext cx="3458071"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4233710" y="1191170"/>
            <a:ext cx="3458071" cy="316985"/>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xmlns="" id="{E707B4E1-3E28-4961-B05D-E930925D3D72}"/>
              </a:ext>
            </a:extLst>
          </p:cNvPr>
          <p:cNvSpPr>
            <a:spLocks noGrp="1"/>
          </p:cNvSpPr>
          <p:nvPr>
            <p:ph type="body" sz="quarter" idx="17"/>
          </p:nvPr>
        </p:nvSpPr>
        <p:spPr>
          <a:xfrm>
            <a:off x="8093754" y="1191686"/>
            <a:ext cx="3458073" cy="316985"/>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xmlns="" id="{64F41C8B-0CE7-4658-90AB-3A271CE6160A}"/>
              </a:ext>
            </a:extLst>
          </p:cNvPr>
          <p:cNvSpPr>
            <a:spLocks noGrp="1"/>
          </p:cNvSpPr>
          <p:nvPr>
            <p:ph type="body" sz="quarter" idx="18"/>
          </p:nvPr>
        </p:nvSpPr>
        <p:spPr>
          <a:xfrm>
            <a:off x="8093755" y="1509184"/>
            <a:ext cx="3458072" cy="4360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laceholders (Vertic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2577537"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2577539"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3251305" y="1509184"/>
            <a:ext cx="2572315"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3247065" y="1191170"/>
            <a:ext cx="2580796" cy="316468"/>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xmlns="" id="{E707B4E1-3E28-4961-B05D-E930925D3D72}"/>
              </a:ext>
            </a:extLst>
          </p:cNvPr>
          <p:cNvSpPr>
            <a:spLocks noGrp="1"/>
          </p:cNvSpPr>
          <p:nvPr>
            <p:ph type="body" sz="quarter" idx="17"/>
          </p:nvPr>
        </p:nvSpPr>
        <p:spPr>
          <a:xfrm>
            <a:off x="6125991" y="1191687"/>
            <a:ext cx="2580796" cy="315951"/>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xmlns="" id="{64F41C8B-0CE7-4658-90AB-3A271CE6160A}"/>
              </a:ext>
            </a:extLst>
          </p:cNvPr>
          <p:cNvSpPr>
            <a:spLocks noGrp="1"/>
          </p:cNvSpPr>
          <p:nvPr>
            <p:ph type="body" sz="quarter" idx="18"/>
          </p:nvPr>
        </p:nvSpPr>
        <p:spPr>
          <a:xfrm>
            <a:off x="6121752" y="1508155"/>
            <a:ext cx="2572315"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xmlns="" id="{5357BBB5-8C12-423C-8CA1-3637124E8D61}"/>
              </a:ext>
            </a:extLst>
          </p:cNvPr>
          <p:cNvSpPr>
            <a:spLocks noGrp="1"/>
          </p:cNvSpPr>
          <p:nvPr>
            <p:ph type="body" sz="quarter" idx="19"/>
          </p:nvPr>
        </p:nvSpPr>
        <p:spPr>
          <a:xfrm>
            <a:off x="8987959" y="1191170"/>
            <a:ext cx="2577539" cy="315951"/>
          </a:xfrm>
        </p:spPr>
        <p:txBody>
          <a:bodyPr/>
          <a:lstStyle>
            <a:lvl1pPr marL="0" indent="0">
              <a:buNone/>
              <a:defRPr>
                <a:solidFill>
                  <a:schemeClr val="accent1"/>
                </a:solidFill>
              </a:defRPr>
            </a:lvl1pPr>
          </a:lstStyle>
          <a:p>
            <a:pPr lvl="0"/>
            <a:r>
              <a:rPr lang="en-US" dirty="0"/>
              <a:t>Edit Master text styles</a:t>
            </a:r>
          </a:p>
        </p:txBody>
      </p:sp>
      <p:sp>
        <p:nvSpPr>
          <p:cNvPr id="14" name="Text Placeholder 13">
            <a:extLst>
              <a:ext uri="{FF2B5EF4-FFF2-40B4-BE49-F238E27FC236}">
                <a16:creationId xmlns:a16="http://schemas.microsoft.com/office/drawing/2014/main" xmlns="" id="{C19EA78E-A4F7-48BE-A3CC-376DDDEC4092}"/>
              </a:ext>
            </a:extLst>
          </p:cNvPr>
          <p:cNvSpPr>
            <a:spLocks noGrp="1"/>
          </p:cNvSpPr>
          <p:nvPr>
            <p:ph type="body" sz="quarter" idx="20"/>
          </p:nvPr>
        </p:nvSpPr>
        <p:spPr>
          <a:xfrm>
            <a:off x="8992200" y="1507120"/>
            <a:ext cx="2559627"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08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4F8B78-21BA-4BAF-B3C7-CC202FCE027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2072210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5"/>
            <a:ext cx="5277209" cy="2060956"/>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5277209"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373710" y="4004790"/>
            <a:ext cx="5277209" cy="20609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373710" y="3688322"/>
            <a:ext cx="5277209" cy="316468"/>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xmlns="" id="{E707B4E1-3E28-4961-B05D-E930925D3D72}"/>
              </a:ext>
            </a:extLst>
          </p:cNvPr>
          <p:cNvSpPr>
            <a:spLocks noGrp="1"/>
          </p:cNvSpPr>
          <p:nvPr>
            <p:ph type="body" sz="quarter" idx="17"/>
          </p:nvPr>
        </p:nvSpPr>
        <p:spPr>
          <a:xfrm>
            <a:off x="6125991" y="1191687"/>
            <a:ext cx="5425835" cy="315951"/>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xmlns="" id="{64F41C8B-0CE7-4658-90AB-3A271CE6160A}"/>
              </a:ext>
            </a:extLst>
          </p:cNvPr>
          <p:cNvSpPr>
            <a:spLocks noGrp="1"/>
          </p:cNvSpPr>
          <p:nvPr>
            <p:ph type="body" sz="quarter" idx="18"/>
          </p:nvPr>
        </p:nvSpPr>
        <p:spPr>
          <a:xfrm>
            <a:off x="6125990" y="1508155"/>
            <a:ext cx="5425836" cy="20762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xmlns="" id="{5357BBB5-8C12-423C-8CA1-3637124E8D61}"/>
              </a:ext>
            </a:extLst>
          </p:cNvPr>
          <p:cNvSpPr>
            <a:spLocks noGrp="1"/>
          </p:cNvSpPr>
          <p:nvPr>
            <p:ph type="body" sz="quarter" idx="19"/>
          </p:nvPr>
        </p:nvSpPr>
        <p:spPr>
          <a:xfrm>
            <a:off x="6125989" y="3691732"/>
            <a:ext cx="5425833" cy="315951"/>
          </a:xfrm>
        </p:spPr>
        <p:txBody>
          <a:bodyPr/>
          <a:lstStyle>
            <a:lvl1pPr marL="0" indent="0">
              <a:buNone/>
              <a:defRPr>
                <a:solidFill>
                  <a:schemeClr val="accent1"/>
                </a:solidFill>
              </a:defRPr>
            </a:lvl1pPr>
          </a:lstStyle>
          <a:p>
            <a:pPr lvl="0"/>
            <a:r>
              <a:rPr lang="en-US" dirty="0"/>
              <a:t>Edit Master text styles</a:t>
            </a:r>
          </a:p>
        </p:txBody>
      </p:sp>
      <p:sp>
        <p:nvSpPr>
          <p:cNvPr id="14" name="Text Placeholder 13">
            <a:extLst>
              <a:ext uri="{FF2B5EF4-FFF2-40B4-BE49-F238E27FC236}">
                <a16:creationId xmlns:a16="http://schemas.microsoft.com/office/drawing/2014/main" xmlns="" id="{C19EA78E-A4F7-48BE-A3CC-376DDDEC4092}"/>
              </a:ext>
            </a:extLst>
          </p:cNvPr>
          <p:cNvSpPr>
            <a:spLocks noGrp="1"/>
          </p:cNvSpPr>
          <p:nvPr>
            <p:ph type="body" sz="quarter" idx="20"/>
          </p:nvPr>
        </p:nvSpPr>
        <p:spPr>
          <a:xfrm>
            <a:off x="6125988" y="4004790"/>
            <a:ext cx="5425833" cy="20609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02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049" y="469004"/>
            <a:ext cx="10989281" cy="1004285"/>
          </a:xfrm>
        </p:spPr>
        <p:txBody>
          <a:bodyPr/>
          <a:lstStyle/>
          <a:p>
            <a:r>
              <a:rPr lang="en-US" dirty="0"/>
              <a:t>Click to edit Master title style</a:t>
            </a:r>
            <a:endParaRPr lang="en-GB" dirty="0"/>
          </a:p>
        </p:txBody>
      </p:sp>
      <p:sp>
        <p:nvSpPr>
          <p:cNvPr id="4" name="Footer Placeholder 5">
            <a:extLst>
              <a:ext uri="{FF2B5EF4-FFF2-40B4-BE49-F238E27FC236}">
                <a16:creationId xmlns:a16="http://schemas.microsoft.com/office/drawing/2014/main" xmlns="" id="{A360A8A3-7ECF-4F18-99B2-58BA531DC355}"/>
              </a:ext>
            </a:extLst>
          </p:cNvPr>
          <p:cNvSpPr>
            <a:spLocks noGrp="1"/>
          </p:cNvSpPr>
          <p:nvPr>
            <p:ph type="ftr" sz="quarter" idx="3"/>
          </p:nvPr>
        </p:nvSpPr>
        <p:spPr>
          <a:xfrm>
            <a:off x="2316481" y="6170313"/>
            <a:ext cx="6106745" cy="386577"/>
          </a:xfrm>
          <a:prstGeom prst="rect">
            <a:avLst/>
          </a:prstGeom>
        </p:spPr>
        <p:txBody>
          <a:bodyPr vert="horz" lIns="0" tIns="0" rIns="91440" bIns="0" rtlCol="0" anchor="b" anchorCtr="0"/>
          <a:lstStyle>
            <a:lvl1pPr marL="0" indent="0" algn="l">
              <a:defRPr sz="933">
                <a:solidFill>
                  <a:schemeClr val="tx2"/>
                </a:solidFill>
              </a:defRPr>
            </a:lvl1pPr>
          </a:lstStyle>
          <a:p>
            <a:endParaRPr lang="en-US" dirty="0"/>
          </a:p>
        </p:txBody>
      </p:sp>
    </p:spTree>
    <p:extLst>
      <p:ext uri="{BB962C8B-B14F-4D97-AF65-F5344CB8AC3E}">
        <p14:creationId xmlns:p14="http://schemas.microsoft.com/office/powerpoint/2010/main" val="131583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xmlns="" id="{4CC93315-70C4-4563-AAC3-08B42EC782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601A4F06-8238-4F93-937A-A1CEAC94298A}"/>
              </a:ext>
            </a:extLst>
          </p:cNvPr>
          <p:cNvSpPr txBox="1"/>
          <p:nvPr userDrawn="1"/>
        </p:nvSpPr>
        <p:spPr>
          <a:xfrm>
            <a:off x="650240" y="396240"/>
            <a:ext cx="1869440" cy="369332"/>
          </a:xfrm>
          <a:prstGeom prst="rect">
            <a:avLst/>
          </a:prstGeom>
          <a:noFill/>
        </p:spPr>
        <p:txBody>
          <a:bodyPr wrap="square" lIns="0" tIns="0" rIns="0" bIns="0" rtlCol="0">
            <a:spAutoFit/>
          </a:bodyPr>
          <a:lstStyle/>
          <a:p>
            <a:r>
              <a:rPr lang="en-US" sz="2400" b="1" dirty="0">
                <a:solidFill>
                  <a:schemeClr val="bg1"/>
                </a:solidFill>
              </a:rPr>
              <a:t>Questions</a:t>
            </a:r>
          </a:p>
        </p:txBody>
      </p:sp>
      <p:sp>
        <p:nvSpPr>
          <p:cNvPr id="10" name="TextBox 9">
            <a:extLst>
              <a:ext uri="{FF2B5EF4-FFF2-40B4-BE49-F238E27FC236}">
                <a16:creationId xmlns:a16="http://schemas.microsoft.com/office/drawing/2014/main" xmlns="" id="{885ADBCB-E20E-4F76-93D8-126826018095}"/>
              </a:ext>
            </a:extLst>
          </p:cNvPr>
          <p:cNvSpPr txBox="1"/>
          <p:nvPr userDrawn="1"/>
        </p:nvSpPr>
        <p:spPr>
          <a:xfrm>
            <a:off x="558800" y="132080"/>
            <a:ext cx="1869440" cy="3488006"/>
          </a:xfrm>
          <a:prstGeom prst="rect">
            <a:avLst/>
          </a:prstGeom>
          <a:noFill/>
        </p:spPr>
        <p:txBody>
          <a:bodyPr wrap="square" lIns="0" tIns="0" rIns="0" bIns="0" rtlCol="0">
            <a:spAutoFit/>
          </a:bodyPr>
          <a:lstStyle/>
          <a:p>
            <a:r>
              <a:rPr lang="en-US" sz="22666" b="1" dirty="0">
                <a:gradFill>
                  <a:gsLst>
                    <a:gs pos="25000">
                      <a:schemeClr val="bg1">
                        <a:alpha val="49000"/>
                      </a:schemeClr>
                    </a:gs>
                    <a:gs pos="52000">
                      <a:schemeClr val="bg1"/>
                    </a:gs>
                  </a:gsLst>
                  <a:lin ang="4200000" scaled="0"/>
                </a:gradFill>
              </a:rPr>
              <a:t>?</a:t>
            </a:r>
          </a:p>
        </p:txBody>
      </p:sp>
    </p:spTree>
    <p:extLst>
      <p:ext uri="{BB962C8B-B14F-4D97-AF65-F5344CB8AC3E}">
        <p14:creationId xmlns:p14="http://schemas.microsoft.com/office/powerpoint/2010/main" val="154186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135794A-CE53-438E-9205-963ABEAD68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885ADBCB-E20E-4F76-93D8-126826018095}"/>
              </a:ext>
            </a:extLst>
          </p:cNvPr>
          <p:cNvSpPr txBox="1"/>
          <p:nvPr userDrawn="1"/>
        </p:nvSpPr>
        <p:spPr>
          <a:xfrm>
            <a:off x="558800" y="132080"/>
            <a:ext cx="1869440" cy="3488006"/>
          </a:xfrm>
          <a:prstGeom prst="rect">
            <a:avLst/>
          </a:prstGeom>
          <a:noFill/>
        </p:spPr>
        <p:txBody>
          <a:bodyPr wrap="square" lIns="0" tIns="0" rIns="0" bIns="0" rtlCol="0">
            <a:spAutoFit/>
          </a:bodyPr>
          <a:lstStyle/>
          <a:p>
            <a:r>
              <a:rPr lang="en-US" sz="22666" b="1" dirty="0">
                <a:gradFill>
                  <a:gsLst>
                    <a:gs pos="25000">
                      <a:schemeClr val="bg1">
                        <a:alpha val="49000"/>
                      </a:schemeClr>
                    </a:gs>
                    <a:gs pos="52000">
                      <a:schemeClr val="bg1"/>
                    </a:gs>
                  </a:gsLst>
                  <a:lin ang="4200000" scaled="0"/>
                </a:gradFill>
              </a:rPr>
              <a:t>?</a:t>
            </a:r>
          </a:p>
        </p:txBody>
      </p:sp>
      <p:sp>
        <p:nvSpPr>
          <p:cNvPr id="11" name="TextBox 10">
            <a:extLst>
              <a:ext uri="{FF2B5EF4-FFF2-40B4-BE49-F238E27FC236}">
                <a16:creationId xmlns:a16="http://schemas.microsoft.com/office/drawing/2014/main" xmlns="" id="{C1F0759E-7254-4DA2-A307-02099A0BCF43}"/>
              </a:ext>
            </a:extLst>
          </p:cNvPr>
          <p:cNvSpPr txBox="1"/>
          <p:nvPr userDrawn="1"/>
        </p:nvSpPr>
        <p:spPr>
          <a:xfrm>
            <a:off x="558800" y="648547"/>
            <a:ext cx="1869440" cy="2794000"/>
          </a:xfrm>
          <a:prstGeom prst="rect">
            <a:avLst/>
          </a:prstGeom>
          <a:effectLst/>
        </p:spPr>
        <p:txBody>
          <a:bodyPr vert="horz" lIns="0" tIns="0" rIns="0" bIns="0" rtlCol="0" anchor="t">
            <a:noAutofit/>
          </a:bodyPr>
          <a:lstStyle>
            <a:lvl1pPr lvl="0" indent="0">
              <a:lnSpc>
                <a:spcPct val="85000"/>
              </a:lnSpc>
              <a:spcBef>
                <a:spcPts val="600"/>
              </a:spcBef>
              <a:spcAft>
                <a:spcPts val="0"/>
              </a:spcAft>
              <a:buClr>
                <a:schemeClr val="accent2"/>
              </a:buClr>
              <a:buFont typeface="Symbol" panose="05050102010706020507" pitchFamily="18" charset="2"/>
              <a:buNone/>
              <a:defRPr sz="2900" b="0">
                <a:gradFill flip="none" rotWithShape="1">
                  <a:gsLst>
                    <a:gs pos="30000">
                      <a:srgbClr val="A12340"/>
                    </a:gs>
                    <a:gs pos="62000">
                      <a:srgbClr val="48308D"/>
                    </a:gs>
                  </a:gsLst>
                  <a:lin ang="2400000" scaled="0"/>
                  <a:tileRect/>
                </a:gradFill>
              </a:defRPr>
            </a:lvl1pPr>
            <a:lvl2pPr marL="342900" indent="-169863">
              <a:spcBef>
                <a:spcPts val="600"/>
              </a:spcBef>
              <a:spcAft>
                <a:spcPts val="0"/>
              </a:spcAft>
              <a:buClr>
                <a:schemeClr val="accent2"/>
              </a:buClr>
              <a:buFont typeface="Arial" panose="020B0604020202020204" pitchFamily="34" charset="0"/>
              <a:buChar char="‒"/>
              <a:defRPr sz="900">
                <a:solidFill>
                  <a:srgbClr val="4A4B4D"/>
                </a:solidFill>
              </a:defRPr>
            </a:lvl2pPr>
            <a:lvl3pPr marL="517525" indent="-153988">
              <a:spcBef>
                <a:spcPts val="600"/>
              </a:spcBef>
              <a:spcAft>
                <a:spcPts val="0"/>
              </a:spcAft>
              <a:buClr>
                <a:schemeClr val="accent2"/>
              </a:buClr>
              <a:buFont typeface="Wingdings" panose="05000000000000000000" pitchFamily="2" charset="2"/>
              <a:buChar char="§"/>
              <a:defRPr sz="900">
                <a:solidFill>
                  <a:srgbClr val="4A4B4D"/>
                </a:solidFill>
              </a:defRPr>
            </a:lvl3pPr>
            <a:lvl4pPr marL="687388" indent="-158750">
              <a:spcBef>
                <a:spcPts val="600"/>
              </a:spcBef>
              <a:spcAft>
                <a:spcPts val="0"/>
              </a:spcAft>
              <a:buClr>
                <a:schemeClr val="accent2"/>
              </a:buClr>
              <a:buFont typeface="Verdana" pitchFamily="34" charset="0"/>
              <a:buChar char="•"/>
              <a:defRPr sz="900">
                <a:solidFill>
                  <a:srgbClr val="4A4B4D"/>
                </a:solidFill>
              </a:defRPr>
            </a:lvl4pPr>
            <a:lvl5pPr marL="800100" indent="-117475">
              <a:spcBef>
                <a:spcPts val="600"/>
              </a:spcBef>
              <a:spcAft>
                <a:spcPts val="0"/>
              </a:spcAft>
              <a:buClr>
                <a:schemeClr val="accent2"/>
              </a:buClr>
              <a:buFont typeface="Verdana" pitchFamily="34" charset="0"/>
              <a:buChar char="•"/>
              <a:defRPr sz="900">
                <a:solidFill>
                  <a:srgbClr val="4A4B4D"/>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2666" b="1" dirty="0"/>
              <a:t>?</a:t>
            </a:r>
          </a:p>
        </p:txBody>
      </p:sp>
      <p:sp>
        <p:nvSpPr>
          <p:cNvPr id="14" name="TextBox 13">
            <a:extLst>
              <a:ext uri="{FF2B5EF4-FFF2-40B4-BE49-F238E27FC236}">
                <a16:creationId xmlns:a16="http://schemas.microsoft.com/office/drawing/2014/main" xmlns="" id="{36D0A2BA-6736-4BF5-A09E-7C6956046792}"/>
              </a:ext>
            </a:extLst>
          </p:cNvPr>
          <p:cNvSpPr txBox="1"/>
          <p:nvPr userDrawn="1"/>
        </p:nvSpPr>
        <p:spPr>
          <a:xfrm>
            <a:off x="650240" y="396240"/>
            <a:ext cx="1869440" cy="369332"/>
          </a:xfrm>
          <a:prstGeom prst="rect">
            <a:avLst/>
          </a:prstGeom>
          <a:noFill/>
        </p:spPr>
        <p:txBody>
          <a:bodyPr wrap="square" lIns="0" tIns="0" rIns="0" bIns="0" rtlCol="0">
            <a:spAutoFit/>
          </a:bodyPr>
          <a:lstStyle/>
          <a:p>
            <a:r>
              <a:rPr lang="en-US" sz="2400" b="1" dirty="0">
                <a:solidFill>
                  <a:schemeClr val="accent1"/>
                </a:solidFill>
              </a:rPr>
              <a:t>Questions</a:t>
            </a:r>
          </a:p>
        </p:txBody>
      </p:sp>
    </p:spTree>
    <p:extLst>
      <p:ext uri="{BB962C8B-B14F-4D97-AF65-F5344CB8AC3E}">
        <p14:creationId xmlns:p14="http://schemas.microsoft.com/office/powerpoint/2010/main" val="38603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9AA19-B1D1-4211-8929-A8270B989FC8}"/>
              </a:ext>
            </a:extLst>
          </p:cNvPr>
          <p:cNvSpPr>
            <a:spLocks noGrp="1"/>
          </p:cNvSpPr>
          <p:nvPr>
            <p:ph type="title" hasCustomPrompt="1"/>
          </p:nvPr>
        </p:nvSpPr>
        <p:spPr/>
        <p:txBody>
          <a:bodyPr/>
          <a:lstStyle>
            <a:lvl1pPr>
              <a:defRPr/>
            </a:lvl1pPr>
          </a:lstStyle>
          <a:p>
            <a:r>
              <a:rPr lang="en-US" dirty="0" err="1"/>
              <a:t>Colour</a:t>
            </a:r>
            <a:r>
              <a:rPr lang="en-US" dirty="0"/>
              <a:t> Palette</a:t>
            </a:r>
          </a:p>
        </p:txBody>
      </p:sp>
      <p:sp>
        <p:nvSpPr>
          <p:cNvPr id="3" name="Footer Placeholder 2">
            <a:extLst>
              <a:ext uri="{FF2B5EF4-FFF2-40B4-BE49-F238E27FC236}">
                <a16:creationId xmlns:a16="http://schemas.microsoft.com/office/drawing/2014/main" xmlns="" id="{F37FB872-68DD-448C-8D48-683A02736CC0}"/>
              </a:ext>
            </a:extLst>
          </p:cNvPr>
          <p:cNvSpPr>
            <a:spLocks noGrp="1"/>
          </p:cNvSpPr>
          <p:nvPr>
            <p:ph type="ftr" sz="quarter" idx="10"/>
          </p:nvPr>
        </p:nvSpPr>
        <p:spPr/>
        <p:txBody>
          <a:bodyPr/>
          <a:lstStyle/>
          <a:p>
            <a:endParaRPr lang="en-US" dirty="0"/>
          </a:p>
        </p:txBody>
      </p:sp>
      <p:sp>
        <p:nvSpPr>
          <p:cNvPr id="4" name="Rectangle 3">
            <a:extLst>
              <a:ext uri="{FF2B5EF4-FFF2-40B4-BE49-F238E27FC236}">
                <a16:creationId xmlns:a16="http://schemas.microsoft.com/office/drawing/2014/main" xmlns="" id="{3A9983AC-4C0F-41DE-9F6B-4B89E4370DE4}"/>
              </a:ext>
            </a:extLst>
          </p:cNvPr>
          <p:cNvSpPr/>
          <p:nvPr userDrawn="1"/>
        </p:nvSpPr>
        <p:spPr>
          <a:xfrm>
            <a:off x="376046" y="2756997"/>
            <a:ext cx="1249071" cy="1249071"/>
          </a:xfrm>
          <a:prstGeom prst="rect">
            <a:avLst/>
          </a:prstGeom>
          <a:solidFill>
            <a:srgbClr val="293E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72</a:t>
            </a:r>
          </a:p>
          <a:p>
            <a:pPr algn="ctr"/>
            <a:r>
              <a:rPr lang="en-US" sz="1600" dirty="0">
                <a:solidFill>
                  <a:schemeClr val="bg1"/>
                </a:solidFill>
              </a:rPr>
              <a:t>45</a:t>
            </a:r>
          </a:p>
          <a:p>
            <a:pPr algn="ctr"/>
            <a:r>
              <a:rPr lang="en-US" sz="1600" dirty="0">
                <a:solidFill>
                  <a:schemeClr val="bg1"/>
                </a:solidFill>
              </a:rPr>
              <a:t>140</a:t>
            </a:r>
          </a:p>
        </p:txBody>
      </p:sp>
      <p:sp>
        <p:nvSpPr>
          <p:cNvPr id="5" name="Rectangle 4">
            <a:extLst>
              <a:ext uri="{FF2B5EF4-FFF2-40B4-BE49-F238E27FC236}">
                <a16:creationId xmlns:a16="http://schemas.microsoft.com/office/drawing/2014/main" xmlns="" id="{7CF30B77-1BC7-47F2-B8F9-2568C0D27052}"/>
              </a:ext>
            </a:extLst>
          </p:cNvPr>
          <p:cNvSpPr/>
          <p:nvPr userDrawn="1"/>
        </p:nvSpPr>
        <p:spPr>
          <a:xfrm>
            <a:off x="10566885" y="2749189"/>
            <a:ext cx="1249071" cy="1249071"/>
          </a:xfrm>
          <a:prstGeom prst="rect">
            <a:avLst/>
          </a:prstGeom>
          <a:solidFill>
            <a:srgbClr val="DE1C8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222</a:t>
            </a:r>
          </a:p>
          <a:p>
            <a:pPr algn="ctr"/>
            <a:r>
              <a:rPr lang="en-US" sz="1600" dirty="0">
                <a:solidFill>
                  <a:schemeClr val="bg1"/>
                </a:solidFill>
              </a:rPr>
              <a:t>228</a:t>
            </a:r>
          </a:p>
          <a:p>
            <a:pPr algn="ctr"/>
            <a:r>
              <a:rPr lang="en-US" sz="1600" dirty="0">
                <a:solidFill>
                  <a:schemeClr val="bg1"/>
                </a:solidFill>
              </a:rPr>
              <a:t>133</a:t>
            </a:r>
          </a:p>
        </p:txBody>
      </p:sp>
      <p:sp>
        <p:nvSpPr>
          <p:cNvPr id="6" name="Rectangle 5">
            <a:extLst>
              <a:ext uri="{FF2B5EF4-FFF2-40B4-BE49-F238E27FC236}">
                <a16:creationId xmlns:a16="http://schemas.microsoft.com/office/drawing/2014/main" xmlns="" id="{8D7F5D98-6CA7-4B16-B976-414E541AC9FA}"/>
              </a:ext>
            </a:extLst>
          </p:cNvPr>
          <p:cNvSpPr/>
          <p:nvPr userDrawn="1"/>
        </p:nvSpPr>
        <p:spPr>
          <a:xfrm>
            <a:off x="9111049" y="2749193"/>
            <a:ext cx="1249071" cy="1249071"/>
          </a:xfrm>
          <a:prstGeom prst="rect">
            <a:avLst/>
          </a:prstGeom>
          <a:solidFill>
            <a:srgbClr val="4A4B4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74</a:t>
            </a:r>
          </a:p>
          <a:p>
            <a:pPr algn="ctr"/>
            <a:r>
              <a:rPr lang="en-US" sz="1600" dirty="0">
                <a:solidFill>
                  <a:schemeClr val="bg1"/>
                </a:solidFill>
              </a:rPr>
              <a:t>75</a:t>
            </a:r>
          </a:p>
          <a:p>
            <a:pPr algn="ctr"/>
            <a:r>
              <a:rPr lang="en-US" sz="1600" dirty="0">
                <a:solidFill>
                  <a:schemeClr val="bg1"/>
                </a:solidFill>
              </a:rPr>
              <a:t>77</a:t>
            </a:r>
          </a:p>
        </p:txBody>
      </p:sp>
      <p:sp>
        <p:nvSpPr>
          <p:cNvPr id="7" name="Rectangle 6">
            <a:extLst>
              <a:ext uri="{FF2B5EF4-FFF2-40B4-BE49-F238E27FC236}">
                <a16:creationId xmlns:a16="http://schemas.microsoft.com/office/drawing/2014/main" xmlns="" id="{B337A38E-C43E-457E-8C42-4F9A277676DA}"/>
              </a:ext>
            </a:extLst>
          </p:cNvPr>
          <p:cNvSpPr/>
          <p:nvPr userDrawn="1"/>
        </p:nvSpPr>
        <p:spPr>
          <a:xfrm>
            <a:off x="1831882" y="2749195"/>
            <a:ext cx="1249071" cy="1249071"/>
          </a:xfrm>
          <a:prstGeom prst="rect">
            <a:avLst/>
          </a:prstGeom>
          <a:solidFill>
            <a:srgbClr val="AB00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171</a:t>
            </a:r>
          </a:p>
          <a:p>
            <a:pPr algn="ctr"/>
            <a:r>
              <a:rPr lang="en-US" sz="1600" dirty="0">
                <a:solidFill>
                  <a:schemeClr val="bg1"/>
                </a:solidFill>
              </a:rPr>
              <a:t>0</a:t>
            </a:r>
          </a:p>
          <a:p>
            <a:pPr algn="ctr"/>
            <a:r>
              <a:rPr lang="en-US" sz="1600" dirty="0">
                <a:solidFill>
                  <a:schemeClr val="bg1"/>
                </a:solidFill>
              </a:rPr>
              <a:t>50</a:t>
            </a:r>
          </a:p>
        </p:txBody>
      </p:sp>
      <p:sp>
        <p:nvSpPr>
          <p:cNvPr id="8" name="Rectangle 7">
            <a:extLst>
              <a:ext uri="{FF2B5EF4-FFF2-40B4-BE49-F238E27FC236}">
                <a16:creationId xmlns:a16="http://schemas.microsoft.com/office/drawing/2014/main" xmlns="" id="{437BEB0B-2934-4F96-883F-87CF97E99B8B}"/>
              </a:ext>
            </a:extLst>
          </p:cNvPr>
          <p:cNvSpPr/>
          <p:nvPr userDrawn="1"/>
        </p:nvSpPr>
        <p:spPr>
          <a:xfrm>
            <a:off x="3287715" y="2749194"/>
            <a:ext cx="1249071" cy="1249071"/>
          </a:xfrm>
          <a:prstGeom prst="rect">
            <a:avLst/>
          </a:prstGeom>
          <a:solidFill>
            <a:srgbClr val="BECD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190</a:t>
            </a:r>
          </a:p>
          <a:p>
            <a:pPr algn="ctr"/>
            <a:r>
              <a:rPr lang="en-US" sz="1600" dirty="0">
                <a:solidFill>
                  <a:schemeClr val="bg1"/>
                </a:solidFill>
              </a:rPr>
              <a:t>205</a:t>
            </a:r>
          </a:p>
          <a:p>
            <a:pPr algn="ctr"/>
            <a:r>
              <a:rPr lang="en-US" sz="1600" dirty="0">
                <a:solidFill>
                  <a:schemeClr val="bg1"/>
                </a:solidFill>
              </a:rPr>
              <a:t>194</a:t>
            </a:r>
          </a:p>
        </p:txBody>
      </p:sp>
      <p:sp>
        <p:nvSpPr>
          <p:cNvPr id="9" name="Rectangle 8">
            <a:extLst>
              <a:ext uri="{FF2B5EF4-FFF2-40B4-BE49-F238E27FC236}">
                <a16:creationId xmlns:a16="http://schemas.microsoft.com/office/drawing/2014/main" xmlns="" id="{EF6E703E-6BA9-4C03-8537-78A88E846ABC}"/>
              </a:ext>
            </a:extLst>
          </p:cNvPr>
          <p:cNvSpPr/>
          <p:nvPr userDrawn="1"/>
        </p:nvSpPr>
        <p:spPr>
          <a:xfrm>
            <a:off x="4743549" y="2749194"/>
            <a:ext cx="1249071" cy="1249071"/>
          </a:xfrm>
          <a:prstGeom prst="rect">
            <a:avLst/>
          </a:prstGeom>
          <a:solidFill>
            <a:srgbClr val="916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145</a:t>
            </a:r>
          </a:p>
          <a:p>
            <a:pPr algn="ctr"/>
            <a:r>
              <a:rPr lang="en-US" sz="1600" dirty="0">
                <a:solidFill>
                  <a:schemeClr val="bg1"/>
                </a:solidFill>
              </a:rPr>
              <a:t>108</a:t>
            </a:r>
          </a:p>
          <a:p>
            <a:pPr algn="ctr"/>
            <a:r>
              <a:rPr lang="en-US" sz="1600" dirty="0">
                <a:solidFill>
                  <a:schemeClr val="bg1"/>
                </a:solidFill>
              </a:rPr>
              <a:t>149</a:t>
            </a:r>
          </a:p>
        </p:txBody>
      </p:sp>
      <p:sp>
        <p:nvSpPr>
          <p:cNvPr id="10" name="Rectangle 9">
            <a:extLst>
              <a:ext uri="{FF2B5EF4-FFF2-40B4-BE49-F238E27FC236}">
                <a16:creationId xmlns:a16="http://schemas.microsoft.com/office/drawing/2014/main" xmlns="" id="{64004130-4A75-40C0-BBF2-C212612CEC46}"/>
              </a:ext>
            </a:extLst>
          </p:cNvPr>
          <p:cNvSpPr/>
          <p:nvPr userDrawn="1"/>
        </p:nvSpPr>
        <p:spPr>
          <a:xfrm>
            <a:off x="6199382" y="2749194"/>
            <a:ext cx="1249071" cy="1249071"/>
          </a:xfrm>
          <a:prstGeom prst="rect">
            <a:avLst/>
          </a:prstGeom>
          <a:solidFill>
            <a:srgbClr val="8D837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141</a:t>
            </a:r>
          </a:p>
          <a:p>
            <a:pPr algn="ctr"/>
            <a:r>
              <a:rPr lang="en-US" sz="1600" dirty="0">
                <a:solidFill>
                  <a:schemeClr val="bg1"/>
                </a:solidFill>
              </a:rPr>
              <a:t>131</a:t>
            </a:r>
          </a:p>
          <a:p>
            <a:pPr algn="ctr"/>
            <a:r>
              <a:rPr lang="en-US" sz="1600" dirty="0">
                <a:solidFill>
                  <a:schemeClr val="bg1"/>
                </a:solidFill>
              </a:rPr>
              <a:t>121</a:t>
            </a:r>
          </a:p>
        </p:txBody>
      </p:sp>
      <p:sp>
        <p:nvSpPr>
          <p:cNvPr id="11" name="Rectangle 10">
            <a:extLst>
              <a:ext uri="{FF2B5EF4-FFF2-40B4-BE49-F238E27FC236}">
                <a16:creationId xmlns:a16="http://schemas.microsoft.com/office/drawing/2014/main" xmlns="" id="{DE5D6FC0-30F1-4291-960B-278F4FC07021}"/>
              </a:ext>
            </a:extLst>
          </p:cNvPr>
          <p:cNvSpPr/>
          <p:nvPr userDrawn="1"/>
        </p:nvSpPr>
        <p:spPr>
          <a:xfrm>
            <a:off x="7655213" y="2749189"/>
            <a:ext cx="1249071" cy="1249071"/>
          </a:xfrm>
          <a:prstGeom prst="rect">
            <a:avLst/>
          </a:prstGeom>
          <a:solidFill>
            <a:srgbClr val="697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161</a:t>
            </a:r>
          </a:p>
          <a:p>
            <a:pPr algn="ctr"/>
            <a:r>
              <a:rPr lang="en-US" sz="1600" dirty="0">
                <a:solidFill>
                  <a:schemeClr val="bg1"/>
                </a:solidFill>
              </a:rPr>
              <a:t>171</a:t>
            </a:r>
          </a:p>
          <a:p>
            <a:pPr algn="ctr"/>
            <a:r>
              <a:rPr lang="en-US" sz="1600" dirty="0">
                <a:solidFill>
                  <a:schemeClr val="bg1"/>
                </a:solidFill>
              </a:rPr>
              <a:t>178</a:t>
            </a:r>
          </a:p>
        </p:txBody>
      </p:sp>
    </p:spTree>
    <p:extLst>
      <p:ext uri="{BB962C8B-B14F-4D97-AF65-F5344CB8AC3E}">
        <p14:creationId xmlns:p14="http://schemas.microsoft.com/office/powerpoint/2010/main" val="271221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xmlns=""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xmlns=""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798753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 Content_fix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8" y="6210000"/>
            <a:ext cx="10899337" cy="324000"/>
          </a:xfrm>
        </p:spPr>
        <p:txBody>
          <a:bodyPr anchor="b"/>
          <a:lstStyle>
            <a:lvl1pPr marL="0" indent="0">
              <a:spcBef>
                <a:spcPts val="0"/>
              </a:spcBef>
              <a:spcAft>
                <a:spcPts val="0"/>
              </a:spcAft>
              <a:buNone/>
              <a:defRPr sz="700" i="1">
                <a:solidFill>
                  <a:schemeClr val="accent6"/>
                </a:solidFill>
              </a:defRPr>
            </a:lvl1pPr>
          </a:lstStyle>
          <a:p>
            <a:pPr lvl="0"/>
            <a:r>
              <a:rPr lang="en-GB" dirty="0"/>
              <a:t>Footnote</a:t>
            </a:r>
          </a:p>
        </p:txBody>
      </p:sp>
      <p:sp>
        <p:nvSpPr>
          <p:cNvPr id="4" name="Title 3">
            <a:extLst>
              <a:ext uri="{FF2B5EF4-FFF2-40B4-BE49-F238E27FC236}">
                <a16:creationId xmlns:a16="http://schemas.microsoft.com/office/drawing/2014/main" xmlns="" id="{DE7BA4D6-17A2-4AB7-ACD0-593108A814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1732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050" y="469006"/>
            <a:ext cx="10989281" cy="276999"/>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xmlns="" id="{471B695F-5145-44D0-96EA-52517B90A031}"/>
              </a:ext>
            </a:extLst>
          </p:cNvPr>
          <p:cNvSpPr>
            <a:spLocks noGrp="1"/>
          </p:cNvSpPr>
          <p:nvPr>
            <p:ph type="body" sz="quarter" idx="10" hasCustomPrompt="1"/>
          </p:nvPr>
        </p:nvSpPr>
        <p:spPr>
          <a:xfrm>
            <a:off x="1473200" y="6370245"/>
            <a:ext cx="9040576" cy="276999"/>
          </a:xfrm>
        </p:spPr>
        <p:txBody>
          <a:bodyPr anchor="ctr" anchorCtr="0">
            <a:noAutofit/>
          </a:bodyPr>
          <a:lstStyle>
            <a:lvl1pPr marL="0" indent="0">
              <a:spcBef>
                <a:spcPts val="0"/>
              </a:spcBef>
              <a:buNone/>
              <a:defRPr sz="800"/>
            </a:lvl1pPr>
          </a:lstStyle>
          <a:p>
            <a:pPr lvl="0"/>
            <a:r>
              <a:rPr lang="en-US" dirty="0"/>
              <a:t>Edit Master text styles</a:t>
            </a:r>
          </a:p>
        </p:txBody>
      </p:sp>
    </p:spTree>
    <p:extLst>
      <p:ext uri="{BB962C8B-B14F-4D97-AF65-F5344CB8AC3E}">
        <p14:creationId xmlns:p14="http://schemas.microsoft.com/office/powerpoint/2010/main" val="2886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endParaRPr lang="nb-NO" dirty="0"/>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xmlns=""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4">
            <a:extLst>
              <a:ext uri="{FF2B5EF4-FFF2-40B4-BE49-F238E27FC236}">
                <a16:creationId xmlns:a16="http://schemas.microsoft.com/office/drawing/2014/main" xmlns=""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dirty="0"/>
              <a:t>Insert notes</a:t>
            </a:r>
          </a:p>
        </p:txBody>
      </p:sp>
    </p:spTree>
    <p:extLst>
      <p:ext uri="{BB962C8B-B14F-4D97-AF65-F5344CB8AC3E}">
        <p14:creationId xmlns:p14="http://schemas.microsoft.com/office/powerpoint/2010/main" val="1091979251"/>
      </p:ext>
    </p:extLst>
  </p:cSld>
  <p:clrMapOvr>
    <a:masterClrMapping/>
  </p:clrMapOvr>
  <p:transition>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Normal - fixed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8"/>
            <a:ext cx="11347200" cy="521883"/>
          </a:xfrm>
        </p:spPr>
        <p:txBody>
          <a:bodyPr anchor="ctr" anchorCtr="0"/>
          <a:lstStyle>
            <a:lvl1pPr>
              <a:defRPr sz="3200"/>
            </a:lvl1pPr>
          </a:lstStyle>
          <a:p>
            <a:r>
              <a:rPr lang="en-US" noProof="0"/>
              <a:t>Click to edit Master title style</a:t>
            </a:r>
            <a:endParaRPr lang="en-GB" noProof="0" dirty="0"/>
          </a:p>
        </p:txBody>
      </p:sp>
      <p:sp>
        <p:nvSpPr>
          <p:cNvPr id="8" name="Content Placeholder 7">
            <a:extLst>
              <a:ext uri="{FF2B5EF4-FFF2-40B4-BE49-F238E27FC236}">
                <a16:creationId xmlns:a16="http://schemas.microsoft.com/office/drawing/2014/main" xmlns="" id="{2E51383A-8FBD-409E-9F26-8A65D1A6FA89}"/>
              </a:ext>
            </a:extLst>
          </p:cNvPr>
          <p:cNvSpPr>
            <a:spLocks noGrp="1"/>
          </p:cNvSpPr>
          <p:nvPr>
            <p:ph sz="quarter" idx="10"/>
          </p:nvPr>
        </p:nvSpPr>
        <p:spPr>
          <a:xfrm>
            <a:off x="438912" y="6107515"/>
            <a:ext cx="11314176" cy="256545"/>
          </a:xfrm>
        </p:spPr>
        <p:txBody>
          <a:bodyPr wrap="square" lIns="91440" tIns="45720" rIns="91440" bIns="45720" anchor="b">
            <a:spAutoFit/>
          </a:bodyPr>
          <a:lstStyle>
            <a:lvl1pPr marL="0" indent="0">
              <a:buClr>
                <a:srgbClr val="82786F"/>
              </a:buClr>
              <a:buNone/>
              <a:defRPr sz="1067">
                <a:solidFill>
                  <a:srgbClr val="82786F"/>
                </a:solidFill>
              </a:defRPr>
            </a:lvl1pPr>
            <a:lvl2pPr>
              <a:buClr>
                <a:srgbClr val="82786F"/>
              </a:buClr>
              <a:defRPr sz="1067">
                <a:solidFill>
                  <a:srgbClr val="82786F"/>
                </a:solidFill>
              </a:defRPr>
            </a:lvl2pPr>
            <a:lvl3pPr>
              <a:buClr>
                <a:srgbClr val="82786F"/>
              </a:buClr>
              <a:defRPr sz="1067">
                <a:solidFill>
                  <a:srgbClr val="82786F"/>
                </a:solidFill>
              </a:defRPr>
            </a:lvl3pPr>
            <a:lvl4pPr>
              <a:buClr>
                <a:srgbClr val="82786F"/>
              </a:buClr>
              <a:defRPr sz="1067">
                <a:solidFill>
                  <a:srgbClr val="82786F"/>
                </a:solidFill>
              </a:defRPr>
            </a:lvl4pPr>
            <a:lvl5pPr>
              <a:buClr>
                <a:srgbClr val="82786F"/>
              </a:buClr>
              <a:defRPr sz="1067">
                <a:solidFill>
                  <a:srgbClr val="82786F"/>
                </a:solidFill>
              </a:defRPr>
            </a:lvl5pPr>
          </a:lstStyle>
          <a:p>
            <a:pPr lvl="0"/>
            <a:r>
              <a:rPr lang="en-US" dirty="0"/>
              <a:t>Edit Master text styles</a:t>
            </a:r>
          </a:p>
        </p:txBody>
      </p:sp>
      <p:sp>
        <p:nvSpPr>
          <p:cNvPr id="10" name="Content Placeholder 9">
            <a:extLst>
              <a:ext uri="{FF2B5EF4-FFF2-40B4-BE49-F238E27FC236}">
                <a16:creationId xmlns:a16="http://schemas.microsoft.com/office/drawing/2014/main" xmlns="" id="{F4A2C8DE-BB30-4383-9379-38EC9DEBEF2F}"/>
              </a:ext>
            </a:extLst>
          </p:cNvPr>
          <p:cNvSpPr>
            <a:spLocks noGrp="1"/>
          </p:cNvSpPr>
          <p:nvPr>
            <p:ph sz="quarter" idx="11"/>
          </p:nvPr>
        </p:nvSpPr>
        <p:spPr>
          <a:xfrm>
            <a:off x="0" y="6596572"/>
            <a:ext cx="11753088" cy="257636"/>
          </a:xfrm>
        </p:spPr>
        <p:txBody>
          <a:bodyPr wrap="square" lIns="90000" tIns="46800" rIns="90000" bIns="45720" anchor="b" anchorCtr="0">
            <a:spAutoFit/>
          </a:bodyPr>
          <a:lstStyle>
            <a:lvl1pPr marL="0" indent="0">
              <a:buNone/>
              <a:defRPr sz="1067">
                <a:solidFill>
                  <a:schemeClr val="bg1">
                    <a:lumMod val="50000"/>
                  </a:schemeClr>
                </a:solidFill>
              </a:defRPr>
            </a:lvl1pPr>
            <a:lvl2pPr marL="353466" indent="0">
              <a:buNone/>
              <a:defRPr sz="1067">
                <a:solidFill>
                  <a:schemeClr val="bg1">
                    <a:lumMod val="50000"/>
                  </a:schemeClr>
                </a:solidFill>
              </a:defRPr>
            </a:lvl2pPr>
            <a:lvl3pPr marL="715397" indent="0">
              <a:buNone/>
              <a:defRPr sz="1067">
                <a:solidFill>
                  <a:schemeClr val="bg1">
                    <a:lumMod val="50000"/>
                  </a:schemeClr>
                </a:solidFill>
              </a:defRPr>
            </a:lvl3pPr>
            <a:lvl4pPr marL="1077330" indent="0">
              <a:buNone/>
              <a:defRPr sz="1067">
                <a:solidFill>
                  <a:schemeClr val="bg1">
                    <a:lumMod val="50000"/>
                  </a:schemeClr>
                </a:solidFill>
              </a:defRPr>
            </a:lvl4pPr>
            <a:lvl5pPr marL="1430795" indent="0">
              <a:buNone/>
              <a:defRPr sz="1067">
                <a:solidFill>
                  <a:schemeClr val="bg1">
                    <a:lumMod val="50000"/>
                  </a:schemeClr>
                </a:solidFill>
              </a:defRPr>
            </a:lvl5pPr>
          </a:lstStyle>
          <a:p>
            <a:pPr lvl="0"/>
            <a:r>
              <a:rPr lang="en-US" dirty="0"/>
              <a:t>Edit Master text styles</a:t>
            </a:r>
          </a:p>
        </p:txBody>
      </p:sp>
    </p:spTree>
    <p:extLst>
      <p:ext uri="{BB962C8B-B14F-4D97-AF65-F5344CB8AC3E}">
        <p14:creationId xmlns:p14="http://schemas.microsoft.com/office/powerpoint/2010/main" val="3420874969"/>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F8B78-21BA-4BAF-B3C7-CC202FCE0273}"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51205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xmlns="" id="{B83BF171-11B0-4BBC-A5E0-54E06540B5CB}"/>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xmlns=""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xmlns=""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xmlns=""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2591909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10" name="Text Placeholder 4">
            <a:extLst>
              <a:ext uri="{FF2B5EF4-FFF2-40B4-BE49-F238E27FC236}">
                <a16:creationId xmlns:a16="http://schemas.microsoft.com/office/drawing/2014/main" xmlns=""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dirty="0"/>
              <a:t>Insert notes</a:t>
            </a:r>
          </a:p>
        </p:txBody>
      </p:sp>
    </p:spTree>
    <p:extLst>
      <p:ext uri="{BB962C8B-B14F-4D97-AF65-F5344CB8AC3E}">
        <p14:creationId xmlns:p14="http://schemas.microsoft.com/office/powerpoint/2010/main" val="860766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new art">
            <a:extLst>
              <a:ext uri="{FF2B5EF4-FFF2-40B4-BE49-F238E27FC236}">
                <a16:creationId xmlns:a16="http://schemas.microsoft.com/office/drawing/2014/main" xmlns="" id="{41FBF53B-A526-4CF1-8DDC-2EB6EAD229C8}"/>
              </a:ext>
            </a:extLst>
          </p:cNvPr>
          <p:cNvPicPr>
            <a:picLocks noChangeAspect="1"/>
          </p:cNvPicPr>
          <p:nvPr userDrawn="1"/>
        </p:nvPicPr>
        <p:blipFill>
          <a:blip r:embed="rId2"/>
          <a:stretch>
            <a:fillRect/>
          </a:stretch>
        </p:blipFill>
        <p:spPr>
          <a:xfrm>
            <a:off x="1" y="0"/>
            <a:ext cx="12188388" cy="6858000"/>
          </a:xfrm>
          <a:prstGeom prst="rect">
            <a:avLst/>
          </a:prstGeom>
        </p:spPr>
      </p:pic>
      <p:sp>
        <p:nvSpPr>
          <p:cNvPr id="3074" name="Rectangle 2"/>
          <p:cNvSpPr>
            <a:spLocks noGrp="1" noChangeArrowheads="1"/>
          </p:cNvSpPr>
          <p:nvPr>
            <p:ph type="ctrTitle"/>
          </p:nvPr>
        </p:nvSpPr>
        <p:spPr>
          <a:xfrm>
            <a:off x="7777907" y="3511538"/>
            <a:ext cx="4487319" cy="1687620"/>
          </a:xfrm>
        </p:spPr>
        <p:txBody>
          <a:bodyPr anchor="t" anchorCtr="0"/>
          <a:lstStyle>
            <a:lvl1pPr algn="l">
              <a:lnSpc>
                <a:spcPct val="100000"/>
              </a:lnSpc>
              <a:defRPr lang="en-GB" sz="1867"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7764657" y="1827825"/>
            <a:ext cx="4448407" cy="1485900"/>
          </a:xfrm>
          <a:effectLst/>
        </p:spPr>
        <p:txBody>
          <a:bodyPr vert="horz" lIns="0" tIns="0" rIns="0" bIns="0" rtlCol="0" anchor="b">
            <a:noAutofit/>
          </a:bodyPr>
          <a:lstStyle>
            <a:lvl1pPr>
              <a:defRPr lang="en-US" sz="3867"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pic>
        <p:nvPicPr>
          <p:cNvPr id="13" name="Picture 12">
            <a:extLst>
              <a:ext uri="{FF2B5EF4-FFF2-40B4-BE49-F238E27FC236}">
                <a16:creationId xmlns:a16="http://schemas.microsoft.com/office/drawing/2014/main" xmlns="" id="{F76A4398-EABD-465E-B1DA-2AC02DFEEA79}"/>
              </a:ext>
            </a:extLst>
          </p:cNvPr>
          <p:cNvPicPr>
            <a:picLocks noChangeAspect="1"/>
          </p:cNvPicPr>
          <p:nvPr userDrawn="1"/>
        </p:nvPicPr>
        <p:blipFill>
          <a:blip r:embed="rId3"/>
          <a:stretch>
            <a:fillRect/>
          </a:stretch>
        </p:blipFill>
        <p:spPr>
          <a:xfrm>
            <a:off x="10374999" y="6149341"/>
            <a:ext cx="1434192" cy="474521"/>
          </a:xfrm>
          <a:prstGeom prst="rect">
            <a:avLst/>
          </a:prstGeom>
        </p:spPr>
      </p:pic>
      <p:sp>
        <p:nvSpPr>
          <p:cNvPr id="16" name="Title 1">
            <a:extLst>
              <a:ext uri="{FF2B5EF4-FFF2-40B4-BE49-F238E27FC236}">
                <a16:creationId xmlns:a16="http://schemas.microsoft.com/office/drawing/2014/main" xmlns="" id="{23BA4C71-E61B-4E55-9C41-DCFFDEAC66D4}"/>
              </a:ext>
            </a:extLst>
          </p:cNvPr>
          <p:cNvSpPr txBox="1">
            <a:spLocks/>
          </p:cNvSpPr>
          <p:nvPr userDrawn="1"/>
        </p:nvSpPr>
        <p:spPr>
          <a:xfrm>
            <a:off x="2801960" y="5754221"/>
            <a:ext cx="4426155" cy="508872"/>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pPr algn="l">
              <a:lnSpc>
                <a:spcPct val="110000"/>
              </a:lnSpc>
            </a:pPr>
            <a:r>
              <a:rPr lang="en-US" sz="1067" b="1" dirty="0">
                <a:solidFill>
                  <a:schemeClr val="bg1"/>
                </a:solidFill>
              </a:rPr>
              <a:t>SARAH</a:t>
            </a:r>
            <a:r>
              <a:rPr lang="en-US" sz="1067" dirty="0">
                <a:solidFill>
                  <a:schemeClr val="bg1"/>
                </a:solidFill>
              </a:rPr>
              <a:t> | </a:t>
            </a:r>
            <a:r>
              <a:rPr lang="en-US" sz="1067" b="1" dirty="0">
                <a:solidFill>
                  <a:schemeClr val="bg1"/>
                </a:solidFill>
              </a:rPr>
              <a:t>Age: </a:t>
            </a:r>
            <a:r>
              <a:rPr lang="en-US" sz="1067" dirty="0">
                <a:solidFill>
                  <a:schemeClr val="bg1"/>
                </a:solidFill>
              </a:rPr>
              <a:t>43 | </a:t>
            </a:r>
            <a:r>
              <a:rPr lang="en-US" sz="1067" b="1" dirty="0">
                <a:solidFill>
                  <a:schemeClr val="bg1"/>
                </a:solidFill>
              </a:rPr>
              <a:t>BMI: </a:t>
            </a:r>
            <a:r>
              <a:rPr lang="en-US" sz="1067" dirty="0">
                <a:solidFill>
                  <a:schemeClr val="bg1"/>
                </a:solidFill>
              </a:rPr>
              <a:t>37</a:t>
            </a:r>
            <a:br>
              <a:rPr lang="en-US" sz="1067" dirty="0">
                <a:solidFill>
                  <a:schemeClr val="bg1"/>
                </a:solidFill>
              </a:rPr>
            </a:br>
            <a:r>
              <a:rPr lang="en-US" sz="1067" b="1" dirty="0">
                <a:solidFill>
                  <a:schemeClr val="bg1"/>
                </a:solidFill>
              </a:rPr>
              <a:t>Complications: </a:t>
            </a:r>
            <a:r>
              <a:rPr lang="en-US" sz="1067" dirty="0">
                <a:solidFill>
                  <a:schemeClr val="bg1"/>
                </a:solidFill>
              </a:rPr>
              <a:t>Hypertension, osteoarthritis</a:t>
            </a:r>
          </a:p>
        </p:txBody>
      </p:sp>
      <p:pic>
        <p:nvPicPr>
          <p:cNvPr id="9" name="Picture 8">
            <a:extLst>
              <a:ext uri="{FF2B5EF4-FFF2-40B4-BE49-F238E27FC236}">
                <a16:creationId xmlns:a16="http://schemas.microsoft.com/office/drawing/2014/main" xmlns="" id="{490D8302-958D-4AE1-B313-CDF26B407CA4}"/>
              </a:ext>
            </a:extLst>
          </p:cNvPr>
          <p:cNvPicPr>
            <a:picLocks noChangeAspect="1"/>
          </p:cNvPicPr>
          <p:nvPr userDrawn="1"/>
        </p:nvPicPr>
        <p:blipFill>
          <a:blip r:embed="rId4"/>
          <a:stretch>
            <a:fillRect/>
          </a:stretch>
        </p:blipFill>
        <p:spPr>
          <a:xfrm>
            <a:off x="435316" y="6156960"/>
            <a:ext cx="618784" cy="442627"/>
          </a:xfrm>
          <a:prstGeom prst="rect">
            <a:avLst/>
          </a:prstGeom>
        </p:spPr>
      </p:pic>
    </p:spTree>
    <p:extLst>
      <p:ext uri="{BB962C8B-B14F-4D97-AF65-F5344CB8AC3E}">
        <p14:creationId xmlns:p14="http://schemas.microsoft.com/office/powerpoint/2010/main" val="318444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9" name="new art">
            <a:extLst>
              <a:ext uri="{FF2B5EF4-FFF2-40B4-BE49-F238E27FC236}">
                <a16:creationId xmlns:a16="http://schemas.microsoft.com/office/drawing/2014/main" xmlns="" id="{FA97D985-E338-4C3C-84D0-38D561518D1B}"/>
              </a:ext>
            </a:extLst>
          </p:cNvPr>
          <p:cNvPicPr>
            <a:picLocks noChangeAspect="1"/>
          </p:cNvPicPr>
          <p:nvPr userDrawn="1"/>
        </p:nvPicPr>
        <p:blipFill>
          <a:blip r:embed="rId2"/>
          <a:stretch>
            <a:fillRect/>
          </a:stretch>
        </p:blipFill>
        <p:spPr>
          <a:xfrm>
            <a:off x="1806" y="0"/>
            <a:ext cx="12188388" cy="6858000"/>
          </a:xfrm>
          <a:prstGeom prst="rect">
            <a:avLst/>
          </a:prstGeom>
        </p:spPr>
      </p:pic>
      <p:sp>
        <p:nvSpPr>
          <p:cNvPr id="11" name="TextBox 10">
            <a:extLst>
              <a:ext uri="{FF2B5EF4-FFF2-40B4-BE49-F238E27FC236}">
                <a16:creationId xmlns:a16="http://schemas.microsoft.com/office/drawing/2014/main" xmlns="" id="{C8029B69-D7D3-444B-9432-AF2F0F290031}"/>
              </a:ext>
            </a:extLst>
          </p:cNvPr>
          <p:cNvSpPr txBox="1"/>
          <p:nvPr userDrawn="1"/>
        </p:nvSpPr>
        <p:spPr>
          <a:xfrm>
            <a:off x="4510279" y="6278093"/>
            <a:ext cx="4763487" cy="841256"/>
          </a:xfrm>
          <a:prstGeom prst="rect">
            <a:avLst/>
          </a:prstGeom>
          <a:noFill/>
          <a:ln>
            <a:noFill/>
          </a:ln>
        </p:spPr>
        <p:txBody>
          <a:bodyPr wrap="square" lIns="0" tIns="0" rIns="0" bIns="0" rtlCol="0">
            <a:noAutofit/>
          </a:bodyPr>
          <a:lstStyle/>
          <a:p>
            <a:pPr>
              <a:spcBef>
                <a:spcPts val="800"/>
              </a:spcBef>
            </a:pPr>
            <a:r>
              <a:rPr lang="en-US" sz="1200" dirty="0">
                <a:solidFill>
                  <a:schemeClr val="bg1"/>
                </a:solidFill>
              </a:rPr>
              <a:t>LINDA, teacher; Age 40 BMI: 36</a:t>
            </a:r>
            <a:br>
              <a:rPr lang="en-US" sz="1200" dirty="0">
                <a:solidFill>
                  <a:schemeClr val="bg1"/>
                </a:solidFill>
              </a:rPr>
            </a:br>
            <a:r>
              <a:rPr lang="en-US" sz="933" dirty="0">
                <a:solidFill>
                  <a:schemeClr val="bg1"/>
                </a:solidFill>
              </a:rPr>
              <a:t>Patient portrayal</a:t>
            </a:r>
            <a:endParaRPr lang="en-US" sz="1200" dirty="0">
              <a:solidFill>
                <a:schemeClr val="bg1"/>
              </a:solidFill>
            </a:endParaRPr>
          </a:p>
        </p:txBody>
      </p:sp>
      <p:sp>
        <p:nvSpPr>
          <p:cNvPr id="3074" name="Rectangle 2"/>
          <p:cNvSpPr>
            <a:spLocks noGrp="1" noChangeArrowheads="1"/>
          </p:cNvSpPr>
          <p:nvPr>
            <p:ph type="ctrTitle"/>
          </p:nvPr>
        </p:nvSpPr>
        <p:spPr>
          <a:xfrm>
            <a:off x="7777907" y="3511538"/>
            <a:ext cx="4487319" cy="1687620"/>
          </a:xfrm>
        </p:spPr>
        <p:txBody>
          <a:bodyPr anchor="t" anchorCtr="0"/>
          <a:lstStyle>
            <a:lvl1pPr algn="l">
              <a:lnSpc>
                <a:spcPct val="100000"/>
              </a:lnSpc>
              <a:defRPr lang="en-GB" sz="1867"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7764657" y="1827825"/>
            <a:ext cx="4448407" cy="1485900"/>
          </a:xfrm>
          <a:effectLst/>
        </p:spPr>
        <p:txBody>
          <a:bodyPr vert="horz" lIns="0" tIns="0" rIns="0" bIns="0" rtlCol="0" anchor="b">
            <a:noAutofit/>
          </a:bodyPr>
          <a:lstStyle>
            <a:lvl1pPr>
              <a:defRPr lang="en-US" sz="3867"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pic>
        <p:nvPicPr>
          <p:cNvPr id="13" name="Picture 12">
            <a:extLst>
              <a:ext uri="{FF2B5EF4-FFF2-40B4-BE49-F238E27FC236}">
                <a16:creationId xmlns:a16="http://schemas.microsoft.com/office/drawing/2014/main" xmlns="" id="{F76A4398-EABD-465E-B1DA-2AC02DFEEA79}"/>
              </a:ext>
            </a:extLst>
          </p:cNvPr>
          <p:cNvPicPr>
            <a:picLocks noChangeAspect="1"/>
          </p:cNvPicPr>
          <p:nvPr userDrawn="1"/>
        </p:nvPicPr>
        <p:blipFill>
          <a:blip r:embed="rId3"/>
          <a:stretch>
            <a:fillRect/>
          </a:stretch>
        </p:blipFill>
        <p:spPr>
          <a:xfrm>
            <a:off x="10374999" y="6149341"/>
            <a:ext cx="1434192" cy="474521"/>
          </a:xfrm>
          <a:prstGeom prst="rect">
            <a:avLst/>
          </a:prstGeom>
        </p:spPr>
      </p:pic>
      <p:pic>
        <p:nvPicPr>
          <p:cNvPr id="8" name="Picture 7">
            <a:extLst>
              <a:ext uri="{FF2B5EF4-FFF2-40B4-BE49-F238E27FC236}">
                <a16:creationId xmlns:a16="http://schemas.microsoft.com/office/drawing/2014/main" xmlns="" id="{D4F3A62D-FB01-4FEE-9FA2-C08CED784547}"/>
              </a:ext>
            </a:extLst>
          </p:cNvPr>
          <p:cNvPicPr>
            <a:picLocks noChangeAspect="1"/>
          </p:cNvPicPr>
          <p:nvPr userDrawn="1"/>
        </p:nvPicPr>
        <p:blipFill>
          <a:blip r:embed="rId4"/>
          <a:stretch>
            <a:fillRect/>
          </a:stretch>
        </p:blipFill>
        <p:spPr>
          <a:xfrm>
            <a:off x="435316" y="6156960"/>
            <a:ext cx="618784" cy="442627"/>
          </a:xfrm>
          <a:prstGeom prst="rect">
            <a:avLst/>
          </a:prstGeom>
        </p:spPr>
      </p:pic>
    </p:spTree>
    <p:extLst>
      <p:ext uri="{BB962C8B-B14F-4D97-AF65-F5344CB8AC3E}">
        <p14:creationId xmlns:p14="http://schemas.microsoft.com/office/powerpoint/2010/main" val="201635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BC5677B-E360-4B1E-B27C-1337DC74BD8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7779556" y="3511297"/>
            <a:ext cx="4464608" cy="1687620"/>
          </a:xfrm>
        </p:spPr>
        <p:txBody>
          <a:bodyPr anchor="t" anchorCtr="0"/>
          <a:lstStyle>
            <a:lvl1pPr algn="l">
              <a:lnSpc>
                <a:spcPct val="100000"/>
              </a:lnSpc>
              <a:defRPr lang="en-GB" sz="1867"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7766304" y="1828801"/>
            <a:ext cx="4693920" cy="1485900"/>
          </a:xfrm>
          <a:effectLst/>
        </p:spPr>
        <p:txBody>
          <a:bodyPr vert="horz" lIns="0" tIns="0" rIns="0" bIns="0" rtlCol="0" anchor="b">
            <a:noAutofit/>
          </a:bodyPr>
          <a:lstStyle>
            <a:lvl1pPr>
              <a:defRPr lang="en-US" sz="3867"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sp>
        <p:nvSpPr>
          <p:cNvPr id="12" name="Title 1">
            <a:extLst>
              <a:ext uri="{FF2B5EF4-FFF2-40B4-BE49-F238E27FC236}">
                <a16:creationId xmlns:a16="http://schemas.microsoft.com/office/drawing/2014/main" xmlns="" id="{F12317F9-66A8-46F1-88BD-5CAEF8226215}"/>
              </a:ext>
            </a:extLst>
          </p:cNvPr>
          <p:cNvSpPr txBox="1">
            <a:spLocks/>
          </p:cNvSpPr>
          <p:nvPr userDrawn="1"/>
        </p:nvSpPr>
        <p:spPr>
          <a:xfrm>
            <a:off x="2215503" y="5754222"/>
            <a:ext cx="6187003" cy="548473"/>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pPr>
              <a:lnSpc>
                <a:spcPct val="110000"/>
              </a:lnSpc>
            </a:pPr>
            <a:r>
              <a:rPr lang="en-US" sz="1067" b="1" dirty="0">
                <a:solidFill>
                  <a:schemeClr val="bg1"/>
                </a:solidFill>
              </a:rPr>
              <a:t>ROBERTO</a:t>
            </a:r>
            <a:r>
              <a:rPr lang="en-US" sz="1067" dirty="0">
                <a:solidFill>
                  <a:schemeClr val="bg1"/>
                </a:solidFill>
              </a:rPr>
              <a:t> | </a:t>
            </a:r>
            <a:r>
              <a:rPr lang="en-US" sz="1067" b="1" dirty="0">
                <a:solidFill>
                  <a:schemeClr val="bg1"/>
                </a:solidFill>
              </a:rPr>
              <a:t>Age: </a:t>
            </a:r>
            <a:r>
              <a:rPr lang="en-US" sz="1067" dirty="0">
                <a:solidFill>
                  <a:schemeClr val="bg1"/>
                </a:solidFill>
              </a:rPr>
              <a:t>48 | </a:t>
            </a:r>
            <a:r>
              <a:rPr lang="en-US" sz="1067" b="1" dirty="0">
                <a:solidFill>
                  <a:schemeClr val="bg1"/>
                </a:solidFill>
              </a:rPr>
              <a:t>BMI: </a:t>
            </a:r>
            <a:r>
              <a:rPr lang="en-US" sz="1067" dirty="0">
                <a:solidFill>
                  <a:schemeClr val="bg1"/>
                </a:solidFill>
              </a:rPr>
              <a:t>39</a:t>
            </a:r>
          </a:p>
          <a:p>
            <a:pPr>
              <a:lnSpc>
                <a:spcPct val="110000"/>
              </a:lnSpc>
            </a:pPr>
            <a:r>
              <a:rPr lang="en-US" sz="1067" b="1" dirty="0">
                <a:solidFill>
                  <a:schemeClr val="bg1"/>
                </a:solidFill>
              </a:rPr>
              <a:t>Complications: </a:t>
            </a:r>
            <a:r>
              <a:rPr lang="en-US" sz="1067" dirty="0">
                <a:solidFill>
                  <a:schemeClr val="bg1"/>
                </a:solidFill>
              </a:rPr>
              <a:t>Hypertension, </a:t>
            </a:r>
            <a:r>
              <a:rPr lang="en-US" sz="1067" dirty="0" err="1">
                <a:solidFill>
                  <a:schemeClr val="bg1"/>
                </a:solidFill>
              </a:rPr>
              <a:t>dyslipidaemia</a:t>
            </a:r>
            <a:r>
              <a:rPr lang="en-US" sz="1067" dirty="0">
                <a:solidFill>
                  <a:schemeClr val="bg1"/>
                </a:solidFill>
              </a:rPr>
              <a:t>, sleep </a:t>
            </a:r>
            <a:r>
              <a:rPr lang="en-US" sz="1067" dirty="0" err="1">
                <a:solidFill>
                  <a:schemeClr val="bg1"/>
                </a:solidFill>
              </a:rPr>
              <a:t>apnoea</a:t>
            </a:r>
            <a:endParaRPr lang="en-US" sz="1067" dirty="0">
              <a:solidFill>
                <a:schemeClr val="bg1"/>
              </a:solidFill>
            </a:endParaRPr>
          </a:p>
        </p:txBody>
      </p:sp>
      <p:pic>
        <p:nvPicPr>
          <p:cNvPr id="7" name="Picture 6">
            <a:extLst>
              <a:ext uri="{FF2B5EF4-FFF2-40B4-BE49-F238E27FC236}">
                <a16:creationId xmlns:a16="http://schemas.microsoft.com/office/drawing/2014/main" xmlns="" id="{740B3E92-3C0E-4F31-BAED-BC88C353B64C}"/>
              </a:ext>
            </a:extLst>
          </p:cNvPr>
          <p:cNvPicPr>
            <a:picLocks noChangeAspect="1"/>
          </p:cNvPicPr>
          <p:nvPr userDrawn="1"/>
        </p:nvPicPr>
        <p:blipFill>
          <a:blip r:embed="rId3"/>
          <a:stretch>
            <a:fillRect/>
          </a:stretch>
        </p:blipFill>
        <p:spPr>
          <a:xfrm>
            <a:off x="10374999" y="6149341"/>
            <a:ext cx="1434192" cy="474521"/>
          </a:xfrm>
          <a:prstGeom prst="rect">
            <a:avLst/>
          </a:prstGeom>
        </p:spPr>
      </p:pic>
      <p:pic>
        <p:nvPicPr>
          <p:cNvPr id="8" name="Picture 7">
            <a:extLst>
              <a:ext uri="{FF2B5EF4-FFF2-40B4-BE49-F238E27FC236}">
                <a16:creationId xmlns:a16="http://schemas.microsoft.com/office/drawing/2014/main" xmlns="" id="{D22C09D2-DE3C-430A-A757-4C675827776E}"/>
              </a:ext>
            </a:extLst>
          </p:cNvPr>
          <p:cNvPicPr>
            <a:picLocks noChangeAspect="1"/>
          </p:cNvPicPr>
          <p:nvPr userDrawn="1"/>
        </p:nvPicPr>
        <p:blipFill>
          <a:blip r:embed="rId4"/>
          <a:stretch>
            <a:fillRect/>
          </a:stretch>
        </p:blipFill>
        <p:spPr>
          <a:xfrm>
            <a:off x="435316" y="6156960"/>
            <a:ext cx="618784" cy="442627"/>
          </a:xfrm>
          <a:prstGeom prst="rect">
            <a:avLst/>
          </a:prstGeom>
        </p:spPr>
      </p:pic>
    </p:spTree>
    <p:extLst>
      <p:ext uri="{BB962C8B-B14F-4D97-AF65-F5344CB8AC3E}">
        <p14:creationId xmlns:p14="http://schemas.microsoft.com/office/powerpoint/2010/main" val="158828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pic>
        <p:nvPicPr>
          <p:cNvPr id="25" name="Picture 24">
            <a:extLst>
              <a:ext uri="{FF2B5EF4-FFF2-40B4-BE49-F238E27FC236}">
                <a16:creationId xmlns:a16="http://schemas.microsoft.com/office/drawing/2014/main" xmlns="" id="{DB2E4F63-59C8-406B-95BE-E74B3035FB76}"/>
              </a:ext>
            </a:extLst>
          </p:cNvPr>
          <p:cNvPicPr>
            <a:picLocks noChangeAspect="1"/>
          </p:cNvPicPr>
          <p:nvPr userDrawn="1"/>
        </p:nvPicPr>
        <p:blipFill>
          <a:blip r:embed="rId3"/>
          <a:stretch>
            <a:fillRect/>
          </a:stretch>
        </p:blipFill>
        <p:spPr>
          <a:xfrm>
            <a:off x="7222790" y="-77569"/>
            <a:ext cx="5432215" cy="7229885"/>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4"/>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5"/>
          <a:stretch>
            <a:fillRect/>
          </a:stretch>
        </p:blipFill>
        <p:spPr>
          <a:xfrm>
            <a:off x="10374999" y="6149341"/>
            <a:ext cx="1434192" cy="474521"/>
          </a:xfrm>
          <a:prstGeom prst="rect">
            <a:avLst/>
          </a:prstGeom>
        </p:spPr>
      </p:pic>
    </p:spTree>
    <p:extLst>
      <p:ext uri="{BB962C8B-B14F-4D97-AF65-F5344CB8AC3E}">
        <p14:creationId xmlns:p14="http://schemas.microsoft.com/office/powerpoint/2010/main" val="30905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pic>
        <p:nvPicPr>
          <p:cNvPr id="6" name="Linda with table">
            <a:extLst>
              <a:ext uri="{FF2B5EF4-FFF2-40B4-BE49-F238E27FC236}">
                <a16:creationId xmlns:a16="http://schemas.microsoft.com/office/drawing/2014/main" xmlns="" id="{0BFF84C7-E4CA-4BA0-ACF8-7CF190118889}"/>
              </a:ext>
            </a:extLst>
          </p:cNvPr>
          <p:cNvPicPr>
            <a:picLocks noChangeAspect="1"/>
          </p:cNvPicPr>
          <p:nvPr userDrawn="1"/>
        </p:nvPicPr>
        <p:blipFill>
          <a:blip r:embed="rId5"/>
          <a:stretch>
            <a:fillRect/>
          </a:stretch>
        </p:blipFill>
        <p:spPr>
          <a:xfrm>
            <a:off x="6469626" y="235690"/>
            <a:ext cx="5722375" cy="5992013"/>
          </a:xfrm>
          <a:prstGeom prst="rect">
            <a:avLst/>
          </a:prstGeom>
        </p:spPr>
      </p:pic>
    </p:spTree>
    <p:extLst>
      <p:ext uri="{BB962C8B-B14F-4D97-AF65-F5344CB8AC3E}">
        <p14:creationId xmlns:p14="http://schemas.microsoft.com/office/powerpoint/2010/main" val="85619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pic>
        <p:nvPicPr>
          <p:cNvPr id="7" name="Picture 6">
            <a:extLst>
              <a:ext uri="{FF2B5EF4-FFF2-40B4-BE49-F238E27FC236}">
                <a16:creationId xmlns:a16="http://schemas.microsoft.com/office/drawing/2014/main" xmlns="" id="{0C9895A8-1D04-49EB-BAB0-5E7F378C6BA4}"/>
              </a:ext>
            </a:extLst>
          </p:cNvPr>
          <p:cNvPicPr>
            <a:picLocks noChangeAspect="1"/>
          </p:cNvPicPr>
          <p:nvPr userDrawn="1"/>
        </p:nvPicPr>
        <p:blipFill>
          <a:blip r:embed="rId5"/>
          <a:stretch>
            <a:fillRect/>
          </a:stretch>
        </p:blipFill>
        <p:spPr>
          <a:xfrm>
            <a:off x="6443138" y="168164"/>
            <a:ext cx="5296917" cy="6401109"/>
          </a:xfrm>
          <a:prstGeom prst="rect">
            <a:avLst/>
          </a:prstGeom>
        </p:spPr>
      </p:pic>
    </p:spTree>
    <p:extLst>
      <p:ext uri="{BB962C8B-B14F-4D97-AF65-F5344CB8AC3E}">
        <p14:creationId xmlns:p14="http://schemas.microsoft.com/office/powerpoint/2010/main" val="5612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1355"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spTree>
    <p:extLst>
      <p:ext uri="{BB962C8B-B14F-4D97-AF65-F5344CB8AC3E}">
        <p14:creationId xmlns:p14="http://schemas.microsoft.com/office/powerpoint/2010/main" val="36311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308C4F3F-B9BC-47BB-AA28-E767BB14296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6" name="Picture 25">
            <a:extLst>
              <a:ext uri="{FF2B5EF4-FFF2-40B4-BE49-F238E27FC236}">
                <a16:creationId xmlns:a16="http://schemas.microsoft.com/office/drawing/2014/main" xmlns="" id="{227C8480-9DD6-4C99-B095-6FBAF257D2BE}"/>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8" name="Picture 7">
            <a:extLst>
              <a:ext uri="{FF2B5EF4-FFF2-40B4-BE49-F238E27FC236}">
                <a16:creationId xmlns:a16="http://schemas.microsoft.com/office/drawing/2014/main" xmlns="" id="{97AC5D2D-FEC4-4337-9503-41733C622C6F}"/>
              </a:ext>
            </a:extLst>
          </p:cNvPr>
          <p:cNvPicPr>
            <a:picLocks noChangeAspect="1"/>
          </p:cNvPicPr>
          <p:nvPr userDrawn="1"/>
        </p:nvPicPr>
        <p:blipFill>
          <a:blip r:embed="rId4"/>
          <a:stretch>
            <a:fillRect/>
          </a:stretch>
        </p:blipFill>
        <p:spPr>
          <a:xfrm>
            <a:off x="10374999" y="6149341"/>
            <a:ext cx="1434192" cy="474521"/>
          </a:xfrm>
          <a:prstGeom prst="rect">
            <a:avLst/>
          </a:prstGeom>
        </p:spPr>
      </p:pic>
      <p:sp>
        <p:nvSpPr>
          <p:cNvPr id="2" name="white">
            <a:extLst>
              <a:ext uri="{FF2B5EF4-FFF2-40B4-BE49-F238E27FC236}">
                <a16:creationId xmlns:a16="http://schemas.microsoft.com/office/drawing/2014/main" xmlns="" id="{E6C79D97-C2F7-43A9-8F0C-160C1F613B5C}"/>
              </a:ext>
            </a:extLst>
          </p:cNvPr>
          <p:cNvSpPr/>
          <p:nvPr userDrawn="1"/>
        </p:nvSpPr>
        <p:spPr>
          <a:xfrm>
            <a:off x="188751" y="616457"/>
            <a:ext cx="4296947" cy="20942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accent1"/>
                </a:solidFill>
                <a:latin typeface="+mn-lt"/>
                <a:ea typeface="+mn-ea"/>
                <a:cs typeface="+mn-cs"/>
              </a:defRPr>
            </a:lvl1pPr>
          </a:lstStyle>
          <a:p>
            <a:pPr lvl="0"/>
            <a:r>
              <a:rPr lang="en-US" dirty="0"/>
              <a:t>Edit text</a:t>
            </a:r>
          </a:p>
        </p:txBody>
      </p:sp>
    </p:spTree>
    <p:extLst>
      <p:ext uri="{BB962C8B-B14F-4D97-AF65-F5344CB8AC3E}">
        <p14:creationId xmlns:p14="http://schemas.microsoft.com/office/powerpoint/2010/main" val="178877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4F8B78-21BA-4BAF-B3C7-CC202FCE0273}"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168965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7" name="BACKGROUND ART">
            <a:extLst>
              <a:ext uri="{FF2B5EF4-FFF2-40B4-BE49-F238E27FC236}">
                <a16:creationId xmlns:a16="http://schemas.microsoft.com/office/drawing/2014/main" xmlns="" id="{A6AB0659-3C05-49FE-A903-50C7C251FF90}"/>
              </a:ext>
            </a:extLst>
          </p:cNvPr>
          <p:cNvPicPr>
            <a:picLocks noChangeAspect="1"/>
          </p:cNvPicPr>
          <p:nvPr userDrawn="1"/>
        </p:nvPicPr>
        <p:blipFill>
          <a:blip r:embed="rId2"/>
          <a:stretch>
            <a:fillRect/>
          </a:stretch>
        </p:blipFill>
        <p:spPr>
          <a:xfrm>
            <a:off x="1806" y="0"/>
            <a:ext cx="12188388" cy="6858000"/>
          </a:xfrm>
          <a:prstGeom prst="rect">
            <a:avLst/>
          </a:prstGeom>
        </p:spPr>
      </p:pic>
      <p:sp>
        <p:nvSpPr>
          <p:cNvPr id="19" name="Text Placeholder 18">
            <a:extLst>
              <a:ext uri="{FF2B5EF4-FFF2-40B4-BE49-F238E27FC236}">
                <a16:creationId xmlns:a16="http://schemas.microsoft.com/office/drawing/2014/main" xmlns="" id="{AB2828A0-F40E-46A4-8913-0A6CDD16F8C7}"/>
              </a:ext>
            </a:extLst>
          </p:cNvPr>
          <p:cNvSpPr>
            <a:spLocks noGrp="1"/>
          </p:cNvSpPr>
          <p:nvPr>
            <p:ph type="body" sz="quarter" idx="13"/>
          </p:nvPr>
        </p:nvSpPr>
        <p:spPr>
          <a:xfrm>
            <a:off x="4034339" y="1702200"/>
            <a:ext cx="5489919" cy="4475632"/>
          </a:xfrm>
        </p:spPr>
        <p:txBody>
          <a:bodyPr/>
          <a:lstStyle>
            <a:lvl1pPr marL="190495" indent="-190495">
              <a:spcBef>
                <a:spcPts val="400"/>
              </a:spcBef>
              <a:spcAft>
                <a:spcPts val="800"/>
              </a:spcAft>
              <a:buClr>
                <a:schemeClr val="accent1"/>
              </a:buClr>
              <a:buFontTx/>
              <a:buBlip>
                <a:blip r:embed="rId3"/>
              </a:buBlip>
              <a:defRPr sz="1867" b="0">
                <a:solidFill>
                  <a:schemeClr val="bg1"/>
                </a:solidFill>
              </a:defRPr>
            </a:lvl1pPr>
            <a:lvl2pPr marL="433906" indent="-224361">
              <a:spcBef>
                <a:spcPts val="400"/>
              </a:spcBef>
              <a:spcAft>
                <a:spcPts val="800"/>
              </a:spcAft>
              <a:buClr>
                <a:schemeClr val="bg1"/>
              </a:buClr>
              <a:buSzPct val="100000"/>
              <a:buFont typeface="Verdana" panose="020B0604030504040204" pitchFamily="34" charset="0"/>
              <a:buChar char="–"/>
              <a:defRPr sz="1200">
                <a:solidFill>
                  <a:schemeClr val="bg1"/>
                </a:solidFill>
              </a:defRPr>
            </a:lvl2pPr>
            <a:lvl3pPr marL="649801" indent="-192613">
              <a:spcBef>
                <a:spcPts val="400"/>
              </a:spcBef>
              <a:spcAft>
                <a:spcPts val="800"/>
              </a:spcAft>
              <a:buClr>
                <a:schemeClr val="bg1"/>
              </a:buClr>
              <a:buSzPct val="100000"/>
              <a:buFont typeface="Wingdings" panose="05000000000000000000" pitchFamily="2" charset="2"/>
              <a:buChar char="§"/>
              <a:defRPr sz="1200">
                <a:solidFill>
                  <a:schemeClr val="bg1"/>
                </a:solidFill>
              </a:defRPr>
            </a:lvl3pPr>
            <a:lvl4pPr>
              <a:spcBef>
                <a:spcPts val="400"/>
              </a:spcBef>
              <a:spcAft>
                <a:spcPts val="800"/>
              </a:spcAft>
              <a:buClr>
                <a:schemeClr val="bg1"/>
              </a:buClr>
              <a:defRPr sz="1200">
                <a:solidFill>
                  <a:schemeClr val="bg1"/>
                </a:solidFill>
              </a:defRPr>
            </a:lvl4pPr>
            <a:lvl5pPr>
              <a:spcBef>
                <a:spcPts val="400"/>
              </a:spcBef>
              <a:spcAft>
                <a:spcPts val="800"/>
              </a:spcAft>
              <a:buClr>
                <a:schemeClr val="bg1"/>
              </a:buCl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B4AD060B-12D8-4087-A28F-37EDF1CC5A45}"/>
              </a:ext>
            </a:extLst>
          </p:cNvPr>
          <p:cNvPicPr>
            <a:picLocks noChangeAspect="1"/>
          </p:cNvPicPr>
          <p:nvPr userDrawn="1"/>
        </p:nvPicPr>
        <p:blipFill>
          <a:blip r:embed="rId4"/>
          <a:stretch>
            <a:fillRect/>
          </a:stretch>
        </p:blipFill>
        <p:spPr>
          <a:xfrm>
            <a:off x="10374999" y="6149409"/>
            <a:ext cx="1434192" cy="474385"/>
          </a:xfrm>
          <a:prstGeom prst="rect">
            <a:avLst/>
          </a:prstGeom>
        </p:spPr>
      </p:pic>
      <p:pic>
        <p:nvPicPr>
          <p:cNvPr id="6" name="Picture 5">
            <a:extLst>
              <a:ext uri="{FF2B5EF4-FFF2-40B4-BE49-F238E27FC236}">
                <a16:creationId xmlns:a16="http://schemas.microsoft.com/office/drawing/2014/main" xmlns="" id="{CE79605A-B899-4E0C-86E6-4130DABA1D56}"/>
              </a:ext>
            </a:extLst>
          </p:cNvPr>
          <p:cNvPicPr>
            <a:picLocks noChangeAspect="1"/>
          </p:cNvPicPr>
          <p:nvPr userDrawn="1"/>
        </p:nvPicPr>
        <p:blipFill>
          <a:blip r:embed="rId5"/>
          <a:stretch>
            <a:fillRect/>
          </a:stretch>
        </p:blipFill>
        <p:spPr>
          <a:xfrm>
            <a:off x="435316" y="6156960"/>
            <a:ext cx="618784" cy="442627"/>
          </a:xfrm>
          <a:prstGeom prst="rect">
            <a:avLst/>
          </a:prstGeom>
        </p:spPr>
      </p:pic>
    </p:spTree>
    <p:extLst>
      <p:ext uri="{BB962C8B-B14F-4D97-AF65-F5344CB8AC3E}">
        <p14:creationId xmlns:p14="http://schemas.microsoft.com/office/powerpoint/2010/main" val="4210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pic>
        <p:nvPicPr>
          <p:cNvPr id="14" name="Background">
            <a:extLst>
              <a:ext uri="{FF2B5EF4-FFF2-40B4-BE49-F238E27FC236}">
                <a16:creationId xmlns:a16="http://schemas.microsoft.com/office/drawing/2014/main" xmlns="" id="{09C87ED2-776B-4F02-9974-B57F5B7920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xmlns="" id="{CE72B1B5-559A-4C0A-AE4D-8D252C26CCA1}"/>
              </a:ext>
            </a:extLst>
          </p:cNvPr>
          <p:cNvSpPr>
            <a:spLocks noGrp="1"/>
          </p:cNvSpPr>
          <p:nvPr>
            <p:ph type="body" sz="quarter" idx="10" hasCustomPrompt="1"/>
          </p:nvPr>
        </p:nvSpPr>
        <p:spPr>
          <a:xfrm>
            <a:off x="854795" y="1234102"/>
            <a:ext cx="3325541" cy="858981"/>
          </a:xfrm>
        </p:spPr>
        <p:txBody>
          <a:bodyPr anchor="ctr">
            <a:noAutofit/>
          </a:bodyPr>
          <a:lstStyle>
            <a:lvl1pPr marL="0" indent="0" algn="r" defTabSz="1219170" rtl="0" eaLnBrk="1" latinLnBrk="0" hangingPunct="1">
              <a:spcBef>
                <a:spcPts val="400"/>
              </a:spcBef>
              <a:spcAft>
                <a:spcPts val="0"/>
              </a:spcAft>
              <a:buClr>
                <a:schemeClr val="accent2"/>
              </a:buClr>
              <a:buFont typeface="Symbol" panose="05050102010706020507" pitchFamily="18" charset="2"/>
              <a:buNone/>
              <a:defRPr lang="en-US" sz="3200" b="0" kern="1200" dirty="0" smtClean="0">
                <a:solidFill>
                  <a:schemeClr val="bg1"/>
                </a:solidFill>
                <a:latin typeface="+mn-lt"/>
                <a:ea typeface="+mn-ea"/>
                <a:cs typeface="+mn-cs"/>
              </a:defRPr>
            </a:lvl1pPr>
          </a:lstStyle>
          <a:p>
            <a:pPr lvl="0"/>
            <a:r>
              <a:rPr lang="en-US" dirty="0"/>
              <a:t>Edit text</a:t>
            </a:r>
          </a:p>
        </p:txBody>
      </p:sp>
      <p:sp>
        <p:nvSpPr>
          <p:cNvPr id="19" name="Text Placeholder 18">
            <a:extLst>
              <a:ext uri="{FF2B5EF4-FFF2-40B4-BE49-F238E27FC236}">
                <a16:creationId xmlns:a16="http://schemas.microsoft.com/office/drawing/2014/main" xmlns="" id="{AB2828A0-F40E-46A4-8913-0A6CDD16F8C7}"/>
              </a:ext>
            </a:extLst>
          </p:cNvPr>
          <p:cNvSpPr>
            <a:spLocks noGrp="1"/>
          </p:cNvSpPr>
          <p:nvPr>
            <p:ph type="body" sz="quarter" idx="13"/>
          </p:nvPr>
        </p:nvSpPr>
        <p:spPr>
          <a:xfrm>
            <a:off x="4849205" y="1577796"/>
            <a:ext cx="5489919" cy="4475632"/>
          </a:xfrm>
        </p:spPr>
        <p:txBody>
          <a:bodyPr/>
          <a:lstStyle>
            <a:lvl1pPr marL="190495" indent="-190495">
              <a:spcAft>
                <a:spcPts val="800"/>
              </a:spcAft>
              <a:buClr>
                <a:schemeClr val="accent2"/>
              </a:buClr>
              <a:defRPr sz="1600">
                <a:solidFill>
                  <a:schemeClr val="accent5"/>
                </a:solidFill>
              </a:defRPr>
            </a:lvl1pPr>
            <a:lvl2pPr marL="433906" indent="-243411">
              <a:spcAft>
                <a:spcPts val="800"/>
              </a:spcAft>
              <a:buClr>
                <a:schemeClr val="accent2"/>
              </a:buClr>
              <a:defRPr sz="1200">
                <a:solidFill>
                  <a:schemeClr val="accent5"/>
                </a:solidFill>
              </a:defRPr>
            </a:lvl2pPr>
            <a:lvl3pPr marL="677316" indent="-203195">
              <a:spcAft>
                <a:spcPts val="800"/>
              </a:spcAft>
              <a:buClr>
                <a:schemeClr val="accent2"/>
              </a:buClr>
              <a:defRPr sz="1200">
                <a:solidFill>
                  <a:schemeClr val="accent5"/>
                </a:solidFill>
              </a:defRPr>
            </a:lvl3pPr>
            <a:lvl4pPr>
              <a:spcAft>
                <a:spcPts val="800"/>
              </a:spcAft>
              <a:buClr>
                <a:schemeClr val="accent2"/>
              </a:buClr>
              <a:defRPr sz="1200">
                <a:solidFill>
                  <a:schemeClr val="accent5"/>
                </a:solidFill>
              </a:defRPr>
            </a:lvl4pPr>
            <a:lvl5pPr>
              <a:spcAft>
                <a:spcPts val="800"/>
              </a:spcAft>
              <a:buClr>
                <a:schemeClr val="accent2"/>
              </a:buClr>
              <a:defRPr sz="12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2538E972-8090-46BF-AC19-2946BA41EDCA}"/>
              </a:ext>
            </a:extLst>
          </p:cNvPr>
          <p:cNvPicPr>
            <a:picLocks noChangeAspect="1"/>
          </p:cNvPicPr>
          <p:nvPr userDrawn="1"/>
        </p:nvPicPr>
        <p:blipFill>
          <a:blip r:embed="rId3"/>
          <a:stretch>
            <a:fillRect/>
          </a:stretch>
        </p:blipFill>
        <p:spPr>
          <a:xfrm>
            <a:off x="390430" y="6100050"/>
            <a:ext cx="737151" cy="547129"/>
          </a:xfrm>
          <a:prstGeom prst="rect">
            <a:avLst/>
          </a:prstGeom>
        </p:spPr>
      </p:pic>
      <p:pic>
        <p:nvPicPr>
          <p:cNvPr id="9" name="Picture 8">
            <a:extLst>
              <a:ext uri="{FF2B5EF4-FFF2-40B4-BE49-F238E27FC236}">
                <a16:creationId xmlns:a16="http://schemas.microsoft.com/office/drawing/2014/main" xmlns="" id="{B4AD060B-12D8-4087-A28F-37EDF1CC5A45}"/>
              </a:ext>
            </a:extLst>
          </p:cNvPr>
          <p:cNvPicPr>
            <a:picLocks noChangeAspect="1"/>
          </p:cNvPicPr>
          <p:nvPr userDrawn="1"/>
        </p:nvPicPr>
        <p:blipFill>
          <a:blip r:embed="rId4"/>
          <a:stretch>
            <a:fillRect/>
          </a:stretch>
        </p:blipFill>
        <p:spPr>
          <a:xfrm>
            <a:off x="10374999" y="6149341"/>
            <a:ext cx="1434192" cy="474521"/>
          </a:xfrm>
          <a:prstGeom prst="rect">
            <a:avLst/>
          </a:prstGeom>
        </p:spPr>
      </p:pic>
    </p:spTree>
    <p:extLst>
      <p:ext uri="{BB962C8B-B14F-4D97-AF65-F5344CB8AC3E}">
        <p14:creationId xmlns:p14="http://schemas.microsoft.com/office/powerpoint/2010/main" val="34672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6" y="1509184"/>
            <a:ext cx="11178117"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1" y="1191685"/>
            <a:ext cx="11178116" cy="317500"/>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353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x">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4"/>
            <a:ext cx="11178117" cy="100428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6" y="1509184"/>
            <a:ext cx="11178117"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Tree>
    <p:extLst>
      <p:ext uri="{BB962C8B-B14F-4D97-AF65-F5344CB8AC3E}">
        <p14:creationId xmlns:p14="http://schemas.microsoft.com/office/powerpoint/2010/main" val="336754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5413164"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5413165"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6028267" y="1509184"/>
            <a:ext cx="5524500"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6028267" y="1191170"/>
            <a:ext cx="5524500" cy="317501"/>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Tree>
    <p:extLst>
      <p:ext uri="{BB962C8B-B14F-4D97-AF65-F5344CB8AC3E}">
        <p14:creationId xmlns:p14="http://schemas.microsoft.com/office/powerpoint/2010/main" val="65838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11176191" cy="1919816"/>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11176193"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373710" y="3921945"/>
            <a:ext cx="11176191" cy="20559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373710" y="3603930"/>
            <a:ext cx="11176191" cy="317501"/>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Tree>
    <p:extLst>
      <p:ext uri="{BB962C8B-B14F-4D97-AF65-F5344CB8AC3E}">
        <p14:creationId xmlns:p14="http://schemas.microsoft.com/office/powerpoint/2010/main" val="19541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Placeholders (Vertic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3458071"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3458072"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4234697" y="1508671"/>
            <a:ext cx="3458071"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4233710" y="1191170"/>
            <a:ext cx="3458071" cy="316985"/>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xmlns="" id="{E707B4E1-3E28-4961-B05D-E930925D3D72}"/>
              </a:ext>
            </a:extLst>
          </p:cNvPr>
          <p:cNvSpPr>
            <a:spLocks noGrp="1"/>
          </p:cNvSpPr>
          <p:nvPr>
            <p:ph type="body" sz="quarter" idx="17"/>
          </p:nvPr>
        </p:nvSpPr>
        <p:spPr>
          <a:xfrm>
            <a:off x="8093754" y="1191686"/>
            <a:ext cx="3458073" cy="316985"/>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xmlns="" id="{64F41C8B-0CE7-4658-90AB-3A271CE6160A}"/>
              </a:ext>
            </a:extLst>
          </p:cNvPr>
          <p:cNvSpPr>
            <a:spLocks noGrp="1"/>
          </p:cNvSpPr>
          <p:nvPr>
            <p:ph type="body" sz="quarter" idx="18"/>
          </p:nvPr>
        </p:nvSpPr>
        <p:spPr>
          <a:xfrm>
            <a:off x="8093755" y="1509184"/>
            <a:ext cx="3458072" cy="4360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4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Placeholders (Vertic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4"/>
            <a:ext cx="2577537" cy="4360333"/>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2577539"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3251305" y="1509184"/>
            <a:ext cx="2572315"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3247065" y="1191170"/>
            <a:ext cx="2580796" cy="316468"/>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xmlns="" id="{E707B4E1-3E28-4961-B05D-E930925D3D72}"/>
              </a:ext>
            </a:extLst>
          </p:cNvPr>
          <p:cNvSpPr>
            <a:spLocks noGrp="1"/>
          </p:cNvSpPr>
          <p:nvPr>
            <p:ph type="body" sz="quarter" idx="17"/>
          </p:nvPr>
        </p:nvSpPr>
        <p:spPr>
          <a:xfrm>
            <a:off x="6125991" y="1191687"/>
            <a:ext cx="2580796" cy="315951"/>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xmlns="" id="{64F41C8B-0CE7-4658-90AB-3A271CE6160A}"/>
              </a:ext>
            </a:extLst>
          </p:cNvPr>
          <p:cNvSpPr>
            <a:spLocks noGrp="1"/>
          </p:cNvSpPr>
          <p:nvPr>
            <p:ph type="body" sz="quarter" idx="18"/>
          </p:nvPr>
        </p:nvSpPr>
        <p:spPr>
          <a:xfrm>
            <a:off x="6121752" y="1508155"/>
            <a:ext cx="2572315"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xmlns="" id="{5357BBB5-8C12-423C-8CA1-3637124E8D61}"/>
              </a:ext>
            </a:extLst>
          </p:cNvPr>
          <p:cNvSpPr>
            <a:spLocks noGrp="1"/>
          </p:cNvSpPr>
          <p:nvPr>
            <p:ph type="body" sz="quarter" idx="19"/>
          </p:nvPr>
        </p:nvSpPr>
        <p:spPr>
          <a:xfrm>
            <a:off x="8987959" y="1191170"/>
            <a:ext cx="2577539" cy="315951"/>
          </a:xfrm>
        </p:spPr>
        <p:txBody>
          <a:bodyPr/>
          <a:lstStyle>
            <a:lvl1pPr marL="0" indent="0">
              <a:buNone/>
              <a:defRPr>
                <a:solidFill>
                  <a:schemeClr val="accent1"/>
                </a:solidFill>
              </a:defRPr>
            </a:lvl1pPr>
          </a:lstStyle>
          <a:p>
            <a:pPr lvl="0"/>
            <a:r>
              <a:rPr lang="en-US" dirty="0"/>
              <a:t>Edit Master text styles</a:t>
            </a:r>
          </a:p>
        </p:txBody>
      </p:sp>
      <p:sp>
        <p:nvSpPr>
          <p:cNvPr id="14" name="Text Placeholder 13">
            <a:extLst>
              <a:ext uri="{FF2B5EF4-FFF2-40B4-BE49-F238E27FC236}">
                <a16:creationId xmlns:a16="http://schemas.microsoft.com/office/drawing/2014/main" xmlns="" id="{C19EA78E-A4F7-48BE-A3CC-376DDDEC4092}"/>
              </a:ext>
            </a:extLst>
          </p:cNvPr>
          <p:cNvSpPr>
            <a:spLocks noGrp="1"/>
          </p:cNvSpPr>
          <p:nvPr>
            <p:ph type="body" sz="quarter" idx="20"/>
          </p:nvPr>
        </p:nvSpPr>
        <p:spPr>
          <a:xfrm>
            <a:off x="8992200" y="1507120"/>
            <a:ext cx="2559627" cy="4360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5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3710" y="469005"/>
            <a:ext cx="11178117" cy="722300"/>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375637" y="1509185"/>
            <a:ext cx="5277209" cy="2060956"/>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38F61BE-F181-46D7-8494-F101D003787A}"/>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algn="l">
              <a:defRPr sz="933">
                <a:solidFill>
                  <a:schemeClr val="tx2"/>
                </a:solidFill>
              </a:defRPr>
            </a:lvl1pPr>
          </a:lstStyle>
          <a:p>
            <a:endParaRPr lang="en-US" dirty="0"/>
          </a:p>
        </p:txBody>
      </p:sp>
      <p:sp>
        <p:nvSpPr>
          <p:cNvPr id="4" name="Text Placeholder 3">
            <a:extLst>
              <a:ext uri="{FF2B5EF4-FFF2-40B4-BE49-F238E27FC236}">
                <a16:creationId xmlns:a16="http://schemas.microsoft.com/office/drawing/2014/main" xmlns="" id="{D584CD46-C66E-4EF4-9EC7-6FF9D0C015EE}"/>
              </a:ext>
            </a:extLst>
          </p:cNvPr>
          <p:cNvSpPr>
            <a:spLocks noGrp="1"/>
          </p:cNvSpPr>
          <p:nvPr>
            <p:ph type="body" sz="quarter" idx="14"/>
          </p:nvPr>
        </p:nvSpPr>
        <p:spPr>
          <a:xfrm>
            <a:off x="374652" y="1191685"/>
            <a:ext cx="5277209" cy="317500"/>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xmlns="" id="{DDC7711A-FF69-4047-A6F1-55CA99C912C6}"/>
              </a:ext>
            </a:extLst>
          </p:cNvPr>
          <p:cNvSpPr>
            <a:spLocks noGrp="1"/>
          </p:cNvSpPr>
          <p:nvPr>
            <p:ph type="body" sz="quarter" idx="15"/>
          </p:nvPr>
        </p:nvSpPr>
        <p:spPr>
          <a:xfrm>
            <a:off x="373710" y="4004790"/>
            <a:ext cx="5277209" cy="20609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xmlns="" id="{9C8ECB9D-8B2C-4575-8156-D1B43488E916}"/>
              </a:ext>
            </a:extLst>
          </p:cNvPr>
          <p:cNvSpPr>
            <a:spLocks noGrp="1"/>
          </p:cNvSpPr>
          <p:nvPr>
            <p:ph type="body" sz="quarter" idx="16"/>
          </p:nvPr>
        </p:nvSpPr>
        <p:spPr>
          <a:xfrm>
            <a:off x="373710" y="3688322"/>
            <a:ext cx="5277209" cy="316468"/>
          </a:xfrm>
        </p:spPr>
        <p:txBody>
          <a:bodyPr/>
          <a:lstStyle>
            <a:lvl1pPr marL="0" indent="0">
              <a:buNone/>
              <a:defRPr>
                <a:solidFill>
                  <a:schemeClr val="accent1"/>
                </a:solidFill>
              </a:defRPr>
            </a:lvl1pPr>
            <a:lvl2pPr marL="230710"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xmlns="" id="{E707B4E1-3E28-4961-B05D-E930925D3D72}"/>
              </a:ext>
            </a:extLst>
          </p:cNvPr>
          <p:cNvSpPr>
            <a:spLocks noGrp="1"/>
          </p:cNvSpPr>
          <p:nvPr>
            <p:ph type="body" sz="quarter" idx="17"/>
          </p:nvPr>
        </p:nvSpPr>
        <p:spPr>
          <a:xfrm>
            <a:off x="6125991" y="1191687"/>
            <a:ext cx="5425835" cy="315951"/>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xmlns="" id="{64F41C8B-0CE7-4658-90AB-3A271CE6160A}"/>
              </a:ext>
            </a:extLst>
          </p:cNvPr>
          <p:cNvSpPr>
            <a:spLocks noGrp="1"/>
          </p:cNvSpPr>
          <p:nvPr>
            <p:ph type="body" sz="quarter" idx="18"/>
          </p:nvPr>
        </p:nvSpPr>
        <p:spPr>
          <a:xfrm>
            <a:off x="6125990" y="1508155"/>
            <a:ext cx="5425836" cy="20762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xmlns="" id="{5357BBB5-8C12-423C-8CA1-3637124E8D61}"/>
              </a:ext>
            </a:extLst>
          </p:cNvPr>
          <p:cNvSpPr>
            <a:spLocks noGrp="1"/>
          </p:cNvSpPr>
          <p:nvPr>
            <p:ph type="body" sz="quarter" idx="19"/>
          </p:nvPr>
        </p:nvSpPr>
        <p:spPr>
          <a:xfrm>
            <a:off x="6125989" y="3691732"/>
            <a:ext cx="5425833" cy="315951"/>
          </a:xfrm>
        </p:spPr>
        <p:txBody>
          <a:bodyPr/>
          <a:lstStyle>
            <a:lvl1pPr marL="0" indent="0">
              <a:buNone/>
              <a:defRPr>
                <a:solidFill>
                  <a:schemeClr val="accent1"/>
                </a:solidFill>
              </a:defRPr>
            </a:lvl1pPr>
          </a:lstStyle>
          <a:p>
            <a:pPr lvl="0"/>
            <a:r>
              <a:rPr lang="en-US" dirty="0"/>
              <a:t>Edit Master text styles</a:t>
            </a:r>
          </a:p>
        </p:txBody>
      </p:sp>
      <p:sp>
        <p:nvSpPr>
          <p:cNvPr id="14" name="Text Placeholder 13">
            <a:extLst>
              <a:ext uri="{FF2B5EF4-FFF2-40B4-BE49-F238E27FC236}">
                <a16:creationId xmlns:a16="http://schemas.microsoft.com/office/drawing/2014/main" xmlns="" id="{C19EA78E-A4F7-48BE-A3CC-376DDDEC4092}"/>
              </a:ext>
            </a:extLst>
          </p:cNvPr>
          <p:cNvSpPr>
            <a:spLocks noGrp="1"/>
          </p:cNvSpPr>
          <p:nvPr>
            <p:ph type="body" sz="quarter" idx="20"/>
          </p:nvPr>
        </p:nvSpPr>
        <p:spPr>
          <a:xfrm>
            <a:off x="6125988" y="4004790"/>
            <a:ext cx="5425833" cy="20609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29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049" y="469004"/>
            <a:ext cx="10989281" cy="1004285"/>
          </a:xfrm>
        </p:spPr>
        <p:txBody>
          <a:bodyPr/>
          <a:lstStyle/>
          <a:p>
            <a:r>
              <a:rPr lang="en-US" dirty="0"/>
              <a:t>Click to edit Master title style</a:t>
            </a:r>
            <a:endParaRPr lang="en-GB" dirty="0"/>
          </a:p>
        </p:txBody>
      </p:sp>
      <p:sp>
        <p:nvSpPr>
          <p:cNvPr id="4" name="Footer Placeholder 5">
            <a:extLst>
              <a:ext uri="{FF2B5EF4-FFF2-40B4-BE49-F238E27FC236}">
                <a16:creationId xmlns:a16="http://schemas.microsoft.com/office/drawing/2014/main" xmlns="" id="{A360A8A3-7ECF-4F18-99B2-58BA531DC355}"/>
              </a:ext>
            </a:extLst>
          </p:cNvPr>
          <p:cNvSpPr>
            <a:spLocks noGrp="1"/>
          </p:cNvSpPr>
          <p:nvPr>
            <p:ph type="ftr" sz="quarter" idx="3"/>
          </p:nvPr>
        </p:nvSpPr>
        <p:spPr>
          <a:xfrm>
            <a:off x="2316481" y="6170313"/>
            <a:ext cx="6106745" cy="386577"/>
          </a:xfrm>
          <a:prstGeom prst="rect">
            <a:avLst/>
          </a:prstGeom>
        </p:spPr>
        <p:txBody>
          <a:bodyPr vert="horz" lIns="0" tIns="0" rIns="91440" bIns="0" rtlCol="0" anchor="b" anchorCtr="0"/>
          <a:lstStyle>
            <a:lvl1pPr marL="0" indent="0" algn="l">
              <a:defRPr sz="933">
                <a:solidFill>
                  <a:schemeClr val="tx2"/>
                </a:solidFill>
              </a:defRPr>
            </a:lvl1pPr>
          </a:lstStyle>
          <a:p>
            <a:endParaRPr lang="en-US" dirty="0"/>
          </a:p>
        </p:txBody>
      </p:sp>
    </p:spTree>
    <p:extLst>
      <p:ext uri="{BB962C8B-B14F-4D97-AF65-F5344CB8AC3E}">
        <p14:creationId xmlns:p14="http://schemas.microsoft.com/office/powerpoint/2010/main" val="349437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F8B78-21BA-4BAF-B3C7-CC202FCE0273}"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3646500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xmlns="" id="{4CC93315-70C4-4563-AAC3-08B42EC782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601A4F06-8238-4F93-937A-A1CEAC94298A}"/>
              </a:ext>
            </a:extLst>
          </p:cNvPr>
          <p:cNvSpPr txBox="1"/>
          <p:nvPr userDrawn="1"/>
        </p:nvSpPr>
        <p:spPr>
          <a:xfrm>
            <a:off x="650240" y="396240"/>
            <a:ext cx="1869440" cy="369332"/>
          </a:xfrm>
          <a:prstGeom prst="rect">
            <a:avLst/>
          </a:prstGeom>
          <a:noFill/>
        </p:spPr>
        <p:txBody>
          <a:bodyPr wrap="square" lIns="0" tIns="0" rIns="0" bIns="0" rtlCol="0">
            <a:spAutoFit/>
          </a:bodyPr>
          <a:lstStyle/>
          <a:p>
            <a:r>
              <a:rPr lang="en-US" sz="2400" b="1" dirty="0">
                <a:solidFill>
                  <a:schemeClr val="bg1"/>
                </a:solidFill>
              </a:rPr>
              <a:t>Questions</a:t>
            </a:r>
          </a:p>
        </p:txBody>
      </p:sp>
      <p:sp>
        <p:nvSpPr>
          <p:cNvPr id="10" name="TextBox 9">
            <a:extLst>
              <a:ext uri="{FF2B5EF4-FFF2-40B4-BE49-F238E27FC236}">
                <a16:creationId xmlns:a16="http://schemas.microsoft.com/office/drawing/2014/main" xmlns="" id="{885ADBCB-E20E-4F76-93D8-126826018095}"/>
              </a:ext>
            </a:extLst>
          </p:cNvPr>
          <p:cNvSpPr txBox="1"/>
          <p:nvPr userDrawn="1"/>
        </p:nvSpPr>
        <p:spPr>
          <a:xfrm>
            <a:off x="558800" y="132080"/>
            <a:ext cx="1869440" cy="3488006"/>
          </a:xfrm>
          <a:prstGeom prst="rect">
            <a:avLst/>
          </a:prstGeom>
          <a:noFill/>
        </p:spPr>
        <p:txBody>
          <a:bodyPr wrap="square" lIns="0" tIns="0" rIns="0" bIns="0" rtlCol="0">
            <a:spAutoFit/>
          </a:bodyPr>
          <a:lstStyle/>
          <a:p>
            <a:r>
              <a:rPr lang="en-US" sz="22666" b="1" dirty="0">
                <a:gradFill>
                  <a:gsLst>
                    <a:gs pos="25000">
                      <a:schemeClr val="bg1">
                        <a:alpha val="49000"/>
                      </a:schemeClr>
                    </a:gs>
                    <a:gs pos="52000">
                      <a:schemeClr val="bg1"/>
                    </a:gs>
                  </a:gsLst>
                  <a:lin ang="4200000" scaled="0"/>
                </a:gradFill>
              </a:rPr>
              <a:t>?</a:t>
            </a:r>
          </a:p>
        </p:txBody>
      </p:sp>
    </p:spTree>
    <p:extLst>
      <p:ext uri="{BB962C8B-B14F-4D97-AF65-F5344CB8AC3E}">
        <p14:creationId xmlns:p14="http://schemas.microsoft.com/office/powerpoint/2010/main" val="36394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135794A-CE53-438E-9205-963ABEAD68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885ADBCB-E20E-4F76-93D8-126826018095}"/>
              </a:ext>
            </a:extLst>
          </p:cNvPr>
          <p:cNvSpPr txBox="1"/>
          <p:nvPr userDrawn="1"/>
        </p:nvSpPr>
        <p:spPr>
          <a:xfrm>
            <a:off x="558800" y="132080"/>
            <a:ext cx="1869440" cy="3488006"/>
          </a:xfrm>
          <a:prstGeom prst="rect">
            <a:avLst/>
          </a:prstGeom>
          <a:noFill/>
        </p:spPr>
        <p:txBody>
          <a:bodyPr wrap="square" lIns="0" tIns="0" rIns="0" bIns="0" rtlCol="0">
            <a:spAutoFit/>
          </a:bodyPr>
          <a:lstStyle/>
          <a:p>
            <a:r>
              <a:rPr lang="en-US" sz="22666" b="1" dirty="0">
                <a:gradFill>
                  <a:gsLst>
                    <a:gs pos="25000">
                      <a:schemeClr val="bg1">
                        <a:alpha val="49000"/>
                      </a:schemeClr>
                    </a:gs>
                    <a:gs pos="52000">
                      <a:schemeClr val="bg1"/>
                    </a:gs>
                  </a:gsLst>
                  <a:lin ang="4200000" scaled="0"/>
                </a:gradFill>
              </a:rPr>
              <a:t>?</a:t>
            </a:r>
          </a:p>
        </p:txBody>
      </p:sp>
      <p:sp>
        <p:nvSpPr>
          <p:cNvPr id="11" name="TextBox 10">
            <a:extLst>
              <a:ext uri="{FF2B5EF4-FFF2-40B4-BE49-F238E27FC236}">
                <a16:creationId xmlns:a16="http://schemas.microsoft.com/office/drawing/2014/main" xmlns="" id="{C1F0759E-7254-4DA2-A307-02099A0BCF43}"/>
              </a:ext>
            </a:extLst>
          </p:cNvPr>
          <p:cNvSpPr txBox="1"/>
          <p:nvPr userDrawn="1"/>
        </p:nvSpPr>
        <p:spPr>
          <a:xfrm>
            <a:off x="558800" y="648547"/>
            <a:ext cx="1869440" cy="2794000"/>
          </a:xfrm>
          <a:prstGeom prst="rect">
            <a:avLst/>
          </a:prstGeom>
          <a:effectLst/>
        </p:spPr>
        <p:txBody>
          <a:bodyPr vert="horz" lIns="0" tIns="0" rIns="0" bIns="0" rtlCol="0" anchor="t">
            <a:noAutofit/>
          </a:bodyPr>
          <a:lstStyle>
            <a:lvl1pPr lvl="0" indent="0">
              <a:lnSpc>
                <a:spcPct val="85000"/>
              </a:lnSpc>
              <a:spcBef>
                <a:spcPts val="600"/>
              </a:spcBef>
              <a:spcAft>
                <a:spcPts val="0"/>
              </a:spcAft>
              <a:buClr>
                <a:schemeClr val="accent2"/>
              </a:buClr>
              <a:buFont typeface="Symbol" panose="05050102010706020507" pitchFamily="18" charset="2"/>
              <a:buNone/>
              <a:defRPr sz="2900" b="0">
                <a:gradFill flip="none" rotWithShape="1">
                  <a:gsLst>
                    <a:gs pos="30000">
                      <a:srgbClr val="A12340"/>
                    </a:gs>
                    <a:gs pos="62000">
                      <a:srgbClr val="48308D"/>
                    </a:gs>
                  </a:gsLst>
                  <a:lin ang="2400000" scaled="0"/>
                  <a:tileRect/>
                </a:gradFill>
              </a:defRPr>
            </a:lvl1pPr>
            <a:lvl2pPr marL="342900" indent="-169863">
              <a:spcBef>
                <a:spcPts val="600"/>
              </a:spcBef>
              <a:spcAft>
                <a:spcPts val="0"/>
              </a:spcAft>
              <a:buClr>
                <a:schemeClr val="accent2"/>
              </a:buClr>
              <a:buFont typeface="Arial" panose="020B0604020202020204" pitchFamily="34" charset="0"/>
              <a:buChar char="‒"/>
              <a:defRPr sz="900">
                <a:solidFill>
                  <a:srgbClr val="4A4B4D"/>
                </a:solidFill>
              </a:defRPr>
            </a:lvl2pPr>
            <a:lvl3pPr marL="517525" indent="-153988">
              <a:spcBef>
                <a:spcPts val="600"/>
              </a:spcBef>
              <a:spcAft>
                <a:spcPts val="0"/>
              </a:spcAft>
              <a:buClr>
                <a:schemeClr val="accent2"/>
              </a:buClr>
              <a:buFont typeface="Wingdings" panose="05000000000000000000" pitchFamily="2" charset="2"/>
              <a:buChar char="§"/>
              <a:defRPr sz="900">
                <a:solidFill>
                  <a:srgbClr val="4A4B4D"/>
                </a:solidFill>
              </a:defRPr>
            </a:lvl3pPr>
            <a:lvl4pPr marL="687388" indent="-158750">
              <a:spcBef>
                <a:spcPts val="600"/>
              </a:spcBef>
              <a:spcAft>
                <a:spcPts val="0"/>
              </a:spcAft>
              <a:buClr>
                <a:schemeClr val="accent2"/>
              </a:buClr>
              <a:buFont typeface="Verdana" pitchFamily="34" charset="0"/>
              <a:buChar char="•"/>
              <a:defRPr sz="900">
                <a:solidFill>
                  <a:srgbClr val="4A4B4D"/>
                </a:solidFill>
              </a:defRPr>
            </a:lvl4pPr>
            <a:lvl5pPr marL="800100" indent="-117475">
              <a:spcBef>
                <a:spcPts val="600"/>
              </a:spcBef>
              <a:spcAft>
                <a:spcPts val="0"/>
              </a:spcAft>
              <a:buClr>
                <a:schemeClr val="accent2"/>
              </a:buClr>
              <a:buFont typeface="Verdana" pitchFamily="34" charset="0"/>
              <a:buChar char="•"/>
              <a:defRPr sz="900">
                <a:solidFill>
                  <a:srgbClr val="4A4B4D"/>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2666" b="1" dirty="0"/>
              <a:t>?</a:t>
            </a:r>
          </a:p>
        </p:txBody>
      </p:sp>
      <p:sp>
        <p:nvSpPr>
          <p:cNvPr id="14" name="TextBox 13">
            <a:extLst>
              <a:ext uri="{FF2B5EF4-FFF2-40B4-BE49-F238E27FC236}">
                <a16:creationId xmlns:a16="http://schemas.microsoft.com/office/drawing/2014/main" xmlns="" id="{36D0A2BA-6736-4BF5-A09E-7C6956046792}"/>
              </a:ext>
            </a:extLst>
          </p:cNvPr>
          <p:cNvSpPr txBox="1"/>
          <p:nvPr userDrawn="1"/>
        </p:nvSpPr>
        <p:spPr>
          <a:xfrm>
            <a:off x="650240" y="396240"/>
            <a:ext cx="1869440" cy="369332"/>
          </a:xfrm>
          <a:prstGeom prst="rect">
            <a:avLst/>
          </a:prstGeom>
          <a:noFill/>
        </p:spPr>
        <p:txBody>
          <a:bodyPr wrap="square" lIns="0" tIns="0" rIns="0" bIns="0" rtlCol="0">
            <a:spAutoFit/>
          </a:bodyPr>
          <a:lstStyle/>
          <a:p>
            <a:r>
              <a:rPr lang="en-US" sz="2400" b="1" dirty="0">
                <a:solidFill>
                  <a:schemeClr val="accent1"/>
                </a:solidFill>
              </a:rPr>
              <a:t>Questions</a:t>
            </a:r>
          </a:p>
        </p:txBody>
      </p:sp>
    </p:spTree>
    <p:extLst>
      <p:ext uri="{BB962C8B-B14F-4D97-AF65-F5344CB8AC3E}">
        <p14:creationId xmlns:p14="http://schemas.microsoft.com/office/powerpoint/2010/main" val="266441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9AA19-B1D1-4211-8929-A8270B989FC8}"/>
              </a:ext>
            </a:extLst>
          </p:cNvPr>
          <p:cNvSpPr>
            <a:spLocks noGrp="1"/>
          </p:cNvSpPr>
          <p:nvPr>
            <p:ph type="title" hasCustomPrompt="1"/>
          </p:nvPr>
        </p:nvSpPr>
        <p:spPr/>
        <p:txBody>
          <a:bodyPr/>
          <a:lstStyle>
            <a:lvl1pPr>
              <a:defRPr/>
            </a:lvl1pPr>
          </a:lstStyle>
          <a:p>
            <a:r>
              <a:rPr lang="en-US" dirty="0" err="1"/>
              <a:t>Colour</a:t>
            </a:r>
            <a:r>
              <a:rPr lang="en-US" dirty="0"/>
              <a:t> Palette</a:t>
            </a:r>
          </a:p>
        </p:txBody>
      </p:sp>
      <p:sp>
        <p:nvSpPr>
          <p:cNvPr id="3" name="Footer Placeholder 2">
            <a:extLst>
              <a:ext uri="{FF2B5EF4-FFF2-40B4-BE49-F238E27FC236}">
                <a16:creationId xmlns:a16="http://schemas.microsoft.com/office/drawing/2014/main" xmlns="" id="{F37FB872-68DD-448C-8D48-683A02736CC0}"/>
              </a:ext>
            </a:extLst>
          </p:cNvPr>
          <p:cNvSpPr>
            <a:spLocks noGrp="1"/>
          </p:cNvSpPr>
          <p:nvPr>
            <p:ph type="ftr" sz="quarter" idx="10"/>
          </p:nvPr>
        </p:nvSpPr>
        <p:spPr/>
        <p:txBody>
          <a:bodyPr/>
          <a:lstStyle/>
          <a:p>
            <a:endParaRPr lang="en-US" dirty="0"/>
          </a:p>
        </p:txBody>
      </p:sp>
      <p:sp>
        <p:nvSpPr>
          <p:cNvPr id="4" name="Rectangle 3">
            <a:extLst>
              <a:ext uri="{FF2B5EF4-FFF2-40B4-BE49-F238E27FC236}">
                <a16:creationId xmlns:a16="http://schemas.microsoft.com/office/drawing/2014/main" xmlns="" id="{3A9983AC-4C0F-41DE-9F6B-4B89E4370DE4}"/>
              </a:ext>
            </a:extLst>
          </p:cNvPr>
          <p:cNvSpPr/>
          <p:nvPr userDrawn="1"/>
        </p:nvSpPr>
        <p:spPr>
          <a:xfrm>
            <a:off x="376046" y="2756997"/>
            <a:ext cx="1249071" cy="1249071"/>
          </a:xfrm>
          <a:prstGeom prst="rect">
            <a:avLst/>
          </a:prstGeom>
          <a:solidFill>
            <a:srgbClr val="293E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72</a:t>
            </a:r>
          </a:p>
          <a:p>
            <a:pPr algn="ctr"/>
            <a:r>
              <a:rPr lang="en-US" sz="1600" dirty="0">
                <a:solidFill>
                  <a:schemeClr val="bg1"/>
                </a:solidFill>
              </a:rPr>
              <a:t>45</a:t>
            </a:r>
          </a:p>
          <a:p>
            <a:pPr algn="ctr"/>
            <a:r>
              <a:rPr lang="en-US" sz="1600" dirty="0">
                <a:solidFill>
                  <a:schemeClr val="bg1"/>
                </a:solidFill>
              </a:rPr>
              <a:t>140</a:t>
            </a:r>
          </a:p>
        </p:txBody>
      </p:sp>
      <p:sp>
        <p:nvSpPr>
          <p:cNvPr id="5" name="Rectangle 4">
            <a:extLst>
              <a:ext uri="{FF2B5EF4-FFF2-40B4-BE49-F238E27FC236}">
                <a16:creationId xmlns:a16="http://schemas.microsoft.com/office/drawing/2014/main" xmlns="" id="{7CF30B77-1BC7-47F2-B8F9-2568C0D27052}"/>
              </a:ext>
            </a:extLst>
          </p:cNvPr>
          <p:cNvSpPr/>
          <p:nvPr userDrawn="1"/>
        </p:nvSpPr>
        <p:spPr>
          <a:xfrm>
            <a:off x="10566885" y="2749189"/>
            <a:ext cx="1249071" cy="1249071"/>
          </a:xfrm>
          <a:prstGeom prst="rect">
            <a:avLst/>
          </a:prstGeom>
          <a:solidFill>
            <a:srgbClr val="DE1C8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222</a:t>
            </a:r>
          </a:p>
          <a:p>
            <a:pPr algn="ctr"/>
            <a:r>
              <a:rPr lang="en-US" sz="1600" dirty="0">
                <a:solidFill>
                  <a:schemeClr val="bg1"/>
                </a:solidFill>
              </a:rPr>
              <a:t>228</a:t>
            </a:r>
          </a:p>
          <a:p>
            <a:pPr algn="ctr"/>
            <a:r>
              <a:rPr lang="en-US" sz="1600" dirty="0">
                <a:solidFill>
                  <a:schemeClr val="bg1"/>
                </a:solidFill>
              </a:rPr>
              <a:t>133</a:t>
            </a:r>
          </a:p>
        </p:txBody>
      </p:sp>
      <p:sp>
        <p:nvSpPr>
          <p:cNvPr id="6" name="Rectangle 5">
            <a:extLst>
              <a:ext uri="{FF2B5EF4-FFF2-40B4-BE49-F238E27FC236}">
                <a16:creationId xmlns:a16="http://schemas.microsoft.com/office/drawing/2014/main" xmlns="" id="{8D7F5D98-6CA7-4B16-B976-414E541AC9FA}"/>
              </a:ext>
            </a:extLst>
          </p:cNvPr>
          <p:cNvSpPr/>
          <p:nvPr userDrawn="1"/>
        </p:nvSpPr>
        <p:spPr>
          <a:xfrm>
            <a:off x="9111049" y="2749193"/>
            <a:ext cx="1249071" cy="1249071"/>
          </a:xfrm>
          <a:prstGeom prst="rect">
            <a:avLst/>
          </a:prstGeom>
          <a:solidFill>
            <a:srgbClr val="4A4B4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74</a:t>
            </a:r>
          </a:p>
          <a:p>
            <a:pPr algn="ctr"/>
            <a:r>
              <a:rPr lang="en-US" sz="1600" dirty="0">
                <a:solidFill>
                  <a:schemeClr val="bg1"/>
                </a:solidFill>
              </a:rPr>
              <a:t>75</a:t>
            </a:r>
          </a:p>
          <a:p>
            <a:pPr algn="ctr"/>
            <a:r>
              <a:rPr lang="en-US" sz="1600" dirty="0">
                <a:solidFill>
                  <a:schemeClr val="bg1"/>
                </a:solidFill>
              </a:rPr>
              <a:t>77</a:t>
            </a:r>
          </a:p>
        </p:txBody>
      </p:sp>
      <p:sp>
        <p:nvSpPr>
          <p:cNvPr id="7" name="Rectangle 6">
            <a:extLst>
              <a:ext uri="{FF2B5EF4-FFF2-40B4-BE49-F238E27FC236}">
                <a16:creationId xmlns:a16="http://schemas.microsoft.com/office/drawing/2014/main" xmlns="" id="{B337A38E-C43E-457E-8C42-4F9A277676DA}"/>
              </a:ext>
            </a:extLst>
          </p:cNvPr>
          <p:cNvSpPr/>
          <p:nvPr userDrawn="1"/>
        </p:nvSpPr>
        <p:spPr>
          <a:xfrm>
            <a:off x="1831882" y="2749195"/>
            <a:ext cx="1249071" cy="1249071"/>
          </a:xfrm>
          <a:prstGeom prst="rect">
            <a:avLst/>
          </a:prstGeom>
          <a:solidFill>
            <a:srgbClr val="AB00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171</a:t>
            </a:r>
          </a:p>
          <a:p>
            <a:pPr algn="ctr"/>
            <a:r>
              <a:rPr lang="en-US" sz="1600" dirty="0">
                <a:solidFill>
                  <a:schemeClr val="bg1"/>
                </a:solidFill>
              </a:rPr>
              <a:t>0</a:t>
            </a:r>
          </a:p>
          <a:p>
            <a:pPr algn="ctr"/>
            <a:r>
              <a:rPr lang="en-US" sz="1600" dirty="0">
                <a:solidFill>
                  <a:schemeClr val="bg1"/>
                </a:solidFill>
              </a:rPr>
              <a:t>50</a:t>
            </a:r>
          </a:p>
        </p:txBody>
      </p:sp>
      <p:sp>
        <p:nvSpPr>
          <p:cNvPr id="8" name="Rectangle 7">
            <a:extLst>
              <a:ext uri="{FF2B5EF4-FFF2-40B4-BE49-F238E27FC236}">
                <a16:creationId xmlns:a16="http://schemas.microsoft.com/office/drawing/2014/main" xmlns="" id="{437BEB0B-2934-4F96-883F-87CF97E99B8B}"/>
              </a:ext>
            </a:extLst>
          </p:cNvPr>
          <p:cNvSpPr/>
          <p:nvPr userDrawn="1"/>
        </p:nvSpPr>
        <p:spPr>
          <a:xfrm>
            <a:off x="3287715" y="2749194"/>
            <a:ext cx="1249071" cy="1249071"/>
          </a:xfrm>
          <a:prstGeom prst="rect">
            <a:avLst/>
          </a:prstGeom>
          <a:solidFill>
            <a:srgbClr val="BECD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190</a:t>
            </a:r>
          </a:p>
          <a:p>
            <a:pPr algn="ctr"/>
            <a:r>
              <a:rPr lang="en-US" sz="1600" dirty="0">
                <a:solidFill>
                  <a:schemeClr val="bg1"/>
                </a:solidFill>
              </a:rPr>
              <a:t>205</a:t>
            </a:r>
          </a:p>
          <a:p>
            <a:pPr algn="ctr"/>
            <a:r>
              <a:rPr lang="en-US" sz="1600" dirty="0">
                <a:solidFill>
                  <a:schemeClr val="bg1"/>
                </a:solidFill>
              </a:rPr>
              <a:t>194</a:t>
            </a:r>
          </a:p>
        </p:txBody>
      </p:sp>
      <p:sp>
        <p:nvSpPr>
          <p:cNvPr id="9" name="Rectangle 8">
            <a:extLst>
              <a:ext uri="{FF2B5EF4-FFF2-40B4-BE49-F238E27FC236}">
                <a16:creationId xmlns:a16="http://schemas.microsoft.com/office/drawing/2014/main" xmlns="" id="{EF6E703E-6BA9-4C03-8537-78A88E846ABC}"/>
              </a:ext>
            </a:extLst>
          </p:cNvPr>
          <p:cNvSpPr/>
          <p:nvPr userDrawn="1"/>
        </p:nvSpPr>
        <p:spPr>
          <a:xfrm>
            <a:off x="4743549" y="2749194"/>
            <a:ext cx="1249071" cy="1249071"/>
          </a:xfrm>
          <a:prstGeom prst="rect">
            <a:avLst/>
          </a:prstGeom>
          <a:solidFill>
            <a:srgbClr val="916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145</a:t>
            </a:r>
          </a:p>
          <a:p>
            <a:pPr algn="ctr"/>
            <a:r>
              <a:rPr lang="en-US" sz="1600" dirty="0">
                <a:solidFill>
                  <a:schemeClr val="bg1"/>
                </a:solidFill>
              </a:rPr>
              <a:t>108</a:t>
            </a:r>
          </a:p>
          <a:p>
            <a:pPr algn="ctr"/>
            <a:r>
              <a:rPr lang="en-US" sz="1600" dirty="0">
                <a:solidFill>
                  <a:schemeClr val="bg1"/>
                </a:solidFill>
              </a:rPr>
              <a:t>149</a:t>
            </a:r>
          </a:p>
        </p:txBody>
      </p:sp>
      <p:sp>
        <p:nvSpPr>
          <p:cNvPr id="10" name="Rectangle 9">
            <a:extLst>
              <a:ext uri="{FF2B5EF4-FFF2-40B4-BE49-F238E27FC236}">
                <a16:creationId xmlns:a16="http://schemas.microsoft.com/office/drawing/2014/main" xmlns="" id="{64004130-4A75-40C0-BBF2-C212612CEC46}"/>
              </a:ext>
            </a:extLst>
          </p:cNvPr>
          <p:cNvSpPr/>
          <p:nvPr userDrawn="1"/>
        </p:nvSpPr>
        <p:spPr>
          <a:xfrm>
            <a:off x="6199382" y="2749194"/>
            <a:ext cx="1249071" cy="1249071"/>
          </a:xfrm>
          <a:prstGeom prst="rect">
            <a:avLst/>
          </a:prstGeom>
          <a:solidFill>
            <a:srgbClr val="8D837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141</a:t>
            </a:r>
          </a:p>
          <a:p>
            <a:pPr algn="ctr"/>
            <a:r>
              <a:rPr lang="en-US" sz="1600" dirty="0">
                <a:solidFill>
                  <a:schemeClr val="bg1"/>
                </a:solidFill>
              </a:rPr>
              <a:t>131</a:t>
            </a:r>
          </a:p>
          <a:p>
            <a:pPr algn="ctr"/>
            <a:r>
              <a:rPr lang="en-US" sz="1600" dirty="0">
                <a:solidFill>
                  <a:schemeClr val="bg1"/>
                </a:solidFill>
              </a:rPr>
              <a:t>121</a:t>
            </a:r>
          </a:p>
        </p:txBody>
      </p:sp>
      <p:sp>
        <p:nvSpPr>
          <p:cNvPr id="11" name="Rectangle 10">
            <a:extLst>
              <a:ext uri="{FF2B5EF4-FFF2-40B4-BE49-F238E27FC236}">
                <a16:creationId xmlns:a16="http://schemas.microsoft.com/office/drawing/2014/main" xmlns="" id="{DE5D6FC0-30F1-4291-960B-278F4FC07021}"/>
              </a:ext>
            </a:extLst>
          </p:cNvPr>
          <p:cNvSpPr/>
          <p:nvPr userDrawn="1"/>
        </p:nvSpPr>
        <p:spPr>
          <a:xfrm>
            <a:off x="7655213" y="2749189"/>
            <a:ext cx="1249071" cy="1249071"/>
          </a:xfrm>
          <a:prstGeom prst="rect">
            <a:avLst/>
          </a:prstGeom>
          <a:solidFill>
            <a:srgbClr val="697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161</a:t>
            </a:r>
          </a:p>
          <a:p>
            <a:pPr algn="ctr"/>
            <a:r>
              <a:rPr lang="en-US" sz="1600" dirty="0">
                <a:solidFill>
                  <a:schemeClr val="bg1"/>
                </a:solidFill>
              </a:rPr>
              <a:t>171</a:t>
            </a:r>
          </a:p>
          <a:p>
            <a:pPr algn="ctr"/>
            <a:r>
              <a:rPr lang="en-US" sz="1600" dirty="0">
                <a:solidFill>
                  <a:schemeClr val="bg1"/>
                </a:solidFill>
              </a:rPr>
              <a:t>178</a:t>
            </a:r>
          </a:p>
        </p:txBody>
      </p:sp>
    </p:spTree>
    <p:extLst>
      <p:ext uri="{BB962C8B-B14F-4D97-AF65-F5344CB8AC3E}">
        <p14:creationId xmlns:p14="http://schemas.microsoft.com/office/powerpoint/2010/main" val="2514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xmlns=""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xmlns=""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079661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A. Content_fix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8" y="6210000"/>
            <a:ext cx="10899337" cy="324000"/>
          </a:xfrm>
        </p:spPr>
        <p:txBody>
          <a:bodyPr anchor="b"/>
          <a:lstStyle>
            <a:lvl1pPr marL="0" indent="0">
              <a:spcBef>
                <a:spcPts val="0"/>
              </a:spcBef>
              <a:spcAft>
                <a:spcPts val="0"/>
              </a:spcAft>
              <a:buNone/>
              <a:defRPr sz="700" i="1">
                <a:solidFill>
                  <a:schemeClr val="accent6"/>
                </a:solidFill>
              </a:defRPr>
            </a:lvl1pPr>
          </a:lstStyle>
          <a:p>
            <a:pPr lvl="0"/>
            <a:r>
              <a:rPr lang="en-GB" dirty="0"/>
              <a:t>Footnote</a:t>
            </a:r>
          </a:p>
        </p:txBody>
      </p:sp>
      <p:sp>
        <p:nvSpPr>
          <p:cNvPr id="4" name="Title 3">
            <a:extLst>
              <a:ext uri="{FF2B5EF4-FFF2-40B4-BE49-F238E27FC236}">
                <a16:creationId xmlns:a16="http://schemas.microsoft.com/office/drawing/2014/main" xmlns="" id="{DE7BA4D6-17A2-4AB7-ACD0-593108A814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18637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050" y="469006"/>
            <a:ext cx="10989281" cy="276999"/>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xmlns="" id="{471B695F-5145-44D0-96EA-52517B90A031}"/>
              </a:ext>
            </a:extLst>
          </p:cNvPr>
          <p:cNvSpPr>
            <a:spLocks noGrp="1"/>
          </p:cNvSpPr>
          <p:nvPr>
            <p:ph type="body" sz="quarter" idx="10" hasCustomPrompt="1"/>
          </p:nvPr>
        </p:nvSpPr>
        <p:spPr>
          <a:xfrm>
            <a:off x="1473200" y="6370245"/>
            <a:ext cx="9040576" cy="276999"/>
          </a:xfrm>
        </p:spPr>
        <p:txBody>
          <a:bodyPr anchor="ctr" anchorCtr="0">
            <a:noAutofit/>
          </a:bodyPr>
          <a:lstStyle>
            <a:lvl1pPr marL="0" indent="0">
              <a:spcBef>
                <a:spcPts val="0"/>
              </a:spcBef>
              <a:buNone/>
              <a:defRPr sz="800"/>
            </a:lvl1pPr>
          </a:lstStyle>
          <a:p>
            <a:pPr lvl="0"/>
            <a:r>
              <a:rPr lang="en-US" dirty="0"/>
              <a:t>Edit Master text styles</a:t>
            </a:r>
          </a:p>
        </p:txBody>
      </p:sp>
    </p:spTree>
    <p:extLst>
      <p:ext uri="{BB962C8B-B14F-4D97-AF65-F5344CB8AC3E}">
        <p14:creationId xmlns:p14="http://schemas.microsoft.com/office/powerpoint/2010/main" val="26901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dirty="0"/>
              <a:t>Click to add title</a:t>
            </a:r>
            <a:endParaRPr lang="nb-NO" dirty="0"/>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xmlns=""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4">
            <a:extLst>
              <a:ext uri="{FF2B5EF4-FFF2-40B4-BE49-F238E27FC236}">
                <a16:creationId xmlns:a16="http://schemas.microsoft.com/office/drawing/2014/main" xmlns=""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dirty="0"/>
              <a:t>Insert notes</a:t>
            </a:r>
          </a:p>
        </p:txBody>
      </p:sp>
    </p:spTree>
    <p:extLst>
      <p:ext uri="{BB962C8B-B14F-4D97-AF65-F5344CB8AC3E}">
        <p14:creationId xmlns:p14="http://schemas.microsoft.com/office/powerpoint/2010/main" val="1452804234"/>
      </p:ext>
    </p:extLst>
  </p:cSld>
  <p:clrMapOvr>
    <a:masterClrMapping/>
  </p:clrMapOvr>
  <p:transition>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Normal - fixed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8"/>
            <a:ext cx="11347200" cy="521883"/>
          </a:xfrm>
        </p:spPr>
        <p:txBody>
          <a:bodyPr anchor="ctr" anchorCtr="0"/>
          <a:lstStyle>
            <a:lvl1pPr>
              <a:defRPr sz="3200"/>
            </a:lvl1pPr>
          </a:lstStyle>
          <a:p>
            <a:r>
              <a:rPr lang="en-US" noProof="0"/>
              <a:t>Click to edit Master title style</a:t>
            </a:r>
            <a:endParaRPr lang="en-GB" noProof="0" dirty="0"/>
          </a:p>
        </p:txBody>
      </p:sp>
      <p:sp>
        <p:nvSpPr>
          <p:cNvPr id="8" name="Content Placeholder 7">
            <a:extLst>
              <a:ext uri="{FF2B5EF4-FFF2-40B4-BE49-F238E27FC236}">
                <a16:creationId xmlns:a16="http://schemas.microsoft.com/office/drawing/2014/main" xmlns="" id="{2E51383A-8FBD-409E-9F26-8A65D1A6FA89}"/>
              </a:ext>
            </a:extLst>
          </p:cNvPr>
          <p:cNvSpPr>
            <a:spLocks noGrp="1"/>
          </p:cNvSpPr>
          <p:nvPr>
            <p:ph sz="quarter" idx="10"/>
          </p:nvPr>
        </p:nvSpPr>
        <p:spPr>
          <a:xfrm>
            <a:off x="438912" y="6107515"/>
            <a:ext cx="11314176" cy="256545"/>
          </a:xfrm>
        </p:spPr>
        <p:txBody>
          <a:bodyPr wrap="square" lIns="91440" tIns="45720" rIns="91440" bIns="45720" anchor="b">
            <a:spAutoFit/>
          </a:bodyPr>
          <a:lstStyle>
            <a:lvl1pPr marL="0" indent="0">
              <a:buClr>
                <a:srgbClr val="82786F"/>
              </a:buClr>
              <a:buNone/>
              <a:defRPr sz="1067">
                <a:solidFill>
                  <a:srgbClr val="82786F"/>
                </a:solidFill>
              </a:defRPr>
            </a:lvl1pPr>
            <a:lvl2pPr>
              <a:buClr>
                <a:srgbClr val="82786F"/>
              </a:buClr>
              <a:defRPr sz="1067">
                <a:solidFill>
                  <a:srgbClr val="82786F"/>
                </a:solidFill>
              </a:defRPr>
            </a:lvl2pPr>
            <a:lvl3pPr>
              <a:buClr>
                <a:srgbClr val="82786F"/>
              </a:buClr>
              <a:defRPr sz="1067">
                <a:solidFill>
                  <a:srgbClr val="82786F"/>
                </a:solidFill>
              </a:defRPr>
            </a:lvl3pPr>
            <a:lvl4pPr>
              <a:buClr>
                <a:srgbClr val="82786F"/>
              </a:buClr>
              <a:defRPr sz="1067">
                <a:solidFill>
                  <a:srgbClr val="82786F"/>
                </a:solidFill>
              </a:defRPr>
            </a:lvl4pPr>
            <a:lvl5pPr>
              <a:buClr>
                <a:srgbClr val="82786F"/>
              </a:buClr>
              <a:defRPr sz="1067">
                <a:solidFill>
                  <a:srgbClr val="82786F"/>
                </a:solidFill>
              </a:defRPr>
            </a:lvl5pPr>
          </a:lstStyle>
          <a:p>
            <a:pPr lvl="0"/>
            <a:r>
              <a:rPr lang="en-US" dirty="0"/>
              <a:t>Edit Master text styles</a:t>
            </a:r>
          </a:p>
        </p:txBody>
      </p:sp>
      <p:sp>
        <p:nvSpPr>
          <p:cNvPr id="10" name="Content Placeholder 9">
            <a:extLst>
              <a:ext uri="{FF2B5EF4-FFF2-40B4-BE49-F238E27FC236}">
                <a16:creationId xmlns:a16="http://schemas.microsoft.com/office/drawing/2014/main" xmlns="" id="{F4A2C8DE-BB30-4383-9379-38EC9DEBEF2F}"/>
              </a:ext>
            </a:extLst>
          </p:cNvPr>
          <p:cNvSpPr>
            <a:spLocks noGrp="1"/>
          </p:cNvSpPr>
          <p:nvPr>
            <p:ph sz="quarter" idx="11"/>
          </p:nvPr>
        </p:nvSpPr>
        <p:spPr>
          <a:xfrm>
            <a:off x="0" y="6596572"/>
            <a:ext cx="11753088" cy="257636"/>
          </a:xfrm>
        </p:spPr>
        <p:txBody>
          <a:bodyPr wrap="square" lIns="90000" tIns="46800" rIns="90000" bIns="45720" anchor="b" anchorCtr="0">
            <a:spAutoFit/>
          </a:bodyPr>
          <a:lstStyle>
            <a:lvl1pPr marL="0" indent="0">
              <a:buNone/>
              <a:defRPr sz="1067">
                <a:solidFill>
                  <a:schemeClr val="bg1">
                    <a:lumMod val="50000"/>
                  </a:schemeClr>
                </a:solidFill>
              </a:defRPr>
            </a:lvl1pPr>
            <a:lvl2pPr marL="353466" indent="0">
              <a:buNone/>
              <a:defRPr sz="1067">
                <a:solidFill>
                  <a:schemeClr val="bg1">
                    <a:lumMod val="50000"/>
                  </a:schemeClr>
                </a:solidFill>
              </a:defRPr>
            </a:lvl2pPr>
            <a:lvl3pPr marL="715397" indent="0">
              <a:buNone/>
              <a:defRPr sz="1067">
                <a:solidFill>
                  <a:schemeClr val="bg1">
                    <a:lumMod val="50000"/>
                  </a:schemeClr>
                </a:solidFill>
              </a:defRPr>
            </a:lvl3pPr>
            <a:lvl4pPr marL="1077330" indent="0">
              <a:buNone/>
              <a:defRPr sz="1067">
                <a:solidFill>
                  <a:schemeClr val="bg1">
                    <a:lumMod val="50000"/>
                  </a:schemeClr>
                </a:solidFill>
              </a:defRPr>
            </a:lvl4pPr>
            <a:lvl5pPr marL="1430795" indent="0">
              <a:buNone/>
              <a:defRPr sz="1067">
                <a:solidFill>
                  <a:schemeClr val="bg1">
                    <a:lumMod val="50000"/>
                  </a:schemeClr>
                </a:solidFill>
              </a:defRPr>
            </a:lvl5pPr>
          </a:lstStyle>
          <a:p>
            <a:pPr lvl="0"/>
            <a:r>
              <a:rPr lang="en-US" dirty="0"/>
              <a:t>Edit Master text styles</a:t>
            </a:r>
          </a:p>
        </p:txBody>
      </p:sp>
    </p:spTree>
    <p:extLst>
      <p:ext uri="{BB962C8B-B14F-4D97-AF65-F5344CB8AC3E}">
        <p14:creationId xmlns:p14="http://schemas.microsoft.com/office/powerpoint/2010/main" val="812754744"/>
      </p:ext>
    </p:extLst>
  </p:cSld>
  <p:clrMapOvr>
    <a:masterClrMapping/>
  </p:clrMapOvr>
  <p:transition>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xmlns="" id="{B83BF171-11B0-4BBC-A5E0-54E06540B5CB}"/>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xmlns=""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xmlns=""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xmlns=""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8853685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10" name="Text Placeholder 4">
            <a:extLst>
              <a:ext uri="{FF2B5EF4-FFF2-40B4-BE49-F238E27FC236}">
                <a16:creationId xmlns:a16="http://schemas.microsoft.com/office/drawing/2014/main" xmlns=""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dirty="0"/>
              <a:t>Insert notes</a:t>
            </a:r>
          </a:p>
        </p:txBody>
      </p:sp>
    </p:spTree>
    <p:extLst>
      <p:ext uri="{BB962C8B-B14F-4D97-AF65-F5344CB8AC3E}">
        <p14:creationId xmlns:p14="http://schemas.microsoft.com/office/powerpoint/2010/main" val="222431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8B78-21BA-4BAF-B3C7-CC202FCE0273}"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17538394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88534"/>
            <a:ext cx="11355917"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US" smtClean="0"/>
              <a:t>Click to edit Master subtitle style</a:t>
            </a:r>
            <a:endParaRPr lang="en-GB"/>
          </a:p>
        </p:txBody>
      </p:sp>
    </p:spTree>
    <p:extLst>
      <p:ext uri="{BB962C8B-B14F-4D97-AF65-F5344CB8AC3E}">
        <p14:creationId xmlns:p14="http://schemas.microsoft.com/office/powerpoint/2010/main" val="502571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69235" y="1352046"/>
            <a:ext cx="10894483" cy="4287839"/>
          </a:xfrm>
        </p:spPr>
        <p:txBody>
          <a:bodyPr/>
          <a:lstStyle>
            <a:lvl1pPr marL="592652" indent="-59265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4388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Tree>
    <p:extLst>
      <p:ext uri="{BB962C8B-B14F-4D97-AF65-F5344CB8AC3E}">
        <p14:creationId xmlns:p14="http://schemas.microsoft.com/office/powerpoint/2010/main" val="688478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921" y="1600201"/>
            <a:ext cx="5344583" cy="428783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5705" y="1600201"/>
            <a:ext cx="5346700" cy="428783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947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6611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16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smtClean="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val="1027831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69235" y="1352046"/>
            <a:ext cx="10894483" cy="4287839"/>
          </a:xfrm>
        </p:spPr>
        <p:txBody>
          <a:bodyPr/>
          <a:lstStyle>
            <a:lvl1pPr marL="592652" indent="-59265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723251" y="6460451"/>
            <a:ext cx="10837983" cy="205184"/>
          </a:xfrm>
        </p:spPr>
        <p:txBody>
          <a:bodyPr lIns="0" tIns="0" rIns="0" bIns="0" anchor="b">
            <a:spAutoFit/>
          </a:bodyPr>
          <a:lstStyle>
            <a:lvl1pPr marL="0" indent="0">
              <a:buFontTx/>
              <a:buNone/>
              <a:defRPr sz="1333">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7609887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723251" y="6460451"/>
            <a:ext cx="10837983" cy="205184"/>
          </a:xfrm>
        </p:spPr>
        <p:txBody>
          <a:bodyPr lIns="0" tIns="0" rIns="0" bIns="0" anchor="b">
            <a:spAutoFit/>
          </a:bodyPr>
          <a:lstStyle>
            <a:lvl1pPr marL="0" indent="0">
              <a:buFontTx/>
              <a:buNone/>
              <a:defRPr sz="1333">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286623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69235" y="1352046"/>
            <a:ext cx="10894483" cy="4287839"/>
          </a:xfrm>
        </p:spPr>
        <p:txBody>
          <a:bodyPr/>
          <a:lstStyle>
            <a:lvl1pPr marL="592652" indent="-59265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723251" y="6460451"/>
            <a:ext cx="10837983" cy="205184"/>
          </a:xfrm>
        </p:spPr>
        <p:txBody>
          <a:bodyPr lIns="0" tIns="0" rIns="0" bIns="0" anchor="b">
            <a:spAutoFit/>
          </a:bodyPr>
          <a:lstStyle>
            <a:lvl1pPr marL="0" indent="0">
              <a:buFontTx/>
              <a:buNone/>
              <a:defRPr sz="1333">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39304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4F8B78-21BA-4BAF-B3C7-CC202FCE0273}"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37733664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88534"/>
            <a:ext cx="11355917"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3"/>
          <p:cNvSpPr>
            <a:spLocks noGrp="1" noChangeArrowheads="1"/>
          </p:cNvSpPr>
          <p:nvPr>
            <p:ph type="ctrTitle"/>
          </p:nvPr>
        </p:nvSpPr>
        <p:spPr>
          <a:xfrm>
            <a:off x="706967" y="225428"/>
            <a:ext cx="10363200" cy="1470025"/>
          </a:xfrm>
        </p:spPr>
        <p:txBody>
          <a:bodyPr/>
          <a:lstStyle>
            <a:lvl1pPr>
              <a:defRPr sz="4800" b="1"/>
            </a:lvl1pPr>
          </a:lstStyle>
          <a:p>
            <a:r>
              <a:rPr lang="en-US" smtClean="0"/>
              <a:t>Click to edit Master title style</a:t>
            </a:r>
            <a:endParaRPr lang="en-GB"/>
          </a:p>
        </p:txBody>
      </p:sp>
      <p:sp>
        <p:nvSpPr>
          <p:cNvPr id="140292"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US" smtClean="0"/>
              <a:t>Click to edit Master subtitle style</a:t>
            </a:r>
            <a:endParaRPr lang="en-GB"/>
          </a:p>
        </p:txBody>
      </p:sp>
    </p:spTree>
    <p:extLst>
      <p:ext uri="{BB962C8B-B14F-4D97-AF65-F5344CB8AC3E}">
        <p14:creationId xmlns:p14="http://schemas.microsoft.com/office/powerpoint/2010/main" val="28127995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7"/>
            <a:ext cx="11347200" cy="521883"/>
          </a:xfrm>
        </p:spPr>
        <p:txBody>
          <a:bodyPr/>
          <a:lstStyle>
            <a:lvl1pPr>
              <a:defRPr sz="32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11353800" y="139700"/>
            <a:ext cx="414867" cy="135467"/>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fld id="{7326A3ED-78F3-42A5-9F09-C4D1E9701F78}" type="slidenum">
              <a:rPr lang="en-GB"/>
              <a:pPr>
                <a:defRPr/>
              </a:pPr>
              <a:t>‹#›</a:t>
            </a:fld>
            <a:endParaRPr lang="en-GB" dirty="0"/>
          </a:p>
        </p:txBody>
      </p:sp>
      <p:sp>
        <p:nvSpPr>
          <p:cNvPr id="5" name="Rectangle 5"/>
          <p:cNvSpPr>
            <a:spLocks noGrp="1" noChangeArrowheads="1"/>
          </p:cNvSpPr>
          <p:nvPr>
            <p:ph type="ftr" sz="quarter" idx="11"/>
          </p:nvPr>
        </p:nvSpPr>
        <p:spPr>
          <a:xfrm>
            <a:off x="5564718" y="137584"/>
            <a:ext cx="3867149" cy="135467"/>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Presentation title</a:t>
            </a:r>
          </a:p>
        </p:txBody>
      </p:sp>
      <p:sp>
        <p:nvSpPr>
          <p:cNvPr id="7" name="Rectangle 81"/>
          <p:cNvSpPr>
            <a:spLocks noGrp="1" noChangeArrowheads="1"/>
          </p:cNvSpPr>
          <p:nvPr>
            <p:ph type="dt" sz="half" idx="12"/>
          </p:nvPr>
        </p:nvSpPr>
        <p:spPr>
          <a:xfrm>
            <a:off x="9582151" y="137584"/>
            <a:ext cx="1602316" cy="135467"/>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Date</a:t>
            </a:r>
            <a:endParaRPr lang="en-GB" dirty="0"/>
          </a:p>
        </p:txBody>
      </p:sp>
    </p:spTree>
    <p:extLst>
      <p:ext uri="{BB962C8B-B14F-4D97-AF65-F5344CB8AC3E}">
        <p14:creationId xmlns:p14="http://schemas.microsoft.com/office/powerpoint/2010/main" val="326416056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7"/>
            <a:ext cx="11347200" cy="521883"/>
          </a:xfrm>
        </p:spPr>
        <p:txBody>
          <a:bodyPr/>
          <a:lstStyle>
            <a:lvl1pPr>
              <a:defRPr sz="32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11353800" y="139700"/>
            <a:ext cx="414867" cy="135467"/>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fld id="{6663E002-46D2-43DE-9B43-7CF193A46653}" type="slidenum">
              <a:rPr lang="en-GB"/>
              <a:pPr>
                <a:defRPr/>
              </a:pPr>
              <a:t>‹#›</a:t>
            </a:fld>
            <a:endParaRPr lang="en-GB" dirty="0"/>
          </a:p>
        </p:txBody>
      </p:sp>
      <p:sp>
        <p:nvSpPr>
          <p:cNvPr id="5" name="Rectangle 5"/>
          <p:cNvSpPr>
            <a:spLocks noGrp="1" noChangeArrowheads="1"/>
          </p:cNvSpPr>
          <p:nvPr>
            <p:ph type="ftr" sz="quarter" idx="11"/>
          </p:nvPr>
        </p:nvSpPr>
        <p:spPr>
          <a:xfrm>
            <a:off x="5564718" y="137584"/>
            <a:ext cx="3867149" cy="135467"/>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Presentation title</a:t>
            </a:r>
          </a:p>
        </p:txBody>
      </p:sp>
      <p:sp>
        <p:nvSpPr>
          <p:cNvPr id="7" name="Rectangle 81"/>
          <p:cNvSpPr>
            <a:spLocks noGrp="1" noChangeArrowheads="1"/>
          </p:cNvSpPr>
          <p:nvPr>
            <p:ph type="dt" sz="half" idx="12"/>
          </p:nvPr>
        </p:nvSpPr>
        <p:spPr>
          <a:xfrm>
            <a:off x="9582151" y="137584"/>
            <a:ext cx="1602316" cy="135467"/>
          </a:xfrm>
          <a:prstGeom prst="rect">
            <a:avLst/>
          </a:prstGeom>
        </p:spPr>
        <p:txBody>
          <a:bodyPr/>
          <a:lstStyle>
            <a:lvl1pPr fontAlgn="auto">
              <a:spcBef>
                <a:spcPts val="0"/>
              </a:spcBef>
              <a:spcAft>
                <a:spcPts val="0"/>
              </a:spcAft>
              <a:defRPr>
                <a:solidFill>
                  <a:srgbClr val="001965"/>
                </a:solidFill>
                <a:latin typeface="Verdana"/>
                <a:cs typeface="+mn-cs"/>
              </a:defRPr>
            </a:lvl1pPr>
          </a:lstStyle>
          <a:p>
            <a:pPr>
              <a:defRPr/>
            </a:pPr>
            <a:r>
              <a:rPr lang="en-GB"/>
              <a:t>Date</a:t>
            </a:r>
            <a:endParaRPr lang="en-GB" dirty="0"/>
          </a:p>
        </p:txBody>
      </p:sp>
    </p:spTree>
    <p:extLst>
      <p:ext uri="{BB962C8B-B14F-4D97-AF65-F5344CB8AC3E}">
        <p14:creationId xmlns:p14="http://schemas.microsoft.com/office/powerpoint/2010/main" val="259532944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8"/>
            <a:ext cx="11347200" cy="521883"/>
          </a:xfrm>
        </p:spPr>
        <p:txBody>
          <a:bodyPr anchor="ctr" anchorCtr="0"/>
          <a:lstStyle>
            <a:lvl1pPr>
              <a:defRPr sz="3200"/>
            </a:lvl1pPr>
          </a:lstStyle>
          <a:p>
            <a:r>
              <a:rPr lang="en-US" noProof="0" smtClean="0"/>
              <a:t>Click to edit Master title style</a:t>
            </a:r>
            <a:endParaRPr lang="en-GB" noProof="0" dirty="0"/>
          </a:p>
        </p:txBody>
      </p:sp>
      <p:sp>
        <p:nvSpPr>
          <p:cNvPr id="7" name="Rectangle 5"/>
          <p:cNvSpPr>
            <a:spLocks noGrp="1" noChangeArrowheads="1"/>
          </p:cNvSpPr>
          <p:nvPr>
            <p:ph type="ftr" sz="quarter" idx="3"/>
          </p:nvPr>
        </p:nvSpPr>
        <p:spPr bwMode="auto">
          <a:xfrm>
            <a:off x="5563943" y="138544"/>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noProof="0" dirty="0" smtClean="0"/>
              <a:t>Presentation title</a:t>
            </a:r>
            <a:endParaRPr lang="en-GB" noProof="0" dirty="0"/>
          </a:p>
        </p:txBody>
      </p:sp>
      <p:sp>
        <p:nvSpPr>
          <p:cNvPr id="8" name="Rectangle 81"/>
          <p:cNvSpPr>
            <a:spLocks noGrp="1" noChangeArrowheads="1"/>
          </p:cNvSpPr>
          <p:nvPr>
            <p:ph type="dt" sz="half" idx="2"/>
          </p:nvPr>
        </p:nvSpPr>
        <p:spPr bwMode="auto">
          <a:xfrm>
            <a:off x="9582871" y="138544"/>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noProof="0" smtClean="0"/>
              <a:t>Date</a:t>
            </a:r>
            <a:endParaRPr lang="en-GB" noProof="0" dirty="0"/>
          </a:p>
        </p:txBody>
      </p:sp>
      <p:sp>
        <p:nvSpPr>
          <p:cNvPr id="9" name="Slide Number Placeholder 23"/>
          <p:cNvSpPr>
            <a:spLocks noGrp="1" noChangeArrowheads="1"/>
          </p:cNvSpPr>
          <p:nvPr>
            <p:ph type="sldNum" sz="quarter" idx="4"/>
          </p:nvPr>
        </p:nvSpPr>
        <p:spPr bwMode="auto">
          <a:xfrm>
            <a:off x="11353096" y="140068"/>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88" eaLnBrk="1" hangingPunct="1">
              <a:defRPr sz="8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770536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84004514"/>
      </p:ext>
    </p:extLst>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43450250"/>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939721448"/>
      </p:ext>
    </p:extLst>
  </p:cSld>
  <p:clrMapOvr>
    <a:masterClrMapping/>
  </p:clrMapOvr>
  <p:hf hdr="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42322989"/>
      </p:ext>
    </p:extLst>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08767038"/>
      </p:ext>
    </p:extLst>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4925266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4F8B78-21BA-4BAF-B3C7-CC202FCE0273}"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3FDE-700C-424B-AAD8-C4124660FA61}" type="slidenum">
              <a:rPr lang="en-US" smtClean="0"/>
              <a:t>‹#›</a:t>
            </a:fld>
            <a:endParaRPr lang="en-US"/>
          </a:p>
        </p:txBody>
      </p:sp>
    </p:spTree>
    <p:extLst>
      <p:ext uri="{BB962C8B-B14F-4D97-AF65-F5344CB8AC3E}">
        <p14:creationId xmlns:p14="http://schemas.microsoft.com/office/powerpoint/2010/main" val="933274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3AA811B-2EBD-4900-905E-5BE206449611}" type="slidenum">
              <a:rPr lang="en-GB" smtClean="0"/>
              <a:t>‹#›</a:t>
            </a:fld>
            <a:endParaRPr lang="en-GB" dirty="0"/>
          </a:p>
        </p:txBody>
      </p:sp>
    </p:spTree>
    <p:extLst>
      <p:ext uri="{BB962C8B-B14F-4D97-AF65-F5344CB8AC3E}">
        <p14:creationId xmlns:p14="http://schemas.microsoft.com/office/powerpoint/2010/main" val="4056861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06434141"/>
      </p:ext>
    </p:extLst>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26924598"/>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51775736"/>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00570296"/>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a:extLst>
              <a:ext uri="{FF2B5EF4-FFF2-40B4-BE49-F238E27FC236}">
                <a16:creationId xmlns:a16="http://schemas.microsoft.com/office/drawing/2014/main" xmlns=""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xmlns=""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1" name="Text Placeholder 4">
            <a:extLst>
              <a:ext uri="{FF2B5EF4-FFF2-40B4-BE49-F238E27FC236}">
                <a16:creationId xmlns:a16="http://schemas.microsoft.com/office/drawing/2014/main" xmlns=""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253063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Normal with Connector graphic">
    <p:spTree>
      <p:nvGrpSpPr>
        <p:cNvPr id="1" name=""/>
        <p:cNvGrpSpPr/>
        <p:nvPr/>
      </p:nvGrpSpPr>
      <p:grpSpPr>
        <a:xfrm>
          <a:off x="0" y="0"/>
          <a:ext cx="0" cy="0"/>
          <a:chOff x="0" y="0"/>
          <a:chExt cx="0" cy="0"/>
        </a:xfrm>
      </p:grpSpPr>
      <p:sp>
        <p:nvSpPr>
          <p:cNvPr id="13" name="Title 12"/>
          <p:cNvSpPr>
            <a:spLocks noGrp="1"/>
          </p:cNvSpPr>
          <p:nvPr>
            <p:ph type="title"/>
          </p:nvPr>
        </p:nvSpPr>
        <p:spPr>
          <a:xfrm>
            <a:off x="422400" y="686400"/>
            <a:ext cx="9993717" cy="523200"/>
          </a:xfrm>
        </p:spPr>
        <p:txBody>
          <a:bodyPr/>
          <a:lstStyle/>
          <a:p>
            <a:r>
              <a:rPr lang="en-US"/>
              <a:t>Click to edit Master title style</a:t>
            </a:r>
            <a:endParaRPr lang="en-GB"/>
          </a:p>
        </p:txBody>
      </p:sp>
      <p:sp>
        <p:nvSpPr>
          <p:cNvPr id="6" name="Content Placeholder 2"/>
          <p:cNvSpPr>
            <a:spLocks noGrp="1"/>
          </p:cNvSpPr>
          <p:nvPr>
            <p:ph idx="1"/>
          </p:nvPr>
        </p:nvSpPr>
        <p:spPr>
          <a:xfrm>
            <a:off x="422400" y="1555751"/>
            <a:ext cx="11347200" cy="4178300"/>
          </a:xfrm>
        </p:spPr>
        <p:txBody>
          <a:bodyPr/>
          <a:lstStyle>
            <a:lvl1pPr>
              <a:buClr>
                <a:schemeClr val="accent1"/>
              </a:buClr>
              <a:defRPr>
                <a:solidFill>
                  <a:schemeClr val="accent2"/>
                </a:solidFill>
              </a:defRPr>
            </a:lvl1pPr>
            <a:lvl2pPr>
              <a:buClr>
                <a:schemeClr val="accent3"/>
              </a:buClr>
              <a:defRPr>
                <a:solidFill>
                  <a:schemeClr val="accent2"/>
                </a:solidFill>
              </a:defRPr>
            </a:lvl2pPr>
            <a:lvl3pPr>
              <a:buClr>
                <a:schemeClr val="accent4"/>
              </a:buClr>
              <a:defRPr>
                <a:solidFill>
                  <a:schemeClr val="accent2"/>
                </a:solidFill>
              </a:defRPr>
            </a:lvl3pPr>
            <a:lvl4pPr>
              <a:buClr>
                <a:schemeClr val="tx1"/>
              </a:buClr>
              <a:defRPr>
                <a:solidFill>
                  <a:schemeClr val="accent2"/>
                </a:solidFill>
              </a:defRPr>
            </a:lvl4pPr>
            <a:lvl5pPr>
              <a:buClr>
                <a:schemeClr val="tx1"/>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3"/>
          <p:cNvSpPr>
            <a:spLocks noGrp="1"/>
          </p:cNvSpPr>
          <p:nvPr>
            <p:ph type="dt" sz="half" idx="2"/>
          </p:nvPr>
        </p:nvSpPr>
        <p:spPr>
          <a:xfrm>
            <a:off x="720000" y="139200"/>
            <a:ext cx="1536000" cy="129600"/>
          </a:xfrm>
          <a:prstGeom prst="rect">
            <a:avLst/>
          </a:prstGeom>
        </p:spPr>
        <p:txBody>
          <a:bodyPr vert="horz" lIns="0" tIns="0" rIns="0" bIns="0" rtlCol="0" anchor="ctr"/>
          <a:lstStyle>
            <a:lvl1pPr algn="l">
              <a:defRPr sz="800">
                <a:solidFill>
                  <a:schemeClr val="accent6"/>
                </a:solidFill>
              </a:defRPr>
            </a:lvl1pPr>
          </a:lstStyle>
          <a:p>
            <a:fld id="{4A6F1026-21D9-4D8C-B85D-C94C6C047C2D}" type="datetime3">
              <a:rPr lang="en-US" smtClean="0">
                <a:solidFill>
                  <a:srgbClr val="82786F"/>
                </a:solidFill>
              </a:rPr>
              <a:t>6 April 2023</a:t>
            </a:fld>
            <a:endParaRPr lang="en-GB" dirty="0">
              <a:solidFill>
                <a:srgbClr val="82786F"/>
              </a:solidFill>
            </a:endParaRPr>
          </a:p>
        </p:txBody>
      </p:sp>
      <p:sp>
        <p:nvSpPr>
          <p:cNvPr id="8" name="Slide Number Placeholder 5"/>
          <p:cNvSpPr>
            <a:spLocks noGrp="1"/>
          </p:cNvSpPr>
          <p:nvPr>
            <p:ph type="sldNum" sz="quarter" idx="4"/>
          </p:nvPr>
        </p:nvSpPr>
        <p:spPr>
          <a:xfrm>
            <a:off x="422400" y="139200"/>
            <a:ext cx="292800" cy="129600"/>
          </a:xfrm>
          <a:prstGeom prst="rect">
            <a:avLst/>
          </a:prstGeom>
        </p:spPr>
        <p:txBody>
          <a:bodyPr vert="horz" lIns="0" tIns="0" rIns="0" bIns="0" rtlCol="0" anchor="ctr"/>
          <a:lstStyle>
            <a:lvl1pPr algn="l">
              <a:defRPr sz="800">
                <a:solidFill>
                  <a:schemeClr val="accent6"/>
                </a:solidFill>
              </a:defRPr>
            </a:lvl1pPr>
          </a:lstStyle>
          <a:p>
            <a:fld id="{9A7150EA-489F-4904-A21C-F803DC6925D3}" type="slidenum">
              <a:rPr lang="en-GB" smtClean="0">
                <a:solidFill>
                  <a:srgbClr val="82786F"/>
                </a:solidFill>
              </a:rPr>
              <a:pPr/>
              <a:t>‹#›</a:t>
            </a:fld>
            <a:endParaRPr lang="en-GB" dirty="0">
              <a:solidFill>
                <a:srgbClr val="82786F"/>
              </a:solidFill>
            </a:endParaRPr>
          </a:p>
        </p:txBody>
      </p:sp>
    </p:spTree>
    <p:extLst>
      <p:ext uri="{BB962C8B-B14F-4D97-AF65-F5344CB8AC3E}">
        <p14:creationId xmlns:p14="http://schemas.microsoft.com/office/powerpoint/2010/main" val="2819977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noSelect="1" noRot="1" noMove="1" noResize="1" noEditPoints="1" noAdjustHandles="1" noChangeArrowheads="1" noChangeShapeType="1" noTextEdit="1"/>
          </p:cNvSpPr>
          <p:nvPr>
            <p:ph idx="1"/>
            <p:custDataLst>
              <p:tags r:id="rId1"/>
            </p:custDataLst>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2"/>
            </p:custDataLst>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7"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5563942" y="138543"/>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endParaRPr lang="en-GB" noProof="0" dirty="0"/>
          </a:p>
        </p:txBody>
      </p:sp>
      <p:sp>
        <p:nvSpPr>
          <p:cNvPr id="8"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9582871" y="138543"/>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fld id="{0E46A4DB-B79F-4874-96B1-CB382CC7D85B}" type="datetime3">
              <a:rPr lang="en-US" noProof="0" smtClean="0"/>
              <a:t>6 April 2023</a:t>
            </a:fld>
            <a:endParaRPr lang="en-GB" noProof="0" dirty="0"/>
          </a:p>
        </p:txBody>
      </p:sp>
      <p:sp>
        <p:nvSpPr>
          <p:cNvPr id="9"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11353096" y="140067"/>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88" eaLnBrk="1" hangingPunct="1">
              <a:defRPr sz="8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97377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defRPr>
            </a:lvl1pPr>
          </a:lstStyle>
          <a:p>
            <a:r>
              <a:rPr lang="en-GB" dirty="0"/>
              <a:t>Click to add title</a:t>
            </a:r>
          </a:p>
        </p:txBody>
      </p:sp>
      <p:sp>
        <p:nvSpPr>
          <p:cNvPr id="28" name="Text Placeholder 9">
            <a:extLst>
              <a:ext uri="{FF2B5EF4-FFF2-40B4-BE49-F238E27FC236}">
                <a16:creationId xmlns:a16="http://schemas.microsoft.com/office/drawing/2014/main" xmlns="" id="{F3DB85B7-7760-4094-B5B7-6A45B6116B99}"/>
              </a:ext>
            </a:extLst>
          </p:cNvPr>
          <p:cNvSpPr>
            <a:spLocks noGrp="1"/>
          </p:cNvSpPr>
          <p:nvPr>
            <p:ph type="body" sz="quarter" idx="14" hasCustomPrompt="1"/>
          </p:nvPr>
        </p:nvSpPr>
        <p:spPr>
          <a:xfrm>
            <a:off x="5136000" y="5799507"/>
            <a:ext cx="1920000" cy="154800"/>
          </a:xfrm>
        </p:spPr>
        <p:txBody>
          <a:bodyPr anchor="b"/>
          <a:lstStyle>
            <a:lvl1pPr marL="0" indent="0">
              <a:buNone/>
              <a:defRPr sz="1000" b="1">
                <a:solidFill>
                  <a:schemeClr val="tx2"/>
                </a:solidFill>
              </a:defRPr>
            </a:lvl1pPr>
          </a:lstStyle>
          <a:p>
            <a:pPr lvl="0"/>
            <a:r>
              <a:rPr lang="en-GB" dirty="0"/>
              <a:t>Insert name</a:t>
            </a:r>
          </a:p>
        </p:txBody>
      </p:sp>
      <p:sp>
        <p:nvSpPr>
          <p:cNvPr id="31" name="Date Placeholder 6">
            <a:extLst>
              <a:ext uri="{FF2B5EF4-FFF2-40B4-BE49-F238E27FC236}">
                <a16:creationId xmlns:a16="http://schemas.microsoft.com/office/drawing/2014/main" xmlns="" id="{353E10AF-D600-4770-A150-4A8ED3F945CC}"/>
              </a:ext>
            </a:extLst>
          </p:cNvPr>
          <p:cNvSpPr>
            <a:spLocks noGrp="1"/>
          </p:cNvSpPr>
          <p:nvPr>
            <p:ph type="dt" sz="half" idx="10"/>
          </p:nvPr>
        </p:nvSpPr>
        <p:spPr>
          <a:xfrm>
            <a:off x="5136000" y="6055200"/>
            <a:ext cx="1920001" cy="154800"/>
          </a:xfrm>
        </p:spPr>
        <p:txBody>
          <a:bodyPr/>
          <a:lstStyle>
            <a:lvl1pPr>
              <a:defRPr sz="1000" b="1">
                <a:solidFill>
                  <a:schemeClr val="tx2"/>
                </a:solidFill>
              </a:defRPr>
            </a:lvl1pPr>
          </a:lstStyle>
          <a:p>
            <a:endParaRPr lang="en-GB" dirty="0"/>
          </a:p>
        </p:txBody>
      </p:sp>
      <p:sp>
        <p:nvSpPr>
          <p:cNvPr id="5" name="Picture Placeholder 4">
            <a:extLst>
              <a:ext uri="{FF2B5EF4-FFF2-40B4-BE49-F238E27FC236}">
                <a16:creationId xmlns:a16="http://schemas.microsoft.com/office/drawing/2014/main" xmlns=""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dirty="0"/>
              <a:t>Click here and insert picture via Templafy</a:t>
            </a:r>
          </a:p>
        </p:txBody>
      </p:sp>
      <p:sp>
        <p:nvSpPr>
          <p:cNvPr id="34" name="Freeform: Shape 33">
            <a:extLst>
              <a:ext uri="{FF2B5EF4-FFF2-40B4-BE49-F238E27FC236}">
                <a16:creationId xmlns:a16="http://schemas.microsoft.com/office/drawing/2014/main" xmlns=""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dirty="0"/>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xmlns="" id="{CFCDB02C-C393-45D0-9339-45B1931BD42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Footer Placeholder 7">
            <a:extLst>
              <a:ext uri="{FF2B5EF4-FFF2-40B4-BE49-F238E27FC236}">
                <a16:creationId xmlns:a16="http://schemas.microsoft.com/office/drawing/2014/main" xmlns=""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GB" dirty="0"/>
          </a:p>
        </p:txBody>
      </p:sp>
      <p:sp>
        <p:nvSpPr>
          <p:cNvPr id="14" name="Slide Number Placeholder 8">
            <a:extLst>
              <a:ext uri="{FF2B5EF4-FFF2-40B4-BE49-F238E27FC236}">
                <a16:creationId xmlns:a16="http://schemas.microsoft.com/office/drawing/2014/main" xmlns=""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813656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Normal">
    <p:spTree>
      <p:nvGrpSpPr>
        <p:cNvPr id="1" name=""/>
        <p:cNvGrpSpPr/>
        <p:nvPr/>
      </p:nvGrpSpPr>
      <p:grpSpPr>
        <a:xfrm>
          <a:off x="0" y="0"/>
          <a:ext cx="0" cy="0"/>
          <a:chOff x="0" y="0"/>
          <a:chExt cx="0" cy="0"/>
        </a:xfrm>
      </p:grpSpPr>
      <p:sp>
        <p:nvSpPr>
          <p:cNvPr id="6" name="Content Placeholder 2"/>
          <p:cNvSpPr>
            <a:spLocks noGrp="1" noSelect="1" noRot="1" noMove="1" noResize="1" noEditPoints="1" noAdjustHandles="1" noChangeArrowheads="1" noChangeShapeType="1" noTextEdit="1"/>
          </p:cNvSpPr>
          <p:nvPr>
            <p:ph idx="1"/>
            <p:custDataLst>
              <p:tags r:id="rId1"/>
            </p:custDataLst>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2"/>
            </p:custDataLst>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7"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5563942" y="138543"/>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noProof="0" dirty="0"/>
              <a:t>PowerPoint Presentation</a:t>
            </a:r>
          </a:p>
        </p:txBody>
      </p:sp>
      <p:sp>
        <p:nvSpPr>
          <p:cNvPr id="8"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9582871" y="138543"/>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US" noProof="0" dirty="0"/>
              <a:t>Date</a:t>
            </a:r>
            <a:endParaRPr lang="en-GB" noProof="0" dirty="0"/>
          </a:p>
        </p:txBody>
      </p:sp>
      <p:sp>
        <p:nvSpPr>
          <p:cNvPr id="9"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11353096" y="140067"/>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88" eaLnBrk="1" hangingPunct="1">
              <a:defRPr sz="8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4">
            <a:extLst>
              <a:ext uri="{FF2B5EF4-FFF2-40B4-BE49-F238E27FC236}">
                <a16:creationId xmlns:a16="http://schemas.microsoft.com/office/drawing/2014/main" xmlns="" id="{2E00B724-608C-49E4-AAC0-2D5F286512C7}"/>
              </a:ext>
            </a:extLst>
          </p:cNvPr>
          <p:cNvSpPr>
            <a:spLocks noGrp="1"/>
          </p:cNvSpPr>
          <p:nvPr>
            <p:ph type="body" sz="quarter" idx="10" hasCustomPrompt="1"/>
          </p:nvPr>
        </p:nvSpPr>
        <p:spPr>
          <a:xfrm>
            <a:off x="422400" y="6258455"/>
            <a:ext cx="11347200" cy="343877"/>
          </a:xfrm>
        </p:spPr>
        <p:txBody>
          <a:bodyPr anchor="b">
            <a:noAutofit/>
          </a:bodyPr>
          <a:lstStyle>
            <a:lvl1pPr marL="0" indent="0">
              <a:spcBef>
                <a:spcPts val="0"/>
              </a:spcBef>
              <a:buNone/>
              <a:defRPr sz="933">
                <a:solidFill>
                  <a:schemeClr val="accent3"/>
                </a:solidFill>
              </a:defRPr>
            </a:lvl1pPr>
          </a:lstStyle>
          <a:p>
            <a:pPr lvl="0"/>
            <a:r>
              <a:rPr lang="en-US" dirty="0"/>
              <a:t>Reference and notes</a:t>
            </a:r>
            <a:endParaRPr lang="en-GB" dirty="0"/>
          </a:p>
        </p:txBody>
      </p:sp>
    </p:spTree>
    <p:extLst>
      <p:ext uri="{BB962C8B-B14F-4D97-AF65-F5344CB8AC3E}">
        <p14:creationId xmlns:p14="http://schemas.microsoft.com/office/powerpoint/2010/main" val="181447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3.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3.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17.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26" Type="http://schemas.openxmlformats.org/officeDocument/2006/relationships/tags" Target="../tags/tag9.xml"/><Relationship Id="rId21" Type="http://schemas.openxmlformats.org/officeDocument/2006/relationships/tags" Target="../tags/tag4.xml"/><Relationship Id="rId42" Type="http://schemas.openxmlformats.org/officeDocument/2006/relationships/tags" Target="../tags/tag25.xml"/><Relationship Id="rId47" Type="http://schemas.openxmlformats.org/officeDocument/2006/relationships/tags" Target="../tags/tag30.xml"/><Relationship Id="rId63" Type="http://schemas.openxmlformats.org/officeDocument/2006/relationships/tags" Target="../tags/tag46.xml"/><Relationship Id="rId68" Type="http://schemas.openxmlformats.org/officeDocument/2006/relationships/tags" Target="../tags/tag51.xml"/><Relationship Id="rId84" Type="http://schemas.openxmlformats.org/officeDocument/2006/relationships/tags" Target="../tags/tag67.xml"/><Relationship Id="rId89" Type="http://schemas.openxmlformats.org/officeDocument/2006/relationships/tags" Target="../tags/tag72.xml"/><Relationship Id="rId16" Type="http://schemas.openxmlformats.org/officeDocument/2006/relationships/slideLayout" Target="../slideLayouts/slideLayout99.xml"/><Relationship Id="rId11" Type="http://schemas.openxmlformats.org/officeDocument/2006/relationships/slideLayout" Target="../slideLayouts/slideLayout94.xml"/><Relationship Id="rId32" Type="http://schemas.openxmlformats.org/officeDocument/2006/relationships/tags" Target="../tags/tag15.xml"/><Relationship Id="rId37" Type="http://schemas.openxmlformats.org/officeDocument/2006/relationships/tags" Target="../tags/tag20.xml"/><Relationship Id="rId53" Type="http://schemas.openxmlformats.org/officeDocument/2006/relationships/tags" Target="../tags/tag36.xml"/><Relationship Id="rId58" Type="http://schemas.openxmlformats.org/officeDocument/2006/relationships/tags" Target="../tags/tag41.xml"/><Relationship Id="rId74" Type="http://schemas.openxmlformats.org/officeDocument/2006/relationships/tags" Target="../tags/tag57.xml"/><Relationship Id="rId79" Type="http://schemas.openxmlformats.org/officeDocument/2006/relationships/tags" Target="../tags/tag62.xml"/><Relationship Id="rId102" Type="http://schemas.openxmlformats.org/officeDocument/2006/relationships/tags" Target="../tags/tag85.xml"/><Relationship Id="rId5" Type="http://schemas.openxmlformats.org/officeDocument/2006/relationships/slideLayout" Target="../slideLayouts/slideLayout88.xml"/><Relationship Id="rId90" Type="http://schemas.openxmlformats.org/officeDocument/2006/relationships/tags" Target="../tags/tag73.xml"/><Relationship Id="rId95" Type="http://schemas.openxmlformats.org/officeDocument/2006/relationships/tags" Target="../tags/tag78.xml"/><Relationship Id="rId22" Type="http://schemas.openxmlformats.org/officeDocument/2006/relationships/tags" Target="../tags/tag5.xml"/><Relationship Id="rId27" Type="http://schemas.openxmlformats.org/officeDocument/2006/relationships/tags" Target="../tags/tag10.xml"/><Relationship Id="rId43" Type="http://schemas.openxmlformats.org/officeDocument/2006/relationships/tags" Target="../tags/tag26.xml"/><Relationship Id="rId48" Type="http://schemas.openxmlformats.org/officeDocument/2006/relationships/tags" Target="../tags/tag31.xml"/><Relationship Id="rId64" Type="http://schemas.openxmlformats.org/officeDocument/2006/relationships/tags" Target="../tags/tag47.xml"/><Relationship Id="rId69" Type="http://schemas.openxmlformats.org/officeDocument/2006/relationships/tags" Target="../tags/tag52.xml"/><Relationship Id="rId80" Type="http://schemas.openxmlformats.org/officeDocument/2006/relationships/tags" Target="../tags/tag63.xml"/><Relationship Id="rId85" Type="http://schemas.openxmlformats.org/officeDocument/2006/relationships/tags" Target="../tags/tag68.xml"/><Relationship Id="rId12" Type="http://schemas.openxmlformats.org/officeDocument/2006/relationships/slideLayout" Target="../slideLayouts/slideLayout95.xml"/><Relationship Id="rId17" Type="http://schemas.openxmlformats.org/officeDocument/2006/relationships/theme" Target="../theme/theme5.xml"/><Relationship Id="rId33" Type="http://schemas.openxmlformats.org/officeDocument/2006/relationships/tags" Target="../tags/tag16.xml"/><Relationship Id="rId38" Type="http://schemas.openxmlformats.org/officeDocument/2006/relationships/tags" Target="../tags/tag21.xml"/><Relationship Id="rId59" Type="http://schemas.openxmlformats.org/officeDocument/2006/relationships/tags" Target="../tags/tag42.xml"/><Relationship Id="rId103" Type="http://schemas.openxmlformats.org/officeDocument/2006/relationships/tags" Target="../tags/tag86.xml"/><Relationship Id="rId20" Type="http://schemas.openxmlformats.org/officeDocument/2006/relationships/tags" Target="../tags/tag3.xml"/><Relationship Id="rId41" Type="http://schemas.openxmlformats.org/officeDocument/2006/relationships/tags" Target="../tags/tag24.xml"/><Relationship Id="rId54" Type="http://schemas.openxmlformats.org/officeDocument/2006/relationships/tags" Target="../tags/tag37.xml"/><Relationship Id="rId62" Type="http://schemas.openxmlformats.org/officeDocument/2006/relationships/tags" Target="../tags/tag45.xml"/><Relationship Id="rId70" Type="http://schemas.openxmlformats.org/officeDocument/2006/relationships/tags" Target="../tags/tag53.xml"/><Relationship Id="rId75" Type="http://schemas.openxmlformats.org/officeDocument/2006/relationships/tags" Target="../tags/tag58.xml"/><Relationship Id="rId83" Type="http://schemas.openxmlformats.org/officeDocument/2006/relationships/tags" Target="../tags/tag66.xml"/><Relationship Id="rId88" Type="http://schemas.openxmlformats.org/officeDocument/2006/relationships/tags" Target="../tags/tag71.xml"/><Relationship Id="rId91" Type="http://schemas.openxmlformats.org/officeDocument/2006/relationships/tags" Target="../tags/tag74.xml"/><Relationship Id="rId96" Type="http://schemas.openxmlformats.org/officeDocument/2006/relationships/tags" Target="../tags/tag7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5" Type="http://schemas.openxmlformats.org/officeDocument/2006/relationships/slideLayout" Target="../slideLayouts/slideLayout98.xml"/><Relationship Id="rId23" Type="http://schemas.openxmlformats.org/officeDocument/2006/relationships/tags" Target="../tags/tag6.xml"/><Relationship Id="rId28" Type="http://schemas.openxmlformats.org/officeDocument/2006/relationships/tags" Target="../tags/tag11.xml"/><Relationship Id="rId36" Type="http://schemas.openxmlformats.org/officeDocument/2006/relationships/tags" Target="../tags/tag19.xml"/><Relationship Id="rId49" Type="http://schemas.openxmlformats.org/officeDocument/2006/relationships/tags" Target="../tags/tag32.xml"/><Relationship Id="rId57" Type="http://schemas.openxmlformats.org/officeDocument/2006/relationships/tags" Target="../tags/tag40.xml"/><Relationship Id="rId10" Type="http://schemas.openxmlformats.org/officeDocument/2006/relationships/slideLayout" Target="../slideLayouts/slideLayout93.xml"/><Relationship Id="rId31" Type="http://schemas.openxmlformats.org/officeDocument/2006/relationships/tags" Target="../tags/tag14.xml"/><Relationship Id="rId44" Type="http://schemas.openxmlformats.org/officeDocument/2006/relationships/tags" Target="../tags/tag27.xml"/><Relationship Id="rId52" Type="http://schemas.openxmlformats.org/officeDocument/2006/relationships/tags" Target="../tags/tag35.xml"/><Relationship Id="rId60" Type="http://schemas.openxmlformats.org/officeDocument/2006/relationships/tags" Target="../tags/tag43.xml"/><Relationship Id="rId65" Type="http://schemas.openxmlformats.org/officeDocument/2006/relationships/tags" Target="../tags/tag48.xml"/><Relationship Id="rId73" Type="http://schemas.openxmlformats.org/officeDocument/2006/relationships/tags" Target="../tags/tag56.xml"/><Relationship Id="rId78" Type="http://schemas.openxmlformats.org/officeDocument/2006/relationships/tags" Target="../tags/tag61.xml"/><Relationship Id="rId81" Type="http://schemas.openxmlformats.org/officeDocument/2006/relationships/tags" Target="../tags/tag64.xml"/><Relationship Id="rId86" Type="http://schemas.openxmlformats.org/officeDocument/2006/relationships/tags" Target="../tags/tag69.xml"/><Relationship Id="rId94" Type="http://schemas.openxmlformats.org/officeDocument/2006/relationships/tags" Target="../tags/tag77.xml"/><Relationship Id="rId99" Type="http://schemas.openxmlformats.org/officeDocument/2006/relationships/tags" Target="../tags/tag82.xml"/><Relationship Id="rId101" Type="http://schemas.openxmlformats.org/officeDocument/2006/relationships/tags" Target="../tags/tag8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3" Type="http://schemas.openxmlformats.org/officeDocument/2006/relationships/slideLayout" Target="../slideLayouts/slideLayout96.xml"/><Relationship Id="rId18" Type="http://schemas.openxmlformats.org/officeDocument/2006/relationships/tags" Target="../tags/tag1.xml"/><Relationship Id="rId39" Type="http://schemas.openxmlformats.org/officeDocument/2006/relationships/tags" Target="../tags/tag22.xml"/><Relationship Id="rId34" Type="http://schemas.openxmlformats.org/officeDocument/2006/relationships/tags" Target="../tags/tag17.xml"/><Relationship Id="rId50" Type="http://schemas.openxmlformats.org/officeDocument/2006/relationships/tags" Target="../tags/tag33.xml"/><Relationship Id="rId55" Type="http://schemas.openxmlformats.org/officeDocument/2006/relationships/tags" Target="../tags/tag38.xml"/><Relationship Id="rId76" Type="http://schemas.openxmlformats.org/officeDocument/2006/relationships/tags" Target="../tags/tag59.xml"/><Relationship Id="rId97" Type="http://schemas.openxmlformats.org/officeDocument/2006/relationships/tags" Target="../tags/tag80.xml"/><Relationship Id="rId104" Type="http://schemas.openxmlformats.org/officeDocument/2006/relationships/tags" Target="../tags/tag87.xml"/><Relationship Id="rId7" Type="http://schemas.openxmlformats.org/officeDocument/2006/relationships/slideLayout" Target="../slideLayouts/slideLayout90.xml"/><Relationship Id="rId71" Type="http://schemas.openxmlformats.org/officeDocument/2006/relationships/tags" Target="../tags/tag54.xml"/><Relationship Id="rId92" Type="http://schemas.openxmlformats.org/officeDocument/2006/relationships/tags" Target="../tags/tag75.xml"/><Relationship Id="rId2" Type="http://schemas.openxmlformats.org/officeDocument/2006/relationships/slideLayout" Target="../slideLayouts/slideLayout85.xml"/><Relationship Id="rId29" Type="http://schemas.openxmlformats.org/officeDocument/2006/relationships/tags" Target="../tags/tag12.xml"/><Relationship Id="rId24" Type="http://schemas.openxmlformats.org/officeDocument/2006/relationships/tags" Target="../tags/tag7.xml"/><Relationship Id="rId40" Type="http://schemas.openxmlformats.org/officeDocument/2006/relationships/tags" Target="../tags/tag23.xml"/><Relationship Id="rId45" Type="http://schemas.openxmlformats.org/officeDocument/2006/relationships/tags" Target="../tags/tag28.xml"/><Relationship Id="rId66" Type="http://schemas.openxmlformats.org/officeDocument/2006/relationships/tags" Target="../tags/tag49.xml"/><Relationship Id="rId87" Type="http://schemas.openxmlformats.org/officeDocument/2006/relationships/tags" Target="../tags/tag70.xml"/><Relationship Id="rId61" Type="http://schemas.openxmlformats.org/officeDocument/2006/relationships/tags" Target="../tags/tag44.xml"/><Relationship Id="rId82" Type="http://schemas.openxmlformats.org/officeDocument/2006/relationships/tags" Target="../tags/tag65.xml"/><Relationship Id="rId19" Type="http://schemas.openxmlformats.org/officeDocument/2006/relationships/tags" Target="../tags/tag2.xml"/><Relationship Id="rId14" Type="http://schemas.openxmlformats.org/officeDocument/2006/relationships/slideLayout" Target="../slideLayouts/slideLayout97.xml"/><Relationship Id="rId30" Type="http://schemas.openxmlformats.org/officeDocument/2006/relationships/tags" Target="../tags/tag13.xml"/><Relationship Id="rId35" Type="http://schemas.openxmlformats.org/officeDocument/2006/relationships/tags" Target="../tags/tag18.xml"/><Relationship Id="rId56" Type="http://schemas.openxmlformats.org/officeDocument/2006/relationships/tags" Target="../tags/tag39.xml"/><Relationship Id="rId77" Type="http://schemas.openxmlformats.org/officeDocument/2006/relationships/tags" Target="../tags/tag60.xml"/><Relationship Id="rId100" Type="http://schemas.openxmlformats.org/officeDocument/2006/relationships/tags" Target="../tags/tag83.xml"/><Relationship Id="rId105" Type="http://schemas.openxmlformats.org/officeDocument/2006/relationships/tags" Target="../tags/tag88.xml"/><Relationship Id="rId8" Type="http://schemas.openxmlformats.org/officeDocument/2006/relationships/slideLayout" Target="../slideLayouts/slideLayout91.xml"/><Relationship Id="rId51" Type="http://schemas.openxmlformats.org/officeDocument/2006/relationships/tags" Target="../tags/tag34.xml"/><Relationship Id="rId72" Type="http://schemas.openxmlformats.org/officeDocument/2006/relationships/tags" Target="../tags/tag55.xml"/><Relationship Id="rId93" Type="http://schemas.openxmlformats.org/officeDocument/2006/relationships/tags" Target="../tags/tag76.xml"/><Relationship Id="rId98" Type="http://schemas.openxmlformats.org/officeDocument/2006/relationships/tags" Target="../tags/tag81.xml"/><Relationship Id="rId3" Type="http://schemas.openxmlformats.org/officeDocument/2006/relationships/slideLayout" Target="../slideLayouts/slideLayout86.xml"/><Relationship Id="rId25" Type="http://schemas.openxmlformats.org/officeDocument/2006/relationships/tags" Target="../tags/tag8.xml"/><Relationship Id="rId46" Type="http://schemas.openxmlformats.org/officeDocument/2006/relationships/tags" Target="../tags/tag29.xml"/><Relationship Id="rId67" Type="http://schemas.openxmlformats.org/officeDocument/2006/relationships/tags" Target="../tags/tag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8B78-21BA-4BAF-B3C7-CC202FCE0273}"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3FDE-700C-424B-AAD8-C4124660FA61}" type="slidenum">
              <a:rPr lang="en-US" smtClean="0"/>
              <a:t>‹#›</a:t>
            </a:fld>
            <a:endParaRPr lang="en-US"/>
          </a:p>
        </p:txBody>
      </p:sp>
    </p:spTree>
    <p:extLst>
      <p:ext uri="{BB962C8B-B14F-4D97-AF65-F5344CB8AC3E}">
        <p14:creationId xmlns:p14="http://schemas.microsoft.com/office/powerpoint/2010/main" val="202022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57366-1462-4649-B856-8BD5D831C076}"/>
              </a:ext>
            </a:extLst>
          </p:cNvPr>
          <p:cNvSpPr/>
          <p:nvPr userDrawn="1"/>
        </p:nvSpPr>
        <p:spPr>
          <a:xfrm>
            <a:off x="0" y="5928050"/>
            <a:ext cx="12192000" cy="9299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376048" y="1509184"/>
            <a:ext cx="10964896" cy="4360333"/>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376049" y="469004"/>
            <a:ext cx="10989281" cy="1004285"/>
          </a:xfrm>
          <a:prstGeom prst="rect">
            <a:avLst/>
          </a:prstGeom>
        </p:spPr>
        <p:txBody>
          <a:bodyPr vert="horz" lIns="0" tIns="0" rIns="0" bIns="0" rtlCol="0" anchor="t" anchorCtr="0">
            <a:noAutofit/>
          </a:bodyPr>
          <a:lstStyle/>
          <a:p>
            <a:pPr lvl="0"/>
            <a:r>
              <a:rPr lang="en-US" noProof="0" dirty="0"/>
              <a:t>Click to edit Master title style</a:t>
            </a:r>
            <a:endParaRPr lang="en-GB" noProof="0" dirty="0"/>
          </a:p>
        </p:txBody>
      </p:sp>
      <p:sp>
        <p:nvSpPr>
          <p:cNvPr id="9" name="TextBox 8">
            <a:extLst>
              <a:ext uri="{FF2B5EF4-FFF2-40B4-BE49-F238E27FC236}">
                <a16:creationId xmlns:a16="http://schemas.microsoft.com/office/drawing/2014/main" xmlns="" id="{F59D59DA-D486-4516-90A4-A13209DD80AF}"/>
              </a:ext>
            </a:extLst>
          </p:cNvPr>
          <p:cNvSpPr txBox="1"/>
          <p:nvPr userDrawn="1"/>
        </p:nvSpPr>
        <p:spPr>
          <a:xfrm>
            <a:off x="985107" y="6369674"/>
            <a:ext cx="581005" cy="260708"/>
          </a:xfrm>
          <a:prstGeom prst="roundRect">
            <a:avLst>
              <a:gd name="adj" fmla="val 20842"/>
            </a:avLst>
          </a:prstGeom>
          <a:noFill/>
          <a:ln w="6350">
            <a:gradFill>
              <a:gsLst>
                <a:gs pos="0">
                  <a:schemeClr val="accent2"/>
                </a:gs>
                <a:gs pos="30000">
                  <a:schemeClr val="accent2">
                    <a:alpha val="0"/>
                  </a:schemeClr>
                </a:gs>
              </a:gsLst>
              <a:lin ang="0" scaled="0"/>
            </a:gradFill>
            <a:miter lim="800000"/>
            <a:headEnd/>
            <a:tailEnd/>
          </a:ln>
          <a:effectLst/>
        </p:spPr>
        <p:txBody>
          <a:bodyPr vert="horz" wrap="square" lIns="158496" tIns="0" rIns="0" bIns="0" numCol="1" anchor="ctr" anchorCtr="0" compatLnSpc="1">
            <a:prstTxWarp prst="textNoShape">
              <a:avLst/>
            </a:prstTxWarp>
          </a:bodyPr>
          <a:lstStyle>
            <a:defPPr>
              <a:defRPr lang="en-US"/>
            </a:defPPr>
            <a:lvl1pPr defTabSz="877888">
              <a:defRPr sz="600" b="0">
                <a:solidFill>
                  <a:schemeClr val="bg1">
                    <a:lumMod val="50000"/>
                  </a:schemeClr>
                </a:solidFill>
              </a:defRPr>
            </a:lvl1pPr>
          </a:lstStyle>
          <a:p>
            <a:pPr lvl="0"/>
            <a:fld id="{75C8F0FE-0402-4C22-9CCB-BC3FF62EEE1C}" type="slidenum">
              <a:rPr lang="en-GB" sz="800" noProof="0" smtClean="0"/>
              <a:pPr lvl="0"/>
              <a:t>‹#›</a:t>
            </a:fld>
            <a:endParaRPr lang="en-US" sz="800" dirty="0" err="1"/>
          </a:p>
        </p:txBody>
      </p:sp>
      <p:sp>
        <p:nvSpPr>
          <p:cNvPr id="6" name="Footer Placeholder 5">
            <a:extLst>
              <a:ext uri="{FF2B5EF4-FFF2-40B4-BE49-F238E27FC236}">
                <a16:creationId xmlns:a16="http://schemas.microsoft.com/office/drawing/2014/main" xmlns="" id="{8332B0C5-CC4E-4F36-9610-1165D7069B46}"/>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marL="60958" indent="-60958" algn="l">
              <a:defRPr sz="933">
                <a:solidFill>
                  <a:schemeClr val="tx2"/>
                </a:solidFill>
              </a:defRPr>
            </a:lvl1pPr>
          </a:lstStyle>
          <a:p>
            <a:endParaRPr lang="en-US" dirty="0"/>
          </a:p>
        </p:txBody>
      </p:sp>
      <p:pic>
        <p:nvPicPr>
          <p:cNvPr id="13" name="Picture 12">
            <a:extLst>
              <a:ext uri="{FF2B5EF4-FFF2-40B4-BE49-F238E27FC236}">
                <a16:creationId xmlns:a16="http://schemas.microsoft.com/office/drawing/2014/main" xmlns="" id="{043504F3-40A2-4DFC-8B3D-0C4A5C40A69F}"/>
              </a:ext>
            </a:extLst>
          </p:cNvPr>
          <p:cNvPicPr>
            <a:picLocks noChangeAspect="1"/>
          </p:cNvPicPr>
          <p:nvPr userDrawn="1"/>
        </p:nvPicPr>
        <p:blipFill>
          <a:blip r:embed="rId31"/>
          <a:stretch>
            <a:fillRect/>
          </a:stretch>
        </p:blipFill>
        <p:spPr>
          <a:xfrm>
            <a:off x="207196" y="6242291"/>
            <a:ext cx="605968" cy="449763"/>
          </a:xfrm>
          <a:prstGeom prst="rect">
            <a:avLst/>
          </a:prstGeom>
        </p:spPr>
      </p:pic>
      <p:pic>
        <p:nvPicPr>
          <p:cNvPr id="11" name="Picture 10">
            <a:extLst>
              <a:ext uri="{FF2B5EF4-FFF2-40B4-BE49-F238E27FC236}">
                <a16:creationId xmlns:a16="http://schemas.microsoft.com/office/drawing/2014/main" xmlns="" id="{465E3FE4-F470-4DD3-BE49-C7075A496763}"/>
              </a:ext>
            </a:extLst>
          </p:cNvPr>
          <p:cNvPicPr>
            <a:picLocks noChangeAspect="1"/>
          </p:cNvPicPr>
          <p:nvPr userDrawn="1"/>
        </p:nvPicPr>
        <p:blipFill>
          <a:blip r:embed="rId32"/>
          <a:stretch>
            <a:fillRect/>
          </a:stretch>
        </p:blipFill>
        <p:spPr>
          <a:xfrm>
            <a:off x="10775655" y="6242292"/>
            <a:ext cx="1209149" cy="400061"/>
          </a:xfrm>
          <a:prstGeom prst="rect">
            <a:avLst/>
          </a:prstGeom>
        </p:spPr>
      </p:pic>
    </p:spTree>
    <p:extLst>
      <p:ext uri="{BB962C8B-B14F-4D97-AF65-F5344CB8AC3E}">
        <p14:creationId xmlns:p14="http://schemas.microsoft.com/office/powerpoint/2010/main" val="28227829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spcBef>
          <a:spcPct val="0"/>
        </a:spcBef>
        <a:buNone/>
        <a:defRPr lang="en-GB" sz="2400" b="0" kern="1200" noProof="0" dirty="0">
          <a:solidFill>
            <a:schemeClr val="accent1"/>
          </a:solidFill>
          <a:latin typeface="+mj-lt"/>
          <a:ea typeface="+mj-ea"/>
          <a:cs typeface="+mj-cs"/>
        </a:defRPr>
      </a:lvl1pPr>
    </p:titleStyle>
    <p:bodyStyle>
      <a:lvl1pPr marL="228594" indent="-228594" algn="l" defTabSz="1219170" rtl="0" eaLnBrk="1" latinLnBrk="0" hangingPunct="1">
        <a:spcBef>
          <a:spcPts val="800"/>
        </a:spcBef>
        <a:spcAft>
          <a:spcPts val="0"/>
        </a:spcAft>
        <a:buClr>
          <a:schemeClr val="accent2"/>
        </a:buClr>
        <a:buFont typeface="Symbol" panose="05050102010706020507" pitchFamily="18" charset="2"/>
        <a:buChar char="·"/>
        <a:defRPr sz="1333" kern="1200">
          <a:solidFill>
            <a:srgbClr val="4A4B4D"/>
          </a:solidFill>
          <a:latin typeface="+mn-lt"/>
          <a:ea typeface="+mn-ea"/>
          <a:cs typeface="+mn-cs"/>
        </a:defRPr>
      </a:lvl1pPr>
      <a:lvl2pPr marL="457189" indent="-226478" algn="l" defTabSz="1219170" rtl="0" eaLnBrk="1" latinLnBrk="0" hangingPunct="1">
        <a:spcBef>
          <a:spcPts val="800"/>
        </a:spcBef>
        <a:spcAft>
          <a:spcPts val="0"/>
        </a:spcAft>
        <a:buClr>
          <a:schemeClr val="accent2"/>
        </a:buClr>
        <a:buFont typeface="Arial" panose="020B0604020202020204" pitchFamily="34" charset="0"/>
        <a:buChar char="‒"/>
        <a:defRPr sz="1200" kern="1200">
          <a:solidFill>
            <a:srgbClr val="4A4B4D"/>
          </a:solidFill>
          <a:latin typeface="+mn-lt"/>
          <a:ea typeface="+mn-ea"/>
          <a:cs typeface="+mn-cs"/>
        </a:defRPr>
      </a:lvl2pPr>
      <a:lvl3pPr marL="690016" indent="-205312" algn="l" defTabSz="1219170" rtl="0" eaLnBrk="1" latinLnBrk="0" hangingPunct="1">
        <a:spcBef>
          <a:spcPts val="800"/>
        </a:spcBef>
        <a:spcAft>
          <a:spcPts val="0"/>
        </a:spcAft>
        <a:buClr>
          <a:schemeClr val="accent2"/>
        </a:buClr>
        <a:buFont typeface="Wingdings" panose="05000000000000000000" pitchFamily="2" charset="2"/>
        <a:buChar char="§"/>
        <a:defRPr sz="1200" kern="1200">
          <a:solidFill>
            <a:srgbClr val="4A4B4D"/>
          </a:solidFill>
          <a:latin typeface="+mn-lt"/>
          <a:ea typeface="+mn-ea"/>
          <a:cs typeface="+mn-cs"/>
        </a:defRPr>
      </a:lvl3pPr>
      <a:lvl4pPr marL="916494" indent="-211661"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4pPr>
      <a:lvl5pPr marL="1066773" indent="-156629"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57366-1462-4649-B856-8BD5D831C076}"/>
              </a:ext>
            </a:extLst>
          </p:cNvPr>
          <p:cNvSpPr/>
          <p:nvPr userDrawn="1"/>
        </p:nvSpPr>
        <p:spPr>
          <a:xfrm>
            <a:off x="0" y="5928050"/>
            <a:ext cx="12192000" cy="9299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376048" y="1509184"/>
            <a:ext cx="10964896" cy="4360333"/>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376049" y="469004"/>
            <a:ext cx="10989281" cy="1004285"/>
          </a:xfrm>
          <a:prstGeom prst="rect">
            <a:avLst/>
          </a:prstGeom>
        </p:spPr>
        <p:txBody>
          <a:bodyPr vert="horz" lIns="0" tIns="0" rIns="0" bIns="0" rtlCol="0" anchor="t" anchorCtr="0">
            <a:noAutofit/>
          </a:bodyPr>
          <a:lstStyle/>
          <a:p>
            <a:pPr lvl="0"/>
            <a:r>
              <a:rPr lang="en-US" noProof="0" dirty="0"/>
              <a:t>Click to edit Master title style</a:t>
            </a:r>
            <a:endParaRPr lang="en-GB" noProof="0" dirty="0"/>
          </a:p>
        </p:txBody>
      </p:sp>
      <p:sp>
        <p:nvSpPr>
          <p:cNvPr id="9" name="TextBox 8">
            <a:extLst>
              <a:ext uri="{FF2B5EF4-FFF2-40B4-BE49-F238E27FC236}">
                <a16:creationId xmlns:a16="http://schemas.microsoft.com/office/drawing/2014/main" xmlns="" id="{F59D59DA-D486-4516-90A4-A13209DD80AF}"/>
              </a:ext>
            </a:extLst>
          </p:cNvPr>
          <p:cNvSpPr txBox="1"/>
          <p:nvPr userDrawn="1"/>
        </p:nvSpPr>
        <p:spPr>
          <a:xfrm>
            <a:off x="985107" y="6369674"/>
            <a:ext cx="581005" cy="260708"/>
          </a:xfrm>
          <a:prstGeom prst="roundRect">
            <a:avLst>
              <a:gd name="adj" fmla="val 20842"/>
            </a:avLst>
          </a:prstGeom>
          <a:noFill/>
          <a:ln w="6350">
            <a:gradFill>
              <a:gsLst>
                <a:gs pos="0">
                  <a:schemeClr val="accent2"/>
                </a:gs>
                <a:gs pos="30000">
                  <a:schemeClr val="accent2">
                    <a:alpha val="0"/>
                  </a:schemeClr>
                </a:gs>
              </a:gsLst>
              <a:lin ang="0" scaled="0"/>
            </a:gradFill>
            <a:miter lim="800000"/>
            <a:headEnd/>
            <a:tailEnd/>
          </a:ln>
          <a:effectLst/>
        </p:spPr>
        <p:txBody>
          <a:bodyPr vert="horz" wrap="square" lIns="158496" tIns="0" rIns="0" bIns="0" numCol="1" anchor="ctr" anchorCtr="0" compatLnSpc="1">
            <a:prstTxWarp prst="textNoShape">
              <a:avLst/>
            </a:prstTxWarp>
          </a:bodyPr>
          <a:lstStyle>
            <a:defPPr>
              <a:defRPr lang="en-US"/>
            </a:defPPr>
            <a:lvl1pPr defTabSz="877888">
              <a:defRPr sz="600" b="0">
                <a:solidFill>
                  <a:schemeClr val="bg1">
                    <a:lumMod val="50000"/>
                  </a:schemeClr>
                </a:solidFill>
              </a:defRPr>
            </a:lvl1pPr>
          </a:lstStyle>
          <a:p>
            <a:pPr lvl="0"/>
            <a:fld id="{75C8F0FE-0402-4C22-9CCB-BC3FF62EEE1C}" type="slidenum">
              <a:rPr lang="en-GB" sz="800" noProof="0" smtClean="0"/>
              <a:pPr lvl="0"/>
              <a:t>‹#›</a:t>
            </a:fld>
            <a:endParaRPr lang="en-US" sz="800" dirty="0" err="1"/>
          </a:p>
        </p:txBody>
      </p:sp>
      <p:sp>
        <p:nvSpPr>
          <p:cNvPr id="6" name="Footer Placeholder 5">
            <a:extLst>
              <a:ext uri="{FF2B5EF4-FFF2-40B4-BE49-F238E27FC236}">
                <a16:creationId xmlns:a16="http://schemas.microsoft.com/office/drawing/2014/main" xmlns="" id="{8332B0C5-CC4E-4F36-9610-1165D7069B46}"/>
              </a:ext>
            </a:extLst>
          </p:cNvPr>
          <p:cNvSpPr>
            <a:spLocks noGrp="1"/>
          </p:cNvSpPr>
          <p:nvPr>
            <p:ph type="ftr" sz="quarter" idx="3"/>
          </p:nvPr>
        </p:nvSpPr>
        <p:spPr>
          <a:xfrm>
            <a:off x="2319726" y="6187398"/>
            <a:ext cx="7573783" cy="366183"/>
          </a:xfrm>
          <a:prstGeom prst="rect">
            <a:avLst/>
          </a:prstGeom>
        </p:spPr>
        <p:txBody>
          <a:bodyPr vert="horz" lIns="0" tIns="0" rIns="91440" bIns="0" rtlCol="0" anchor="b" anchorCtr="0"/>
          <a:lstStyle>
            <a:lvl1pPr marL="60958" indent="-60958" algn="l">
              <a:defRPr sz="933">
                <a:solidFill>
                  <a:schemeClr val="tx2"/>
                </a:solidFill>
              </a:defRPr>
            </a:lvl1pPr>
          </a:lstStyle>
          <a:p>
            <a:endParaRPr lang="en-US" dirty="0"/>
          </a:p>
        </p:txBody>
      </p:sp>
      <p:pic>
        <p:nvPicPr>
          <p:cNvPr id="13" name="Picture 12">
            <a:extLst>
              <a:ext uri="{FF2B5EF4-FFF2-40B4-BE49-F238E27FC236}">
                <a16:creationId xmlns:a16="http://schemas.microsoft.com/office/drawing/2014/main" xmlns="" id="{043504F3-40A2-4DFC-8B3D-0C4A5C40A69F}"/>
              </a:ext>
            </a:extLst>
          </p:cNvPr>
          <p:cNvPicPr>
            <a:picLocks noChangeAspect="1"/>
          </p:cNvPicPr>
          <p:nvPr userDrawn="1"/>
        </p:nvPicPr>
        <p:blipFill>
          <a:blip r:embed="rId31"/>
          <a:stretch>
            <a:fillRect/>
          </a:stretch>
        </p:blipFill>
        <p:spPr>
          <a:xfrm>
            <a:off x="207196" y="6242291"/>
            <a:ext cx="605968" cy="449763"/>
          </a:xfrm>
          <a:prstGeom prst="rect">
            <a:avLst/>
          </a:prstGeom>
        </p:spPr>
      </p:pic>
      <p:pic>
        <p:nvPicPr>
          <p:cNvPr id="11" name="Picture 10">
            <a:extLst>
              <a:ext uri="{FF2B5EF4-FFF2-40B4-BE49-F238E27FC236}">
                <a16:creationId xmlns:a16="http://schemas.microsoft.com/office/drawing/2014/main" xmlns="" id="{465E3FE4-F470-4DD3-BE49-C7075A496763}"/>
              </a:ext>
            </a:extLst>
          </p:cNvPr>
          <p:cNvPicPr>
            <a:picLocks noChangeAspect="1"/>
          </p:cNvPicPr>
          <p:nvPr userDrawn="1"/>
        </p:nvPicPr>
        <p:blipFill>
          <a:blip r:embed="rId32"/>
          <a:stretch>
            <a:fillRect/>
          </a:stretch>
        </p:blipFill>
        <p:spPr>
          <a:xfrm>
            <a:off x="10775655" y="6242292"/>
            <a:ext cx="1209149" cy="400061"/>
          </a:xfrm>
          <a:prstGeom prst="rect">
            <a:avLst/>
          </a:prstGeom>
        </p:spPr>
      </p:pic>
    </p:spTree>
    <p:extLst>
      <p:ext uri="{BB962C8B-B14F-4D97-AF65-F5344CB8AC3E}">
        <p14:creationId xmlns:p14="http://schemas.microsoft.com/office/powerpoint/2010/main" val="1208152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spcBef>
          <a:spcPct val="0"/>
        </a:spcBef>
        <a:buNone/>
        <a:defRPr lang="en-GB" sz="2400" b="0" kern="1200" noProof="0" dirty="0">
          <a:solidFill>
            <a:schemeClr val="accent1"/>
          </a:solidFill>
          <a:latin typeface="+mj-lt"/>
          <a:ea typeface="+mj-ea"/>
          <a:cs typeface="+mj-cs"/>
        </a:defRPr>
      </a:lvl1pPr>
    </p:titleStyle>
    <p:bodyStyle>
      <a:lvl1pPr marL="228594" indent="-228594" algn="l" defTabSz="1219170" rtl="0" eaLnBrk="1" latinLnBrk="0" hangingPunct="1">
        <a:spcBef>
          <a:spcPts val="800"/>
        </a:spcBef>
        <a:spcAft>
          <a:spcPts val="0"/>
        </a:spcAft>
        <a:buClr>
          <a:schemeClr val="accent2"/>
        </a:buClr>
        <a:buFont typeface="Symbol" panose="05050102010706020507" pitchFamily="18" charset="2"/>
        <a:buChar char="·"/>
        <a:defRPr sz="1333" kern="1200">
          <a:solidFill>
            <a:srgbClr val="4A4B4D"/>
          </a:solidFill>
          <a:latin typeface="+mn-lt"/>
          <a:ea typeface="+mn-ea"/>
          <a:cs typeface="+mn-cs"/>
        </a:defRPr>
      </a:lvl1pPr>
      <a:lvl2pPr marL="457189" indent="-226478" algn="l" defTabSz="1219170" rtl="0" eaLnBrk="1" latinLnBrk="0" hangingPunct="1">
        <a:spcBef>
          <a:spcPts val="800"/>
        </a:spcBef>
        <a:spcAft>
          <a:spcPts val="0"/>
        </a:spcAft>
        <a:buClr>
          <a:schemeClr val="accent2"/>
        </a:buClr>
        <a:buFont typeface="Arial" panose="020B0604020202020204" pitchFamily="34" charset="0"/>
        <a:buChar char="‒"/>
        <a:defRPr sz="1200" kern="1200">
          <a:solidFill>
            <a:srgbClr val="4A4B4D"/>
          </a:solidFill>
          <a:latin typeface="+mn-lt"/>
          <a:ea typeface="+mn-ea"/>
          <a:cs typeface="+mn-cs"/>
        </a:defRPr>
      </a:lvl2pPr>
      <a:lvl3pPr marL="690016" indent="-205312" algn="l" defTabSz="1219170" rtl="0" eaLnBrk="1" latinLnBrk="0" hangingPunct="1">
        <a:spcBef>
          <a:spcPts val="800"/>
        </a:spcBef>
        <a:spcAft>
          <a:spcPts val="0"/>
        </a:spcAft>
        <a:buClr>
          <a:schemeClr val="accent2"/>
        </a:buClr>
        <a:buFont typeface="Wingdings" panose="05000000000000000000" pitchFamily="2" charset="2"/>
        <a:buChar char="§"/>
        <a:defRPr sz="1200" kern="1200">
          <a:solidFill>
            <a:srgbClr val="4A4B4D"/>
          </a:solidFill>
          <a:latin typeface="+mn-lt"/>
          <a:ea typeface="+mn-ea"/>
          <a:cs typeface="+mn-cs"/>
        </a:defRPr>
      </a:lvl3pPr>
      <a:lvl4pPr marL="916494" indent="-211661"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4pPr>
      <a:lvl5pPr marL="1066773" indent="-156629"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184" y="258233"/>
            <a:ext cx="10767483" cy="9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Grp="1" noChangeArrowheads="1"/>
          </p:cNvSpPr>
          <p:nvPr>
            <p:ph type="title"/>
          </p:nvPr>
        </p:nvSpPr>
        <p:spPr bwMode="auto">
          <a:xfrm>
            <a:off x="1126067" y="345018"/>
            <a:ext cx="10166351" cy="73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1316" name="Rectangle 4"/>
          <p:cNvSpPr>
            <a:spLocks noGrp="1" noChangeArrowheads="1"/>
          </p:cNvSpPr>
          <p:nvPr>
            <p:ph type="body" idx="1"/>
          </p:nvPr>
        </p:nvSpPr>
        <p:spPr bwMode="auto">
          <a:xfrm>
            <a:off x="569384" y="1352551"/>
            <a:ext cx="10894483" cy="428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2317770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iming>
    <p:tnLst>
      <p:par>
        <p:cTn id="1" dur="indefinite" restart="never" nodeType="tmRoot"/>
      </p:par>
    </p:tnLst>
  </p:timing>
  <p:txStyles>
    <p:titleStyle>
      <a:lvl1pPr algn="l" rtl="0" fontAlgn="base">
        <a:lnSpc>
          <a:spcPct val="90000"/>
        </a:lnSpc>
        <a:spcBef>
          <a:spcPct val="0"/>
        </a:spcBef>
        <a:spcAft>
          <a:spcPct val="0"/>
        </a:spcAft>
        <a:defRPr sz="3200">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Verdana" pitchFamily="34" charset="0"/>
        </a:defRPr>
      </a:lvl2pPr>
      <a:lvl3pPr algn="l" rtl="0" fontAlgn="base">
        <a:lnSpc>
          <a:spcPct val="90000"/>
        </a:lnSpc>
        <a:spcBef>
          <a:spcPct val="0"/>
        </a:spcBef>
        <a:spcAft>
          <a:spcPct val="0"/>
        </a:spcAft>
        <a:defRPr sz="3200">
          <a:solidFill>
            <a:schemeClr val="tx1"/>
          </a:solidFill>
          <a:latin typeface="Verdana" pitchFamily="34" charset="0"/>
        </a:defRPr>
      </a:lvl3pPr>
      <a:lvl4pPr algn="l" rtl="0" fontAlgn="base">
        <a:lnSpc>
          <a:spcPct val="90000"/>
        </a:lnSpc>
        <a:spcBef>
          <a:spcPct val="0"/>
        </a:spcBef>
        <a:spcAft>
          <a:spcPct val="0"/>
        </a:spcAft>
        <a:defRPr sz="3200">
          <a:solidFill>
            <a:schemeClr val="tx1"/>
          </a:solidFill>
          <a:latin typeface="Verdana" pitchFamily="34" charset="0"/>
        </a:defRPr>
      </a:lvl4pPr>
      <a:lvl5pPr algn="l" rtl="0" fontAlgn="base">
        <a:lnSpc>
          <a:spcPct val="90000"/>
        </a:lnSpc>
        <a:spcBef>
          <a:spcPct val="0"/>
        </a:spcBef>
        <a:spcAft>
          <a:spcPct val="0"/>
        </a:spcAft>
        <a:defRPr sz="3200">
          <a:solidFill>
            <a:schemeClr val="tx1"/>
          </a:solidFill>
          <a:latin typeface="Verdana" pitchFamily="34" charset="0"/>
        </a:defRPr>
      </a:lvl5pPr>
      <a:lvl6pPr marL="609585" algn="l" rtl="0" eaLnBrk="1" fontAlgn="base" hangingPunct="1">
        <a:lnSpc>
          <a:spcPct val="90000"/>
        </a:lnSpc>
        <a:spcBef>
          <a:spcPct val="0"/>
        </a:spcBef>
        <a:spcAft>
          <a:spcPct val="0"/>
        </a:spcAft>
        <a:defRPr sz="4267">
          <a:solidFill>
            <a:schemeClr val="tx1"/>
          </a:solidFill>
          <a:latin typeface="Verdana" pitchFamily="34" charset="0"/>
        </a:defRPr>
      </a:lvl6pPr>
      <a:lvl7pPr marL="1219170" algn="l" rtl="0" eaLnBrk="1" fontAlgn="base" hangingPunct="1">
        <a:lnSpc>
          <a:spcPct val="90000"/>
        </a:lnSpc>
        <a:spcBef>
          <a:spcPct val="0"/>
        </a:spcBef>
        <a:spcAft>
          <a:spcPct val="0"/>
        </a:spcAft>
        <a:defRPr sz="4267">
          <a:solidFill>
            <a:schemeClr val="tx1"/>
          </a:solidFill>
          <a:latin typeface="Verdana" pitchFamily="34" charset="0"/>
        </a:defRPr>
      </a:lvl7pPr>
      <a:lvl8pPr marL="1828754" algn="l" rtl="0" eaLnBrk="1" fontAlgn="base" hangingPunct="1">
        <a:lnSpc>
          <a:spcPct val="90000"/>
        </a:lnSpc>
        <a:spcBef>
          <a:spcPct val="0"/>
        </a:spcBef>
        <a:spcAft>
          <a:spcPct val="0"/>
        </a:spcAft>
        <a:defRPr sz="4267">
          <a:solidFill>
            <a:schemeClr val="tx1"/>
          </a:solidFill>
          <a:latin typeface="Verdana" pitchFamily="34" charset="0"/>
        </a:defRPr>
      </a:lvl8pPr>
      <a:lvl9pPr marL="2438339" algn="l" rtl="0" eaLnBrk="1" fontAlgn="base" hangingPunct="1">
        <a:lnSpc>
          <a:spcPct val="90000"/>
        </a:lnSpc>
        <a:spcBef>
          <a:spcPct val="0"/>
        </a:spcBef>
        <a:spcAft>
          <a:spcPct val="0"/>
        </a:spcAft>
        <a:defRPr sz="4267">
          <a:solidFill>
            <a:schemeClr val="tx1"/>
          </a:solidFill>
          <a:latin typeface="Verdana" pitchFamily="34" charset="0"/>
        </a:defRPr>
      </a:lvl9pPr>
    </p:titleStyle>
    <p:bodyStyle>
      <a:lvl1pPr marL="592652" indent="-592652" algn="l" rtl="0" fontAlgn="base">
        <a:spcBef>
          <a:spcPct val="20000"/>
        </a:spcBef>
        <a:spcAft>
          <a:spcPct val="0"/>
        </a:spcAft>
        <a:buClr>
          <a:srgbClr val="002060"/>
        </a:buClr>
        <a:buChar char="•"/>
        <a:defRPr sz="2667">
          <a:solidFill>
            <a:srgbClr val="001965"/>
          </a:solidFill>
          <a:latin typeface="+mn-lt"/>
          <a:ea typeface="+mn-ea"/>
          <a:cs typeface="+mn-cs"/>
        </a:defRPr>
      </a:lvl1pPr>
      <a:lvl2pPr marL="990575" indent="-380990" algn="l" rtl="0" fontAlgn="base">
        <a:spcBef>
          <a:spcPct val="20000"/>
        </a:spcBef>
        <a:spcAft>
          <a:spcPct val="0"/>
        </a:spcAft>
        <a:buClr>
          <a:schemeClr val="tx1"/>
        </a:buClr>
        <a:buChar char="•"/>
        <a:defRPr>
          <a:solidFill>
            <a:srgbClr val="001965"/>
          </a:solidFill>
          <a:latin typeface="+mn-lt"/>
        </a:defRPr>
      </a:lvl2pPr>
      <a:lvl3pPr marL="1523962" indent="-304792" algn="l" rtl="0" fontAlgn="base">
        <a:spcBef>
          <a:spcPct val="20000"/>
        </a:spcBef>
        <a:spcAft>
          <a:spcPct val="0"/>
        </a:spcAft>
        <a:buClr>
          <a:schemeClr val="hlink"/>
        </a:buClr>
        <a:buChar char="•"/>
        <a:defRPr sz="2133">
          <a:solidFill>
            <a:srgbClr val="001965"/>
          </a:solidFill>
          <a:latin typeface="+mn-lt"/>
        </a:defRPr>
      </a:lvl3pPr>
      <a:lvl4pPr marL="2133547" indent="-304792" algn="l" rtl="0" fontAlgn="base">
        <a:spcBef>
          <a:spcPct val="20000"/>
        </a:spcBef>
        <a:spcAft>
          <a:spcPct val="0"/>
        </a:spcAft>
        <a:buClr>
          <a:srgbClr val="8DA2CC"/>
        </a:buClr>
        <a:buChar char="•"/>
        <a:defRPr sz="1867">
          <a:solidFill>
            <a:srgbClr val="001965"/>
          </a:solidFill>
          <a:latin typeface="+mn-lt"/>
        </a:defRPr>
      </a:lvl4pPr>
      <a:lvl5pPr marL="2743131" indent="-304792" algn="l" rtl="0" fontAlgn="base">
        <a:spcBef>
          <a:spcPct val="20000"/>
        </a:spcBef>
        <a:spcAft>
          <a:spcPct val="0"/>
        </a:spcAft>
        <a:buClr>
          <a:srgbClr val="ECCCDA"/>
        </a:buClr>
        <a:buChar char="•"/>
        <a:defRPr sz="1867">
          <a:solidFill>
            <a:srgbClr val="001965"/>
          </a:solidFill>
          <a:latin typeface="+mn-lt"/>
        </a:defRPr>
      </a:lvl5pPr>
      <a:lvl6pPr marL="3352716" indent="-304792" algn="l" rtl="0" eaLnBrk="1" fontAlgn="base" hangingPunct="1">
        <a:spcBef>
          <a:spcPct val="20000"/>
        </a:spcBef>
        <a:spcAft>
          <a:spcPct val="0"/>
        </a:spcAft>
        <a:buClr>
          <a:srgbClr val="ECCCDA"/>
        </a:buClr>
        <a:buChar char="•"/>
        <a:defRPr sz="1867">
          <a:solidFill>
            <a:srgbClr val="001965"/>
          </a:solidFill>
          <a:latin typeface="+mn-lt"/>
        </a:defRPr>
      </a:lvl6pPr>
      <a:lvl7pPr marL="3962301" indent="-304792" algn="l" rtl="0" eaLnBrk="1" fontAlgn="base" hangingPunct="1">
        <a:spcBef>
          <a:spcPct val="20000"/>
        </a:spcBef>
        <a:spcAft>
          <a:spcPct val="0"/>
        </a:spcAft>
        <a:buClr>
          <a:srgbClr val="ECCCDA"/>
        </a:buClr>
        <a:buChar char="•"/>
        <a:defRPr sz="1867">
          <a:solidFill>
            <a:srgbClr val="001965"/>
          </a:solidFill>
          <a:latin typeface="+mn-lt"/>
        </a:defRPr>
      </a:lvl7pPr>
      <a:lvl8pPr marL="4571886" indent="-304792" algn="l" rtl="0" eaLnBrk="1" fontAlgn="base" hangingPunct="1">
        <a:spcBef>
          <a:spcPct val="20000"/>
        </a:spcBef>
        <a:spcAft>
          <a:spcPct val="0"/>
        </a:spcAft>
        <a:buClr>
          <a:srgbClr val="ECCCDA"/>
        </a:buClr>
        <a:buChar char="•"/>
        <a:defRPr sz="1867">
          <a:solidFill>
            <a:srgbClr val="001965"/>
          </a:solidFill>
          <a:latin typeface="+mn-lt"/>
        </a:defRPr>
      </a:lvl8pPr>
      <a:lvl9pPr marL="5181470" indent="-304792" algn="l" rtl="0" eaLnBrk="1" fontAlgn="base" hangingPunct="1">
        <a:spcBef>
          <a:spcPct val="20000"/>
        </a:spcBef>
        <a:spcAft>
          <a:spcPct val="0"/>
        </a:spcAft>
        <a:buClr>
          <a:srgbClr val="ECCCDA"/>
        </a:buClr>
        <a:buChar char="•"/>
        <a:defRPr sz="1867">
          <a:solidFill>
            <a:srgbClr val="001965"/>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A811B-2EBD-4900-905E-5BE206449611}" type="slidenum">
              <a:rPr lang="en-GB" smtClean="0"/>
              <a:pPr/>
              <a:t>‹#›</a:t>
            </a:fld>
            <a:endParaRPr lang="en-GB" dirty="0"/>
          </a:p>
        </p:txBody>
      </p:sp>
      <p:sp>
        <p:nvSpPr>
          <p:cNvPr id="7" name="TextBox 6">
            <a:extLst>
              <a:ext uri="{FF2B5EF4-FFF2-40B4-BE49-F238E27FC236}">
                <a16:creationId xmlns:a16="http://schemas.microsoft.com/office/drawing/2014/main" xmlns="" id="{BD5A3387-8690-4EBF-8208-617B4215CB73}"/>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GB" sz="700" dirty="0">
                <a:solidFill>
                  <a:schemeClr val="tx2"/>
                </a:solidFill>
              </a:rPr>
              <a:t>Novo Nordisk</a:t>
            </a:r>
            <a:r>
              <a:rPr lang="en-GB" sz="700" baseline="30000" dirty="0">
                <a:solidFill>
                  <a:schemeClr val="tx2"/>
                </a:solidFill>
              </a:rPr>
              <a:t>®</a:t>
            </a:r>
          </a:p>
        </p:txBody>
      </p:sp>
      <p:sp>
        <p:nvSpPr>
          <p:cNvPr id="8"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xmlns="" id="{52D278E3-54C8-4D8D-B893-15156002003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Rectangle 8" hidden="1">
            <a:extLst>
              <a:ext uri="{FF2B5EF4-FFF2-40B4-BE49-F238E27FC236}">
                <a16:creationId xmlns:a16="http://schemas.microsoft.com/office/drawing/2014/main" xmlns="" id="{7C181DA2-C711-4668-A91A-BFC039EA797C}"/>
              </a:ext>
            </a:extLst>
          </p:cNvPr>
          <p:cNvSpPr/>
          <p:nvPr userDrawn="1">
            <p:custDataLst>
              <p:tags r:id="rId18"/>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xmlns="" id="{4F6C2AF2-1553-4730-87B9-286E99A9076D}"/>
              </a:ext>
            </a:extLst>
          </p:cNvPr>
          <p:cNvSpPr/>
          <p:nvPr userDrawn="1">
            <p:custDataLst>
              <p:tags r:id="rId19"/>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xmlns="" id="{492FD9E4-4A05-4DAC-9F75-4EC9DEF300C9}"/>
              </a:ext>
            </a:extLst>
          </p:cNvPr>
          <p:cNvSpPr/>
          <p:nvPr userDrawn="1">
            <p:custDataLst>
              <p:tags r:id="rId20"/>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xmlns="" id="{52ED6237-C9EF-4790-9E6C-A1D5C1DEE65B}"/>
              </a:ext>
            </a:extLst>
          </p:cNvPr>
          <p:cNvSpPr/>
          <p:nvPr userDrawn="1">
            <p:custDataLst>
              <p:tags r:id="rId21"/>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xmlns="" id="{E0AA3AF8-A9EA-45D4-94F3-2DCBEB94BBA5}"/>
              </a:ext>
            </a:extLst>
          </p:cNvPr>
          <p:cNvSpPr/>
          <p:nvPr userDrawn="1">
            <p:custDataLst>
              <p:tags r:id="rId22"/>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xmlns="" id="{8CC4BF3F-4570-46A9-825F-A78C186BEF88}"/>
              </a:ext>
            </a:extLst>
          </p:cNvPr>
          <p:cNvSpPr/>
          <p:nvPr userDrawn="1">
            <p:custDataLst>
              <p:tags r:id="rId23"/>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xmlns="" id="{FA5CACC9-394E-43D1-8E75-E14B6D941E53}"/>
              </a:ext>
            </a:extLst>
          </p:cNvPr>
          <p:cNvSpPr/>
          <p:nvPr userDrawn="1">
            <p:custDataLst>
              <p:tags r:id="rId24"/>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xmlns="" id="{C2B45553-4F05-4D03-8173-B716AF5B9F97}"/>
              </a:ext>
            </a:extLst>
          </p:cNvPr>
          <p:cNvSpPr/>
          <p:nvPr userDrawn="1">
            <p:custDataLst>
              <p:tags r:id="rId25"/>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xmlns="" id="{C44A8DB0-80ED-489F-8FA0-2BFBC78191A4}"/>
              </a:ext>
            </a:extLst>
          </p:cNvPr>
          <p:cNvSpPr/>
          <p:nvPr userDrawn="1">
            <p:custDataLst>
              <p:tags r:id="rId26"/>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xmlns="" id="{FAC3399A-DF61-4CC6-8A02-2AABEDB65F58}"/>
              </a:ext>
            </a:extLst>
          </p:cNvPr>
          <p:cNvSpPr/>
          <p:nvPr userDrawn="1">
            <p:custDataLst>
              <p:tags r:id="rId27"/>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xmlns="" id="{2B8AA418-31C9-4FC2-BD3B-6275F6F53D44}"/>
              </a:ext>
            </a:extLst>
          </p:cNvPr>
          <p:cNvSpPr/>
          <p:nvPr userDrawn="1">
            <p:custDataLst>
              <p:tags r:id="rId28"/>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xmlns="" id="{9B01D748-CFD9-49A5-96C7-3BF1660E6BA6}"/>
              </a:ext>
            </a:extLst>
          </p:cNvPr>
          <p:cNvSpPr/>
          <p:nvPr userDrawn="1">
            <p:custDataLst>
              <p:tags r:id="rId29"/>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xmlns="" id="{D7E50671-9027-4A90-9212-6FEB0AC52D3D}"/>
              </a:ext>
            </a:extLst>
          </p:cNvPr>
          <p:cNvSpPr/>
          <p:nvPr userDrawn="1">
            <p:custDataLst>
              <p:tags r:id="rId30"/>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xmlns="" id="{F057A417-6C91-46A3-B816-C6C7489D76C7}"/>
              </a:ext>
            </a:extLst>
          </p:cNvPr>
          <p:cNvSpPr/>
          <p:nvPr userDrawn="1">
            <p:custDataLst>
              <p:tags r:id="rId31"/>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xmlns="" id="{BDB93458-E3F1-47CD-9A9D-87A6266838A6}"/>
              </a:ext>
            </a:extLst>
          </p:cNvPr>
          <p:cNvSpPr/>
          <p:nvPr userDrawn="1">
            <p:custDataLst>
              <p:tags r:id="rId32"/>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xmlns="" id="{C4B36D9F-89D7-472C-B55F-90104EF3ED3C}"/>
              </a:ext>
            </a:extLst>
          </p:cNvPr>
          <p:cNvSpPr/>
          <p:nvPr userDrawn="1">
            <p:custDataLst>
              <p:tags r:id="rId33"/>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xmlns="" id="{B04D0435-4FAB-4979-9C2B-881A70AC2F77}"/>
              </a:ext>
            </a:extLst>
          </p:cNvPr>
          <p:cNvSpPr/>
          <p:nvPr userDrawn="1">
            <p:custDataLst>
              <p:tags r:id="rId34"/>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6" name="Rectangle 25" hidden="1">
            <a:extLst>
              <a:ext uri="{FF2B5EF4-FFF2-40B4-BE49-F238E27FC236}">
                <a16:creationId xmlns:a16="http://schemas.microsoft.com/office/drawing/2014/main" xmlns="" id="{E4867DA9-638E-4D19-84C4-A2CD915EFE7A}"/>
              </a:ext>
            </a:extLst>
          </p:cNvPr>
          <p:cNvSpPr/>
          <p:nvPr userDrawn="1">
            <p:custDataLst>
              <p:tags r:id="rId35"/>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7" name="Rectangle 26" hidden="1">
            <a:extLst>
              <a:ext uri="{FF2B5EF4-FFF2-40B4-BE49-F238E27FC236}">
                <a16:creationId xmlns:a16="http://schemas.microsoft.com/office/drawing/2014/main" xmlns="" id="{824193FA-3FD0-4AD3-9FA0-651B94601078}"/>
              </a:ext>
            </a:extLst>
          </p:cNvPr>
          <p:cNvSpPr/>
          <p:nvPr userDrawn="1">
            <p:custDataLst>
              <p:tags r:id="rId36"/>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8" name="Rectangle 27" hidden="1">
            <a:extLst>
              <a:ext uri="{FF2B5EF4-FFF2-40B4-BE49-F238E27FC236}">
                <a16:creationId xmlns:a16="http://schemas.microsoft.com/office/drawing/2014/main" xmlns="" id="{534A2496-11DD-4B9F-9491-4EFC0D71B081}"/>
              </a:ext>
            </a:extLst>
          </p:cNvPr>
          <p:cNvSpPr/>
          <p:nvPr userDrawn="1">
            <p:custDataLst>
              <p:tags r:id="rId37"/>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9" name="Rectangle 28" hidden="1">
            <a:extLst>
              <a:ext uri="{FF2B5EF4-FFF2-40B4-BE49-F238E27FC236}">
                <a16:creationId xmlns:a16="http://schemas.microsoft.com/office/drawing/2014/main" xmlns="" id="{3EC73F99-57A3-4127-8FCA-4E744016E6EB}"/>
              </a:ext>
            </a:extLst>
          </p:cNvPr>
          <p:cNvSpPr/>
          <p:nvPr userDrawn="1">
            <p:custDataLst>
              <p:tags r:id="rId38"/>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0" name="Rectangle 29" hidden="1">
            <a:extLst>
              <a:ext uri="{FF2B5EF4-FFF2-40B4-BE49-F238E27FC236}">
                <a16:creationId xmlns:a16="http://schemas.microsoft.com/office/drawing/2014/main" xmlns="" id="{2CCB658D-85A2-45EC-BFC1-24C74B1CF26F}"/>
              </a:ext>
            </a:extLst>
          </p:cNvPr>
          <p:cNvSpPr/>
          <p:nvPr userDrawn="1">
            <p:custDataLst>
              <p:tags r:id="rId39"/>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1" name="Rectangle 30" hidden="1">
            <a:extLst>
              <a:ext uri="{FF2B5EF4-FFF2-40B4-BE49-F238E27FC236}">
                <a16:creationId xmlns:a16="http://schemas.microsoft.com/office/drawing/2014/main" xmlns="" id="{A46B94F2-87B8-4097-B1F6-B12EC439E135}"/>
              </a:ext>
            </a:extLst>
          </p:cNvPr>
          <p:cNvSpPr/>
          <p:nvPr userDrawn="1">
            <p:custDataLst>
              <p:tags r:id="rId40"/>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2" name="Rectangle 31" hidden="1">
            <a:extLst>
              <a:ext uri="{FF2B5EF4-FFF2-40B4-BE49-F238E27FC236}">
                <a16:creationId xmlns:a16="http://schemas.microsoft.com/office/drawing/2014/main" xmlns="" id="{D6662D7A-6E42-4B81-9BE8-087181EEEEB0}"/>
              </a:ext>
            </a:extLst>
          </p:cNvPr>
          <p:cNvSpPr/>
          <p:nvPr userDrawn="1">
            <p:custDataLst>
              <p:tags r:id="rId41"/>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3" name="Rectangle 32" hidden="1">
            <a:extLst>
              <a:ext uri="{FF2B5EF4-FFF2-40B4-BE49-F238E27FC236}">
                <a16:creationId xmlns:a16="http://schemas.microsoft.com/office/drawing/2014/main" xmlns="" id="{4F753C79-333E-443C-A50A-1CC12BB12346}"/>
              </a:ext>
            </a:extLst>
          </p:cNvPr>
          <p:cNvSpPr/>
          <p:nvPr userDrawn="1">
            <p:custDataLst>
              <p:tags r:id="rId42"/>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4" name="Rectangle 33" hidden="1">
            <a:extLst>
              <a:ext uri="{FF2B5EF4-FFF2-40B4-BE49-F238E27FC236}">
                <a16:creationId xmlns:a16="http://schemas.microsoft.com/office/drawing/2014/main" xmlns="" id="{DE316CB6-C196-40E6-8AF6-5FA3245D7ABC}"/>
              </a:ext>
            </a:extLst>
          </p:cNvPr>
          <p:cNvSpPr/>
          <p:nvPr userDrawn="1">
            <p:custDataLst>
              <p:tags r:id="rId43"/>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5" name="Rectangle 34" hidden="1">
            <a:extLst>
              <a:ext uri="{FF2B5EF4-FFF2-40B4-BE49-F238E27FC236}">
                <a16:creationId xmlns:a16="http://schemas.microsoft.com/office/drawing/2014/main" xmlns="" id="{0130D5ED-BD43-42F2-ABE8-D6BEEFB59005}"/>
              </a:ext>
            </a:extLst>
          </p:cNvPr>
          <p:cNvSpPr/>
          <p:nvPr userDrawn="1">
            <p:custDataLst>
              <p:tags r:id="rId44"/>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6" name="Rectangle 35" hidden="1">
            <a:extLst>
              <a:ext uri="{FF2B5EF4-FFF2-40B4-BE49-F238E27FC236}">
                <a16:creationId xmlns:a16="http://schemas.microsoft.com/office/drawing/2014/main" xmlns="" id="{28E0A8EB-6D01-4384-BBAE-4D26D818597F}"/>
              </a:ext>
            </a:extLst>
          </p:cNvPr>
          <p:cNvSpPr/>
          <p:nvPr userDrawn="1">
            <p:custDataLst>
              <p:tags r:id="rId45"/>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xmlns="" id="{8AD5773D-5DA1-4618-81D3-698286B1A6A3}"/>
              </a:ext>
            </a:extLst>
          </p:cNvPr>
          <p:cNvSpPr/>
          <p:nvPr userDrawn="1">
            <p:custDataLst>
              <p:tags r:id="rId46"/>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8" name="Rectangle 37" hidden="1">
            <a:extLst>
              <a:ext uri="{FF2B5EF4-FFF2-40B4-BE49-F238E27FC236}">
                <a16:creationId xmlns:a16="http://schemas.microsoft.com/office/drawing/2014/main" xmlns="" id="{1D8DBFB5-CDBD-471E-8185-FFFA1CEE9CD7}"/>
              </a:ext>
            </a:extLst>
          </p:cNvPr>
          <p:cNvSpPr/>
          <p:nvPr userDrawn="1">
            <p:custDataLst>
              <p:tags r:id="rId47"/>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9" name="Rectangle 38" hidden="1">
            <a:extLst>
              <a:ext uri="{FF2B5EF4-FFF2-40B4-BE49-F238E27FC236}">
                <a16:creationId xmlns:a16="http://schemas.microsoft.com/office/drawing/2014/main" xmlns="" id="{5A697232-3C46-43E5-9D66-D5B8B0C70EF4}"/>
              </a:ext>
            </a:extLst>
          </p:cNvPr>
          <p:cNvSpPr/>
          <p:nvPr userDrawn="1">
            <p:custDataLst>
              <p:tags r:id="rId48"/>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0" name="Rectangle 39" hidden="1">
            <a:extLst>
              <a:ext uri="{FF2B5EF4-FFF2-40B4-BE49-F238E27FC236}">
                <a16:creationId xmlns:a16="http://schemas.microsoft.com/office/drawing/2014/main" xmlns="" id="{91744897-15BB-4184-A681-29FC2FDA5249}"/>
              </a:ext>
            </a:extLst>
          </p:cNvPr>
          <p:cNvSpPr/>
          <p:nvPr userDrawn="1">
            <p:custDataLst>
              <p:tags r:id="rId49"/>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1" name="Rectangle 40" hidden="1">
            <a:extLst>
              <a:ext uri="{FF2B5EF4-FFF2-40B4-BE49-F238E27FC236}">
                <a16:creationId xmlns:a16="http://schemas.microsoft.com/office/drawing/2014/main" xmlns="" id="{DD50F2DB-D8FD-4F9D-8642-661A5CAA24FC}"/>
              </a:ext>
            </a:extLst>
          </p:cNvPr>
          <p:cNvSpPr/>
          <p:nvPr userDrawn="1">
            <p:custDataLst>
              <p:tags r:id="rId50"/>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2" name="Rectangle 41" hidden="1">
            <a:extLst>
              <a:ext uri="{FF2B5EF4-FFF2-40B4-BE49-F238E27FC236}">
                <a16:creationId xmlns:a16="http://schemas.microsoft.com/office/drawing/2014/main" xmlns="" id="{BAB6E424-6BDD-4160-9E2F-ABC95A95238D}"/>
              </a:ext>
            </a:extLst>
          </p:cNvPr>
          <p:cNvSpPr/>
          <p:nvPr userDrawn="1">
            <p:custDataLst>
              <p:tags r:id="rId51"/>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3" name="Rectangle 42" hidden="1">
            <a:extLst>
              <a:ext uri="{FF2B5EF4-FFF2-40B4-BE49-F238E27FC236}">
                <a16:creationId xmlns:a16="http://schemas.microsoft.com/office/drawing/2014/main" xmlns="" id="{12E6A9CE-8D52-45B2-BDEF-6EEB8DA881E6}"/>
              </a:ext>
            </a:extLst>
          </p:cNvPr>
          <p:cNvSpPr/>
          <p:nvPr userDrawn="1">
            <p:custDataLst>
              <p:tags r:id="rId52"/>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4" name="Rectangle 43" hidden="1">
            <a:extLst>
              <a:ext uri="{FF2B5EF4-FFF2-40B4-BE49-F238E27FC236}">
                <a16:creationId xmlns:a16="http://schemas.microsoft.com/office/drawing/2014/main" xmlns="" id="{B2AAEEEC-4269-4483-A02C-8B85B6B3B9BA}"/>
              </a:ext>
            </a:extLst>
          </p:cNvPr>
          <p:cNvSpPr/>
          <p:nvPr userDrawn="1">
            <p:custDataLst>
              <p:tags r:id="rId53"/>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xmlns="" id="{49577DB5-6EBC-4423-B20A-C37B36D4BA0F}"/>
              </a:ext>
            </a:extLst>
          </p:cNvPr>
          <p:cNvSpPr/>
          <p:nvPr userDrawn="1">
            <p:custDataLst>
              <p:tags r:id="rId54"/>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xmlns="" id="{9B69EEE0-8B1C-4631-8088-B85392F2F911}"/>
              </a:ext>
            </a:extLst>
          </p:cNvPr>
          <p:cNvSpPr/>
          <p:nvPr userDrawn="1">
            <p:custDataLst>
              <p:tags r:id="rId55"/>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xmlns="" id="{FCDB028F-229E-4AFC-BAF2-A4041C0F89FA}"/>
              </a:ext>
            </a:extLst>
          </p:cNvPr>
          <p:cNvSpPr/>
          <p:nvPr userDrawn="1">
            <p:custDataLst>
              <p:tags r:id="rId56"/>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xmlns="" id="{7D26D39B-3E1E-4036-A30B-B8F86F348274}"/>
              </a:ext>
            </a:extLst>
          </p:cNvPr>
          <p:cNvSpPr/>
          <p:nvPr userDrawn="1">
            <p:custDataLst>
              <p:tags r:id="rId57"/>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xmlns="" id="{E74B03D9-F23F-4F89-87CA-35B5A2683246}"/>
              </a:ext>
            </a:extLst>
          </p:cNvPr>
          <p:cNvSpPr/>
          <p:nvPr userDrawn="1">
            <p:custDataLst>
              <p:tags r:id="rId58"/>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xmlns="" id="{1D5266AA-C328-4695-B887-9F1DC70CA7C7}"/>
              </a:ext>
            </a:extLst>
          </p:cNvPr>
          <p:cNvSpPr/>
          <p:nvPr userDrawn="1">
            <p:custDataLst>
              <p:tags r:id="rId59"/>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xmlns="" id="{12FDA429-E856-47A8-A303-CD7EB8157463}"/>
              </a:ext>
            </a:extLst>
          </p:cNvPr>
          <p:cNvSpPr/>
          <p:nvPr userDrawn="1">
            <p:custDataLst>
              <p:tags r:id="rId60"/>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xmlns="" id="{CD8C79C9-8316-47CB-8DAB-7361D85A3E54}"/>
              </a:ext>
            </a:extLst>
          </p:cNvPr>
          <p:cNvSpPr/>
          <p:nvPr userDrawn="1">
            <p:custDataLst>
              <p:tags r:id="rId61"/>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xmlns="" id="{0E6D798B-9FC9-4D32-B175-9B678090D6F5}"/>
              </a:ext>
            </a:extLst>
          </p:cNvPr>
          <p:cNvSpPr/>
          <p:nvPr userDrawn="1">
            <p:custDataLst>
              <p:tags r:id="rId62"/>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xmlns="" id="{D2AC15C2-9662-41FB-AEB8-83A7C3A54724}"/>
              </a:ext>
            </a:extLst>
          </p:cNvPr>
          <p:cNvSpPr/>
          <p:nvPr userDrawn="1">
            <p:custDataLst>
              <p:tags r:id="rId63"/>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xmlns="" id="{36A4DA29-3BF3-412D-B465-317702D6785E}"/>
              </a:ext>
            </a:extLst>
          </p:cNvPr>
          <p:cNvSpPr/>
          <p:nvPr userDrawn="1">
            <p:custDataLst>
              <p:tags r:id="rId64"/>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xmlns="" id="{DB430749-E7D2-4103-AA1F-A4ED813EC391}"/>
              </a:ext>
            </a:extLst>
          </p:cNvPr>
          <p:cNvSpPr/>
          <p:nvPr userDrawn="1">
            <p:custDataLst>
              <p:tags r:id="rId65"/>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xmlns="" id="{F85A711A-F78A-4C65-85A5-CD1381809DF7}"/>
              </a:ext>
            </a:extLst>
          </p:cNvPr>
          <p:cNvSpPr/>
          <p:nvPr userDrawn="1">
            <p:custDataLst>
              <p:tags r:id="rId66"/>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xmlns="" id="{3A44B025-C762-4598-870A-4ABA42E2D279}"/>
              </a:ext>
            </a:extLst>
          </p:cNvPr>
          <p:cNvSpPr/>
          <p:nvPr userDrawn="1">
            <p:custDataLst>
              <p:tags r:id="rId67"/>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xmlns="" id="{4B2DECD7-2EA5-43D2-8339-6E274591E462}"/>
              </a:ext>
            </a:extLst>
          </p:cNvPr>
          <p:cNvSpPr/>
          <p:nvPr userDrawn="1">
            <p:custDataLst>
              <p:tags r:id="rId68"/>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xmlns="" id="{860934EB-5F1D-4C63-9B06-73966D6C59EA}"/>
              </a:ext>
            </a:extLst>
          </p:cNvPr>
          <p:cNvSpPr/>
          <p:nvPr userDrawn="1">
            <p:custDataLst>
              <p:tags r:id="rId69"/>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xmlns="" id="{EEF4CBCF-A826-4A65-AE23-DE36D24B5170}"/>
              </a:ext>
            </a:extLst>
          </p:cNvPr>
          <p:cNvSpPr/>
          <p:nvPr userDrawn="1">
            <p:custDataLst>
              <p:tags r:id="rId70"/>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xmlns="" id="{1252AF77-E4B4-44EF-8495-5B0EEAC1C7A5}"/>
              </a:ext>
            </a:extLst>
          </p:cNvPr>
          <p:cNvSpPr/>
          <p:nvPr userDrawn="1">
            <p:custDataLst>
              <p:tags r:id="rId71"/>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xmlns="" id="{F012A1AB-0642-490C-839B-7B370A961F00}"/>
              </a:ext>
            </a:extLst>
          </p:cNvPr>
          <p:cNvSpPr/>
          <p:nvPr userDrawn="1">
            <p:custDataLst>
              <p:tags r:id="rId72"/>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xmlns="" id="{6B7912AD-55AE-4171-B4B5-3234D9A5CA55}"/>
              </a:ext>
            </a:extLst>
          </p:cNvPr>
          <p:cNvSpPr/>
          <p:nvPr userDrawn="1">
            <p:custDataLst>
              <p:tags r:id="rId73"/>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xmlns="" id="{C937C285-361D-4B74-8790-D83B57FA0287}"/>
              </a:ext>
            </a:extLst>
          </p:cNvPr>
          <p:cNvSpPr/>
          <p:nvPr userDrawn="1">
            <p:custDataLst>
              <p:tags r:id="rId74"/>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xmlns="" id="{D3C39AD5-FED2-4919-B33C-20422E4C53AF}"/>
              </a:ext>
            </a:extLst>
          </p:cNvPr>
          <p:cNvSpPr/>
          <p:nvPr userDrawn="1">
            <p:custDataLst>
              <p:tags r:id="rId75"/>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xmlns="" id="{D081BE57-110C-4301-B95A-564A38DCCF56}"/>
              </a:ext>
            </a:extLst>
          </p:cNvPr>
          <p:cNvSpPr/>
          <p:nvPr userDrawn="1">
            <p:custDataLst>
              <p:tags r:id="rId76"/>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xmlns="" id="{3D0871A6-295E-42EA-A9EE-D57AB43E8F98}"/>
              </a:ext>
            </a:extLst>
          </p:cNvPr>
          <p:cNvSpPr/>
          <p:nvPr userDrawn="1">
            <p:custDataLst>
              <p:tags r:id="rId77"/>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xmlns="" id="{EBFBCA18-4D12-4EE9-B6B9-5BB9E05D81E7}"/>
              </a:ext>
            </a:extLst>
          </p:cNvPr>
          <p:cNvSpPr/>
          <p:nvPr userDrawn="1">
            <p:custDataLst>
              <p:tags r:id="rId78"/>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xmlns="" id="{C381093A-F5A5-4825-AC30-6B7EC2C932FA}"/>
              </a:ext>
            </a:extLst>
          </p:cNvPr>
          <p:cNvSpPr/>
          <p:nvPr userDrawn="1">
            <p:custDataLst>
              <p:tags r:id="rId79"/>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xmlns="" id="{37BFFD74-0022-4DED-A0C5-FC4E5ED94B82}"/>
              </a:ext>
            </a:extLst>
          </p:cNvPr>
          <p:cNvSpPr/>
          <p:nvPr userDrawn="1">
            <p:custDataLst>
              <p:tags r:id="rId80"/>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xmlns="" id="{A81115AB-62D7-435B-B253-7C96CD5327C5}"/>
              </a:ext>
            </a:extLst>
          </p:cNvPr>
          <p:cNvSpPr/>
          <p:nvPr userDrawn="1">
            <p:custDataLst>
              <p:tags r:id="rId81"/>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xmlns="" id="{BCC2F807-7C52-4723-BD48-464AB9AA1D10}"/>
              </a:ext>
            </a:extLst>
          </p:cNvPr>
          <p:cNvSpPr/>
          <p:nvPr userDrawn="1">
            <p:custDataLst>
              <p:tags r:id="rId82"/>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xmlns="" id="{EEB0A4A0-5E3D-41DA-A1B9-7F46ADC43447}"/>
              </a:ext>
            </a:extLst>
          </p:cNvPr>
          <p:cNvSpPr/>
          <p:nvPr userDrawn="1">
            <p:custDataLst>
              <p:tags r:id="rId83"/>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xmlns="" id="{E70BA999-86CD-4CC0-A7C0-56D5A732358F}"/>
              </a:ext>
            </a:extLst>
          </p:cNvPr>
          <p:cNvSpPr/>
          <p:nvPr userDrawn="1">
            <p:custDataLst>
              <p:tags r:id="rId84"/>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xmlns="" id="{E0FDBC21-EF13-4026-BE7B-AC5BBE56B51A}"/>
              </a:ext>
            </a:extLst>
          </p:cNvPr>
          <p:cNvSpPr/>
          <p:nvPr userDrawn="1">
            <p:custDataLst>
              <p:tags r:id="rId85"/>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xmlns="" id="{77F53779-4474-4791-BC6E-1A12FED3BDCB}"/>
              </a:ext>
            </a:extLst>
          </p:cNvPr>
          <p:cNvSpPr/>
          <p:nvPr userDrawn="1">
            <p:custDataLst>
              <p:tags r:id="rId86"/>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xmlns="" id="{A764456A-2C73-4DC0-AB3A-97FD27A74151}"/>
              </a:ext>
            </a:extLst>
          </p:cNvPr>
          <p:cNvSpPr/>
          <p:nvPr userDrawn="1">
            <p:custDataLst>
              <p:tags r:id="rId87"/>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xmlns="" id="{28C36673-03C3-4E00-A89D-9F2DC0C739B1}"/>
              </a:ext>
            </a:extLst>
          </p:cNvPr>
          <p:cNvSpPr/>
          <p:nvPr userDrawn="1">
            <p:custDataLst>
              <p:tags r:id="rId88"/>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xmlns="" id="{B88ACB66-3185-4400-9E32-AF5AEF728EA5}"/>
              </a:ext>
            </a:extLst>
          </p:cNvPr>
          <p:cNvSpPr/>
          <p:nvPr userDrawn="1">
            <p:custDataLst>
              <p:tags r:id="rId89"/>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xmlns="" id="{23510FBF-1B76-45AC-A7D6-56D5EA5B89B9}"/>
              </a:ext>
            </a:extLst>
          </p:cNvPr>
          <p:cNvSpPr/>
          <p:nvPr userDrawn="1">
            <p:custDataLst>
              <p:tags r:id="rId90"/>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xmlns="" id="{0A8BB4DC-462D-4608-AA53-461D1B2F3BED}"/>
              </a:ext>
            </a:extLst>
          </p:cNvPr>
          <p:cNvSpPr/>
          <p:nvPr userDrawn="1">
            <p:custDataLst>
              <p:tags r:id="rId91"/>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xmlns="" id="{312F4BF6-DEF5-489D-A847-C114C373690A}"/>
              </a:ext>
            </a:extLst>
          </p:cNvPr>
          <p:cNvSpPr/>
          <p:nvPr userDrawn="1">
            <p:custDataLst>
              <p:tags r:id="rId92"/>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xmlns="" id="{50600748-C577-47A9-BBAF-509367941AE8}"/>
              </a:ext>
            </a:extLst>
          </p:cNvPr>
          <p:cNvSpPr/>
          <p:nvPr userDrawn="1">
            <p:custDataLst>
              <p:tags r:id="rId93"/>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xmlns="" id="{A56E8022-2119-4A72-AC06-50BE974D0EC0}"/>
              </a:ext>
            </a:extLst>
          </p:cNvPr>
          <p:cNvSpPr/>
          <p:nvPr userDrawn="1">
            <p:custDataLst>
              <p:tags r:id="rId94"/>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xmlns="" id="{51D6E64C-750E-4E04-A8B9-3C93BA72FC35}"/>
              </a:ext>
            </a:extLst>
          </p:cNvPr>
          <p:cNvSpPr/>
          <p:nvPr userDrawn="1">
            <p:custDataLst>
              <p:tags r:id="rId95"/>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xmlns="" id="{BA57952A-EC20-450A-BC85-083DB7864311}"/>
              </a:ext>
            </a:extLst>
          </p:cNvPr>
          <p:cNvSpPr/>
          <p:nvPr userDrawn="1">
            <p:custDataLst>
              <p:tags r:id="rId96"/>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xmlns="" id="{3F49B985-8A8F-4F18-A743-ED5C16D9D840}"/>
              </a:ext>
            </a:extLst>
          </p:cNvPr>
          <p:cNvSpPr/>
          <p:nvPr userDrawn="1">
            <p:custDataLst>
              <p:tags r:id="rId97"/>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xmlns="" id="{831CA725-84C4-42C5-9FF3-D08BCF77430E}"/>
              </a:ext>
            </a:extLst>
          </p:cNvPr>
          <p:cNvSpPr/>
          <p:nvPr userDrawn="1">
            <p:custDataLst>
              <p:tags r:id="rId98"/>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xmlns="" id="{AF866826-D3F5-4654-BBA4-339C52D853D8}"/>
              </a:ext>
            </a:extLst>
          </p:cNvPr>
          <p:cNvSpPr/>
          <p:nvPr userDrawn="1">
            <p:custDataLst>
              <p:tags r:id="rId99"/>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xmlns="" id="{DAB58F70-2E51-41EE-8D24-D705D0DCC536}"/>
              </a:ext>
            </a:extLst>
          </p:cNvPr>
          <p:cNvSpPr/>
          <p:nvPr userDrawn="1">
            <p:custDataLst>
              <p:tags r:id="rId100"/>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xmlns="" id="{1FE287C6-874E-4E70-9FBE-DC368FD8F90E}"/>
              </a:ext>
            </a:extLst>
          </p:cNvPr>
          <p:cNvSpPr/>
          <p:nvPr userDrawn="1">
            <p:custDataLst>
              <p:tags r:id="rId101"/>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xmlns="" id="{6F584358-0BFD-4DBA-8093-8A75B0D260C6}"/>
              </a:ext>
            </a:extLst>
          </p:cNvPr>
          <p:cNvSpPr/>
          <p:nvPr userDrawn="1">
            <p:custDataLst>
              <p:tags r:id="rId102"/>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xmlns="" id="{577A7F11-0A1E-4205-A2A0-8A6697FB0444}"/>
              </a:ext>
            </a:extLst>
          </p:cNvPr>
          <p:cNvSpPr/>
          <p:nvPr userDrawn="1">
            <p:custDataLst>
              <p:tags r:id="rId103"/>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xmlns="" id="{DF709F57-AA88-4A13-9438-632800A08197}"/>
              </a:ext>
            </a:extLst>
          </p:cNvPr>
          <p:cNvSpPr/>
          <p:nvPr userDrawn="1">
            <p:custDataLst>
              <p:tags r:id="rId104"/>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xmlns="" id="{1F0364E2-9627-4DAF-AC16-9DDBA3E7D891}"/>
              </a:ext>
            </a:extLst>
          </p:cNvPr>
          <p:cNvSpPr/>
          <p:nvPr userDrawn="1">
            <p:custDataLst>
              <p:tags r:id="rId105"/>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xmlns="" id="{0967E003-3B4B-44F1-B4DB-39D46EB6D3EC}"/>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Tree>
    <p:extLst>
      <p:ext uri="{BB962C8B-B14F-4D97-AF65-F5344CB8AC3E}">
        <p14:creationId xmlns:p14="http://schemas.microsoft.com/office/powerpoint/2010/main" val="10652897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21.jpg"/><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48.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71.sv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65.svg"/><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41.svg"/><Relationship Id="rId5" Type="http://schemas.openxmlformats.org/officeDocument/2006/relationships/image" Target="../media/image32.png"/><Relationship Id="rId4"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f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9866" y="6440489"/>
            <a:ext cx="65193" cy="123111"/>
          </a:xfrm>
          <a:prstGeom prst="rect">
            <a:avLst/>
          </a:prstGeom>
        </p:spPr>
        <p:txBody>
          <a:bodyPr vert="horz"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dirty="0">
                <a:ln>
                  <a:noFill/>
                </a:ln>
                <a:solidFill>
                  <a:srgbClr val="7E7E7E"/>
                </a:solidFill>
                <a:effectLst/>
                <a:uLnTx/>
                <a:uFillTx/>
                <a:latin typeface="Verdana"/>
                <a:ea typeface="+mn-ea"/>
                <a:cs typeface="Verdana"/>
              </a:rPr>
              <a:t>1</a:t>
            </a:r>
            <a:endParaRPr kumimoji="0" sz="800" b="0" i="0" u="none" strike="noStrike" kern="1200" cap="none" spc="0" normalizeH="0" baseline="0" noProof="0">
              <a:ln>
                <a:noFill/>
              </a:ln>
              <a:solidFill>
                <a:prstClr val="black"/>
              </a:solidFill>
              <a:effectLst/>
              <a:uLnTx/>
              <a:uFillTx/>
              <a:latin typeface="Verdana"/>
              <a:ea typeface="+mn-ea"/>
              <a:cs typeface="Verdana"/>
            </a:endParaRPr>
          </a:p>
        </p:txBody>
      </p:sp>
      <p:pic>
        <p:nvPicPr>
          <p:cNvPr id="3" name="object 3"/>
          <p:cNvPicPr/>
          <p:nvPr/>
        </p:nvPicPr>
        <p:blipFill>
          <a:blip r:embed="rId3" cstate="print"/>
          <a:stretch>
            <a:fillRect/>
          </a:stretch>
        </p:blipFill>
        <p:spPr>
          <a:xfrm>
            <a:off x="10775695" y="6242304"/>
            <a:ext cx="1209039" cy="400304"/>
          </a:xfrm>
          <a:prstGeom prst="rect">
            <a:avLst/>
          </a:prstGeom>
        </p:spPr>
      </p:pic>
      <p:grpSp>
        <p:nvGrpSpPr>
          <p:cNvPr id="4" name="object 4"/>
          <p:cNvGrpSpPr/>
          <p:nvPr/>
        </p:nvGrpSpPr>
        <p:grpSpPr>
          <a:xfrm>
            <a:off x="3387" y="0"/>
            <a:ext cx="12188613" cy="6858000"/>
            <a:chOff x="1524" y="0"/>
            <a:chExt cx="9141460" cy="5143500"/>
          </a:xfrm>
        </p:grpSpPr>
        <p:pic>
          <p:nvPicPr>
            <p:cNvPr id="5" name="object 5"/>
            <p:cNvPicPr/>
            <p:nvPr/>
          </p:nvPicPr>
          <p:blipFill>
            <a:blip r:embed="rId4" cstate="print"/>
            <a:stretch>
              <a:fillRect/>
            </a:stretch>
          </p:blipFill>
          <p:spPr>
            <a:xfrm>
              <a:off x="140207" y="4658867"/>
              <a:ext cx="480059" cy="323088"/>
            </a:xfrm>
            <a:prstGeom prst="rect">
              <a:avLst/>
            </a:prstGeom>
          </p:spPr>
        </p:pic>
        <p:pic>
          <p:nvPicPr>
            <p:cNvPr id="6" name="object 6"/>
            <p:cNvPicPr/>
            <p:nvPr/>
          </p:nvPicPr>
          <p:blipFill>
            <a:blip r:embed="rId5" cstate="print"/>
            <a:stretch>
              <a:fillRect/>
            </a:stretch>
          </p:blipFill>
          <p:spPr>
            <a:xfrm>
              <a:off x="1524" y="0"/>
              <a:ext cx="9140951" cy="5143498"/>
            </a:xfrm>
            <a:prstGeom prst="rect">
              <a:avLst/>
            </a:prstGeom>
          </p:spPr>
        </p:pic>
      </p:grpSp>
      <p:sp>
        <p:nvSpPr>
          <p:cNvPr id="13" name="Title 1">
            <a:extLst>
              <a:ext uri="{FF2B5EF4-FFF2-40B4-BE49-F238E27FC236}">
                <a16:creationId xmlns:a16="http://schemas.microsoft.com/office/drawing/2014/main" xmlns="" id="{C47DEE4F-1A93-412C-B7A8-155853C206E5}"/>
              </a:ext>
            </a:extLst>
          </p:cNvPr>
          <p:cNvSpPr txBox="1">
            <a:spLocks/>
          </p:cNvSpPr>
          <p:nvPr/>
        </p:nvSpPr>
        <p:spPr>
          <a:xfrm>
            <a:off x="7139291" y="1939131"/>
            <a:ext cx="5052709" cy="1292866"/>
          </a:xfrm>
          <a:prstGeom prst="rect">
            <a:avLst/>
          </a:prstGeom>
        </p:spPr>
        <p:txBody>
          <a:bodyPr anchor="t">
            <a:noAutofit/>
          </a:bodyPr>
          <a:lstStyle>
            <a:lvl1pPr>
              <a:defRPr>
                <a:latin typeface="+mj-lt"/>
                <a:ea typeface="+mj-ea"/>
                <a:cs typeface="+mj-cs"/>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US" sz="3200" b="1" i="0" u="none" strike="noStrike" kern="0" cap="none" spc="0" normalizeH="0" baseline="0" noProof="0" dirty="0" smtClean="0">
                <a:ln>
                  <a:noFill/>
                </a:ln>
                <a:gradFill flip="none" rotWithShape="1">
                  <a:gsLst>
                    <a:gs pos="21000">
                      <a:srgbClr val="A12340"/>
                    </a:gs>
                    <a:gs pos="53000">
                      <a:srgbClr val="48308D"/>
                    </a:gs>
                  </a:gsLst>
                  <a:lin ang="2400000" scaled="0"/>
                  <a:tileRect/>
                </a:gradFill>
                <a:effectLst/>
                <a:uLnTx/>
                <a:uFillTx/>
                <a:latin typeface="Verdana"/>
                <a:ea typeface="+mj-ea"/>
                <a:cs typeface="+mj-cs"/>
              </a:rPr>
              <a:t>GOJAZNOST </a:t>
            </a:r>
          </a:p>
          <a:p>
            <a:pPr marL="0" marR="0" lvl="0" indent="0" algn="ctr" defTabSz="914400" rtl="0" eaLnBrk="1" fontAlgn="auto" latinLnBrk="0" hangingPunct="1">
              <a:lnSpc>
                <a:spcPct val="100000"/>
              </a:lnSpc>
              <a:spcBef>
                <a:spcPts val="300"/>
              </a:spcBef>
              <a:spcAft>
                <a:spcPts val="600"/>
              </a:spcAft>
              <a:buClrTx/>
              <a:buSzTx/>
              <a:buFontTx/>
              <a:buNone/>
              <a:tabLst/>
              <a:defRPr/>
            </a:pPr>
            <a:r>
              <a:rPr lang="en-US" sz="3200" b="1" kern="0" dirty="0" smtClean="0">
                <a:gradFill flip="none" rotWithShape="1">
                  <a:gsLst>
                    <a:gs pos="21000">
                      <a:srgbClr val="A12340"/>
                    </a:gs>
                    <a:gs pos="53000">
                      <a:srgbClr val="48308D"/>
                    </a:gs>
                  </a:gsLst>
                  <a:lin ang="2400000" scaled="0"/>
                  <a:tileRect/>
                </a:gradFill>
                <a:latin typeface="Verdana"/>
              </a:rPr>
              <a:t>BOLEST SAVREMENOG ČOVEKA</a:t>
            </a:r>
            <a:r>
              <a:rPr kumimoji="0" lang="sr-Latn-RS" sz="3200" b="1" i="0" u="none" strike="noStrike" kern="0" cap="none" spc="0" normalizeH="0" baseline="0" noProof="0" dirty="0" smtClean="0">
                <a:ln>
                  <a:noFill/>
                </a:ln>
                <a:gradFill flip="none" rotWithShape="1">
                  <a:gsLst>
                    <a:gs pos="21000">
                      <a:srgbClr val="A12340"/>
                    </a:gs>
                    <a:gs pos="53000">
                      <a:srgbClr val="48308D"/>
                    </a:gs>
                  </a:gsLst>
                  <a:lin ang="2400000" scaled="0"/>
                  <a:tileRect/>
                </a:gradFill>
                <a:effectLst/>
                <a:uLnTx/>
                <a:uFillTx/>
                <a:latin typeface="Verdana"/>
                <a:ea typeface="+mj-ea"/>
                <a:cs typeface="+mj-cs"/>
              </a:rPr>
              <a:t>  </a:t>
            </a:r>
            <a:endParaRPr kumimoji="0" lang="en-GB" sz="3200" b="1" i="0" u="none" strike="noStrike" kern="0" cap="none" spc="0" normalizeH="0" baseline="0" noProof="0" dirty="0">
              <a:ln>
                <a:noFill/>
              </a:ln>
              <a:gradFill flip="none" rotWithShape="1">
                <a:gsLst>
                  <a:gs pos="21000">
                    <a:srgbClr val="A12340"/>
                  </a:gs>
                  <a:gs pos="53000">
                    <a:srgbClr val="48308D"/>
                  </a:gs>
                </a:gsLst>
                <a:lin ang="2400000" scaled="0"/>
                <a:tileRect/>
              </a:gradFill>
              <a:effectLst/>
              <a:uLnTx/>
              <a:uFillTx/>
              <a:latin typeface="Verdana"/>
              <a:ea typeface="+mj-ea"/>
              <a:cs typeface="+mj-cs"/>
            </a:endParaRPr>
          </a:p>
        </p:txBody>
      </p:sp>
      <p:sp>
        <p:nvSpPr>
          <p:cNvPr id="9" name="TextBox 8">
            <a:extLst>
              <a:ext uri="{FF2B5EF4-FFF2-40B4-BE49-F238E27FC236}">
                <a16:creationId xmlns:a16="http://schemas.microsoft.com/office/drawing/2014/main" xmlns="" id="{3EC06990-F165-44EA-822F-B039E1D6DFC6}"/>
              </a:ext>
            </a:extLst>
          </p:cNvPr>
          <p:cNvSpPr txBox="1"/>
          <p:nvPr/>
        </p:nvSpPr>
        <p:spPr>
          <a:xfrm>
            <a:off x="8156448" y="6440489"/>
            <a:ext cx="5801567" cy="307777"/>
          </a:xfrm>
          <a:prstGeom prst="rect">
            <a:avLst/>
          </a:prstGeom>
          <a:noFill/>
        </p:spPr>
        <p:txBody>
          <a:bodyPr wrap="square" rtlCol="0">
            <a:spAutoFit/>
          </a:bodyPr>
          <a:lstStyle/>
          <a:p>
            <a:r>
              <a:rPr lang="en-US" sz="1400" b="1" kern="0" dirty="0" smtClean="0">
                <a:gradFill flip="none" rotWithShape="1">
                  <a:gsLst>
                    <a:gs pos="21000">
                      <a:srgbClr val="A12340"/>
                    </a:gs>
                    <a:gs pos="53000">
                      <a:srgbClr val="48308D"/>
                    </a:gs>
                  </a:gsLst>
                  <a:lin ang="2400000" scaled="0"/>
                  <a:tileRect/>
                </a:gradFill>
                <a:latin typeface="Verdana"/>
                <a:ea typeface="+mj-ea"/>
                <a:cs typeface="+mj-cs"/>
              </a:rPr>
              <a:t>06. April</a:t>
            </a:r>
            <a:r>
              <a:rPr lang="sr-Latn-RS" sz="1400" b="1" kern="0" dirty="0" smtClean="0">
                <a:gradFill flip="none" rotWithShape="1">
                  <a:gsLst>
                    <a:gs pos="21000">
                      <a:srgbClr val="A12340"/>
                    </a:gs>
                    <a:gs pos="53000">
                      <a:srgbClr val="48308D"/>
                    </a:gs>
                  </a:gsLst>
                  <a:lin ang="2400000" scaled="0"/>
                  <a:tileRect/>
                </a:gradFill>
                <a:latin typeface="Verdana"/>
                <a:ea typeface="+mj-ea"/>
                <a:cs typeface="+mj-cs"/>
              </a:rPr>
              <a:t> 202</a:t>
            </a:r>
            <a:r>
              <a:rPr lang="en-US" sz="1400" b="1" kern="0" dirty="0" smtClean="0">
                <a:gradFill flip="none" rotWithShape="1">
                  <a:gsLst>
                    <a:gs pos="21000">
                      <a:srgbClr val="A12340"/>
                    </a:gs>
                    <a:gs pos="53000">
                      <a:srgbClr val="48308D"/>
                    </a:gs>
                  </a:gsLst>
                  <a:lin ang="2400000" scaled="0"/>
                  <a:tileRect/>
                </a:gradFill>
                <a:latin typeface="Verdana"/>
                <a:ea typeface="+mj-ea"/>
                <a:cs typeface="+mj-cs"/>
              </a:rPr>
              <a:t>3. </a:t>
            </a:r>
            <a:r>
              <a:rPr lang="en-US" sz="1400" b="1" kern="0" dirty="0" err="1" smtClean="0">
                <a:gradFill flip="none" rotWithShape="1">
                  <a:gsLst>
                    <a:gs pos="21000">
                      <a:srgbClr val="A12340"/>
                    </a:gs>
                    <a:gs pos="53000">
                      <a:srgbClr val="48308D"/>
                    </a:gs>
                  </a:gsLst>
                  <a:lin ang="2400000" scaled="0"/>
                  <a:tileRect/>
                </a:gradFill>
                <a:latin typeface="Verdana"/>
                <a:ea typeface="+mj-ea"/>
                <a:cs typeface="+mj-cs"/>
              </a:rPr>
              <a:t>Bojana</a:t>
            </a:r>
            <a:r>
              <a:rPr lang="en-US" sz="1400" b="1" kern="0" dirty="0" smtClean="0">
                <a:gradFill flip="none" rotWithShape="1">
                  <a:gsLst>
                    <a:gs pos="21000">
                      <a:srgbClr val="A12340"/>
                    </a:gs>
                    <a:gs pos="53000">
                      <a:srgbClr val="48308D"/>
                    </a:gs>
                  </a:gsLst>
                  <a:lin ang="2400000" scaled="0"/>
                  <a:tileRect/>
                </a:gradFill>
                <a:latin typeface="Verdana"/>
                <a:ea typeface="+mj-ea"/>
                <a:cs typeface="+mj-cs"/>
              </a:rPr>
              <a:t> </a:t>
            </a:r>
            <a:r>
              <a:rPr lang="en-US" sz="1400" b="1" kern="0" dirty="0" err="1" smtClean="0">
                <a:gradFill flip="none" rotWithShape="1">
                  <a:gsLst>
                    <a:gs pos="21000">
                      <a:srgbClr val="A12340"/>
                    </a:gs>
                    <a:gs pos="53000">
                      <a:srgbClr val="48308D"/>
                    </a:gs>
                  </a:gsLst>
                  <a:lin ang="2400000" scaled="0"/>
                  <a:tileRect/>
                </a:gradFill>
                <a:latin typeface="Verdana"/>
                <a:ea typeface="+mj-ea"/>
                <a:cs typeface="+mj-cs"/>
              </a:rPr>
              <a:t>Koprivica</a:t>
            </a:r>
            <a:endParaRPr lang="en-GB" sz="1400" b="1" kern="0" dirty="0">
              <a:gradFill flip="none" rotWithShape="1">
                <a:gsLst>
                  <a:gs pos="21000">
                    <a:srgbClr val="A12340"/>
                  </a:gs>
                  <a:gs pos="53000">
                    <a:srgbClr val="48308D"/>
                  </a:gs>
                </a:gsLst>
                <a:lin ang="2400000" scaled="0"/>
                <a:tileRect/>
              </a:gradFill>
              <a:latin typeface="Verdana"/>
              <a:ea typeface="+mj-ea"/>
              <a:cs typeface="+mj-cs"/>
            </a:endParaRPr>
          </a:p>
        </p:txBody>
      </p:sp>
    </p:spTree>
    <p:extLst>
      <p:ext uri="{BB962C8B-B14F-4D97-AF65-F5344CB8AC3E}">
        <p14:creationId xmlns:p14="http://schemas.microsoft.com/office/powerpoint/2010/main" val="3230145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02BF532-6BD0-4816-801D-1238E761E243}"/>
              </a:ext>
            </a:extLst>
          </p:cNvPr>
          <p:cNvSpPr>
            <a:spLocks noGrp="1"/>
          </p:cNvSpPr>
          <p:nvPr>
            <p:ph type="body" sz="quarter" idx="13"/>
          </p:nvPr>
        </p:nvSpPr>
        <p:spPr>
          <a:xfrm>
            <a:off x="1731289" y="6421885"/>
            <a:ext cx="10899337" cy="324000"/>
          </a:xfrm>
        </p:spPr>
        <p:txBody>
          <a:bodyPr>
            <a:normAutofit fontScale="77500" lnSpcReduction="20000"/>
          </a:bodyPr>
          <a:lstStyle/>
          <a:p>
            <a:pPr>
              <a:spcBef>
                <a:spcPts val="800"/>
              </a:spcBef>
            </a:pPr>
            <a:r>
              <a:rPr lang="sr-Latn-RS" sz="800" dirty="0">
                <a:solidFill>
                  <a:schemeClr val="accent6"/>
                </a:solidFill>
                <a:cs typeface="Apis For Office" panose="020B0504010101010104" pitchFamily="34" charset="0"/>
              </a:rPr>
              <a:t>TM</a:t>
            </a:r>
            <a:r>
              <a:rPr lang="sr-Latn-RS" sz="800" dirty="0">
                <a:solidFill>
                  <a:srgbClr val="939AA7"/>
                </a:solidFill>
              </a:rPr>
              <a:t>, telesna masa.</a:t>
            </a:r>
          </a:p>
          <a:p>
            <a:pPr>
              <a:spcBef>
                <a:spcPts val="800"/>
              </a:spcBef>
            </a:pPr>
            <a:r>
              <a:rPr lang="en-GB" sz="800" dirty="0">
                <a:solidFill>
                  <a:srgbClr val="939AA7"/>
                </a:solidFill>
              </a:rPr>
              <a:t>Hall et al. Am J Public Health 2014; 104(7): 1169-1175 </a:t>
            </a:r>
          </a:p>
        </p:txBody>
      </p:sp>
      <p:sp>
        <p:nvSpPr>
          <p:cNvPr id="3" name="Title 2"/>
          <p:cNvSpPr>
            <a:spLocks noGrp="1"/>
          </p:cNvSpPr>
          <p:nvPr>
            <p:ph type="title"/>
          </p:nvPr>
        </p:nvSpPr>
        <p:spPr>
          <a:xfrm>
            <a:off x="320495" y="240178"/>
            <a:ext cx="11551009" cy="1004285"/>
          </a:xfrm>
        </p:spPr>
        <p:txBody>
          <a:bodyPr/>
          <a:lstStyle/>
          <a:p>
            <a:pPr lvl="0" defTabSz="914400">
              <a:spcBef>
                <a:spcPts val="300"/>
              </a:spcBef>
              <a:spcAft>
                <a:spcPts val="600"/>
              </a:spcAft>
              <a:defRPr/>
            </a:pPr>
            <a:r>
              <a:rPr lang="en-GB" sz="3200" b="1" dirty="0" err="1">
                <a:gradFill flip="none" rotWithShape="1">
                  <a:gsLst>
                    <a:gs pos="21000">
                      <a:srgbClr val="A12340"/>
                    </a:gs>
                    <a:gs pos="53000">
                      <a:srgbClr val="48308D"/>
                    </a:gs>
                  </a:gsLst>
                  <a:lin ang="2400000" scaled="0"/>
                  <a:tileRect/>
                </a:gradFill>
                <a:latin typeface="Verdana"/>
                <a:ea typeface="+mn-ea"/>
                <a:cs typeface="+mn-cs"/>
              </a:rPr>
              <a:t>Homeost</a:t>
            </a:r>
            <a:r>
              <a:rPr lang="sr-Latn-RS" sz="3200" b="1" dirty="0" err="1">
                <a:gradFill flip="none" rotWithShape="1">
                  <a:gsLst>
                    <a:gs pos="21000">
                      <a:srgbClr val="A12340"/>
                    </a:gs>
                    <a:gs pos="53000">
                      <a:srgbClr val="48308D"/>
                    </a:gs>
                  </a:gsLst>
                  <a:lin ang="2400000" scaled="0"/>
                  <a:tileRect/>
                </a:gradFill>
                <a:latin typeface="Verdana"/>
                <a:ea typeface="+mn-ea"/>
                <a:cs typeface="+mn-cs"/>
              </a:rPr>
              <a:t>atska</a:t>
            </a:r>
            <a:r>
              <a:rPr lang="en-GB" sz="3200" b="1" dirty="0">
                <a:gradFill flip="none" rotWithShape="1">
                  <a:gsLst>
                    <a:gs pos="21000">
                      <a:srgbClr val="A12340"/>
                    </a:gs>
                    <a:gs pos="53000">
                      <a:srgbClr val="48308D"/>
                    </a:gs>
                  </a:gsLst>
                  <a:lin ang="2400000" scaled="0"/>
                  <a:tileRect/>
                </a:gradFill>
                <a:latin typeface="Verdana"/>
                <a:ea typeface="+mn-ea"/>
                <a:cs typeface="+mn-cs"/>
              </a:rPr>
              <a:t> </a:t>
            </a:r>
            <a:r>
              <a:rPr lang="sr-Latn-RS" sz="3200" b="1" dirty="0">
                <a:gradFill flip="none" rotWithShape="1">
                  <a:gsLst>
                    <a:gs pos="21000">
                      <a:srgbClr val="A12340"/>
                    </a:gs>
                    <a:gs pos="53000">
                      <a:srgbClr val="48308D"/>
                    </a:gs>
                  </a:gsLst>
                  <a:lin ang="2400000" scaled="0"/>
                  <a:tileRect/>
                </a:gradFill>
                <a:latin typeface="Verdana"/>
                <a:ea typeface="+mn-ea"/>
                <a:cs typeface="+mn-cs"/>
              </a:rPr>
              <a:t>u odnosu na</a:t>
            </a:r>
            <a:r>
              <a:rPr lang="en-GB" sz="3200" b="1" dirty="0">
                <a:gradFill flip="none" rotWithShape="1">
                  <a:gsLst>
                    <a:gs pos="21000">
                      <a:srgbClr val="A12340"/>
                    </a:gs>
                    <a:gs pos="53000">
                      <a:srgbClr val="48308D"/>
                    </a:gs>
                  </a:gsLst>
                  <a:lin ang="2400000" scaled="0"/>
                  <a:tileRect/>
                </a:gradFill>
                <a:latin typeface="Verdana"/>
                <a:ea typeface="+mn-ea"/>
                <a:cs typeface="+mn-cs"/>
              </a:rPr>
              <a:t> </a:t>
            </a:r>
            <a:r>
              <a:rPr lang="sr-Latn-RS" sz="3200" b="1" dirty="0">
                <a:gradFill flip="none" rotWithShape="1">
                  <a:gsLst>
                    <a:gs pos="21000">
                      <a:srgbClr val="A12340"/>
                    </a:gs>
                    <a:gs pos="53000">
                      <a:srgbClr val="48308D"/>
                    </a:gs>
                  </a:gsLst>
                  <a:lin ang="2400000" scaled="0"/>
                  <a:tileRect/>
                </a:gradFill>
                <a:latin typeface="Verdana"/>
                <a:ea typeface="+mn-ea"/>
                <a:cs typeface="+mn-cs"/>
              </a:rPr>
              <a:t>h</a:t>
            </a:r>
            <a:r>
              <a:rPr lang="en-GB" sz="3200" b="1" dirty="0" err="1">
                <a:gradFill flip="none" rotWithShape="1">
                  <a:gsLst>
                    <a:gs pos="21000">
                      <a:srgbClr val="A12340"/>
                    </a:gs>
                    <a:gs pos="53000">
                      <a:srgbClr val="48308D"/>
                    </a:gs>
                  </a:gsLst>
                  <a:lin ang="2400000" scaled="0"/>
                  <a:tileRect/>
                </a:gradFill>
                <a:latin typeface="Verdana"/>
                <a:ea typeface="+mn-ea"/>
                <a:cs typeface="+mn-cs"/>
              </a:rPr>
              <a:t>edoni</a:t>
            </a:r>
            <a:r>
              <a:rPr lang="sr-Latn-RS" sz="3200" b="1" dirty="0" err="1">
                <a:gradFill flip="none" rotWithShape="1">
                  <a:gsLst>
                    <a:gs pos="21000">
                      <a:srgbClr val="A12340"/>
                    </a:gs>
                    <a:gs pos="53000">
                      <a:srgbClr val="48308D"/>
                    </a:gs>
                  </a:gsLst>
                  <a:lin ang="2400000" scaled="0"/>
                  <a:tileRect/>
                </a:gradFill>
                <a:latin typeface="Verdana"/>
                <a:ea typeface="+mn-ea"/>
                <a:cs typeface="+mn-cs"/>
              </a:rPr>
              <a:t>stičku</a:t>
            </a:r>
            <a:r>
              <a:rPr lang="sr-Latn-RS" sz="3200" b="1" dirty="0">
                <a:gradFill flip="none" rotWithShape="1">
                  <a:gsLst>
                    <a:gs pos="21000">
                      <a:srgbClr val="A12340"/>
                    </a:gs>
                    <a:gs pos="53000">
                      <a:srgbClr val="48308D"/>
                    </a:gs>
                  </a:gsLst>
                  <a:lin ang="2400000" scaled="0"/>
                  <a:tileRect/>
                </a:gradFill>
                <a:latin typeface="Verdana"/>
                <a:ea typeface="+mn-ea"/>
                <a:cs typeface="+mn-cs"/>
              </a:rPr>
              <a:t> regulaciju apetita</a:t>
            </a:r>
            <a:endParaRPr lang="en-GB" sz="3200" b="1" dirty="0">
              <a:gradFill flip="none" rotWithShape="1">
                <a:gsLst>
                  <a:gs pos="21000">
                    <a:srgbClr val="A12340"/>
                  </a:gs>
                  <a:gs pos="53000">
                    <a:srgbClr val="48308D"/>
                  </a:gs>
                </a:gsLst>
                <a:lin ang="2400000" scaled="0"/>
                <a:tileRect/>
              </a:gradFill>
              <a:latin typeface="Verdana"/>
              <a:ea typeface="+mn-ea"/>
              <a:cs typeface="+mn-cs"/>
            </a:endParaRPr>
          </a:p>
        </p:txBody>
      </p:sp>
      <p:sp>
        <p:nvSpPr>
          <p:cNvPr id="3082" name="Rectangle: Rounded Corners 3081">
            <a:extLst>
              <a:ext uri="{FF2B5EF4-FFF2-40B4-BE49-F238E27FC236}">
                <a16:creationId xmlns:a16="http://schemas.microsoft.com/office/drawing/2014/main" xmlns="" id="{4B8669E4-07FC-49E0-8A23-D93705002ED7}"/>
              </a:ext>
            </a:extLst>
          </p:cNvPr>
          <p:cNvSpPr/>
          <p:nvPr/>
        </p:nvSpPr>
        <p:spPr>
          <a:xfrm>
            <a:off x="252333" y="1309477"/>
            <a:ext cx="5544015" cy="5024976"/>
          </a:xfrm>
          <a:prstGeom prst="roundRect">
            <a:avLst>
              <a:gd name="adj" fmla="val 0"/>
            </a:avLst>
          </a:prstGeom>
          <a:solidFill>
            <a:schemeClr val="bg1"/>
          </a:solidFill>
          <a:ln w="952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104000" rtlCol="0" anchor="t" anchorCtr="0"/>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sr-Latn-RS" sz="1600" b="1"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sr-Latn-RS" sz="1600" b="1"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sr-Latn-RS" sz="1600" b="1"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001965"/>
                </a:solidFill>
                <a:effectLst/>
                <a:uLnTx/>
                <a:uFillTx/>
                <a:latin typeface="Verdana"/>
                <a:ea typeface="+mn-ea"/>
                <a:cs typeface="+mn-cs"/>
              </a:rPr>
              <a:t>Biolo</a:t>
            </a:r>
            <a:r>
              <a:rPr kumimoji="0" lang="sr-Latn-RS" sz="1600" b="1" i="0" u="none" strike="noStrike" kern="1200" cap="none" spc="0" normalizeH="0" baseline="0" noProof="0" dirty="0" err="1">
                <a:ln>
                  <a:noFill/>
                </a:ln>
                <a:solidFill>
                  <a:srgbClr val="001965"/>
                </a:solidFill>
                <a:effectLst/>
                <a:uLnTx/>
                <a:uFillTx/>
                <a:latin typeface="Verdana"/>
                <a:ea typeface="+mn-ea"/>
                <a:cs typeface="+mn-cs"/>
              </a:rPr>
              <a:t>ški</a:t>
            </a:r>
            <a:r>
              <a:rPr kumimoji="0" lang="sr-Latn-RS" sz="1600" b="1" i="0" u="none" strike="noStrike" kern="1200" cap="none" spc="0" normalizeH="0" baseline="0" noProof="0" dirty="0">
                <a:ln>
                  <a:noFill/>
                </a:ln>
                <a:solidFill>
                  <a:srgbClr val="001965"/>
                </a:solidFill>
                <a:effectLst/>
                <a:uLnTx/>
                <a:uFillTx/>
                <a:latin typeface="Verdana"/>
                <a:ea typeface="+mn-ea"/>
                <a:cs typeface="+mn-cs"/>
              </a:rPr>
              <a:t> </a:t>
            </a:r>
            <a:r>
              <a:rPr kumimoji="0" lang="sr-Latn-RS" sz="1600" b="0" i="0" u="none" strike="noStrike" kern="1200" cap="none" spc="0" normalizeH="0" baseline="0" noProof="0" dirty="0">
                <a:ln>
                  <a:noFill/>
                </a:ln>
                <a:solidFill>
                  <a:srgbClr val="001965"/>
                </a:solidFill>
                <a:effectLst/>
                <a:uLnTx/>
                <a:uFillTx/>
                <a:latin typeface="Verdana"/>
                <a:ea typeface="+mn-ea"/>
                <a:cs typeface="+mn-cs"/>
              </a:rPr>
              <a:t>sistemi koji teže da </a:t>
            </a:r>
            <a:r>
              <a:rPr kumimoji="0" lang="sr-Latn-RS" sz="1600" b="1" i="0" u="none" strike="noStrike" kern="1200" cap="none" spc="0" normalizeH="0" baseline="0" noProof="0" dirty="0">
                <a:ln>
                  <a:noFill/>
                </a:ln>
                <a:solidFill>
                  <a:srgbClr val="001965"/>
                </a:solidFill>
                <a:effectLst/>
                <a:uLnTx/>
                <a:uFillTx/>
                <a:latin typeface="Verdana"/>
                <a:ea typeface="+mn-ea"/>
                <a:cs typeface="+mn-cs"/>
              </a:rPr>
              <a:t>održe</a:t>
            </a:r>
            <a:r>
              <a:rPr kumimoji="0" lang="en-GB" sz="1600" b="0" i="0" u="none" strike="noStrike" kern="1200" cap="none" spc="0" normalizeH="0" baseline="0" noProof="0" dirty="0">
                <a:ln>
                  <a:noFill/>
                </a:ln>
                <a:solidFill>
                  <a:srgbClr val="001965"/>
                </a:solidFill>
                <a:effectLst/>
                <a:uLnTx/>
                <a:uFillTx/>
                <a:latin typeface="Verdana"/>
                <a:ea typeface="+mn-ea"/>
                <a:cs typeface="+mn-cs"/>
              </a:rPr>
              <a:t> </a:t>
            </a:r>
            <a:r>
              <a:rPr kumimoji="0" lang="sr-Latn-RS" sz="1600" b="0" i="0" u="none" strike="noStrike" kern="1200" cap="none" spc="0" normalizeH="0" baseline="0" noProof="0" dirty="0">
                <a:ln>
                  <a:noFill/>
                </a:ln>
                <a:solidFill>
                  <a:srgbClr val="001965"/>
                </a:solidFill>
                <a:effectLst/>
                <a:uLnTx/>
                <a:uFillTx/>
                <a:latin typeface="Verdana"/>
                <a:ea typeface="+mn-ea"/>
                <a:cs typeface="+mn-cs"/>
              </a:rPr>
              <a:t>TM putem</a:t>
            </a:r>
            <a:r>
              <a:rPr kumimoji="0" lang="en-GB" sz="1600" b="0" i="0" u="none" strike="noStrike" kern="1200" cap="none" spc="0" normalizeH="0" baseline="0" noProof="0" dirty="0">
                <a:ln>
                  <a:noFill/>
                </a:ln>
                <a:solidFill>
                  <a:srgbClr val="001965"/>
                </a:solidFill>
                <a:effectLst/>
                <a:uLnTx/>
                <a:uFillTx/>
                <a:latin typeface="Verdana"/>
                <a:ea typeface="+mn-ea"/>
                <a:cs typeface="+mn-cs"/>
              </a:rPr>
              <a:t>:</a:t>
            </a:r>
          </a:p>
        </p:txBody>
      </p:sp>
      <p:grpSp>
        <p:nvGrpSpPr>
          <p:cNvPr id="3078" name="Group 3077">
            <a:extLst>
              <a:ext uri="{FF2B5EF4-FFF2-40B4-BE49-F238E27FC236}">
                <a16:creationId xmlns:a16="http://schemas.microsoft.com/office/drawing/2014/main" xmlns="" id="{D75EB48F-DC06-42DB-9894-99FEBBC55461}"/>
              </a:ext>
            </a:extLst>
          </p:cNvPr>
          <p:cNvGrpSpPr/>
          <p:nvPr/>
        </p:nvGrpSpPr>
        <p:grpSpPr>
          <a:xfrm>
            <a:off x="701666" y="1503769"/>
            <a:ext cx="4393440" cy="939040"/>
            <a:chOff x="408240" y="1315021"/>
            <a:chExt cx="3295080" cy="704280"/>
          </a:xfrm>
        </p:grpSpPr>
        <p:sp>
          <p:nvSpPr>
            <p:cNvPr id="3077" name="Rectangle: Rounded Corners 3076">
              <a:extLst>
                <a:ext uri="{FF2B5EF4-FFF2-40B4-BE49-F238E27FC236}">
                  <a16:creationId xmlns:a16="http://schemas.microsoft.com/office/drawing/2014/main" xmlns="" id="{D167DABE-7193-4F29-80F5-8050DDEA0CE7}"/>
                </a:ext>
              </a:extLst>
            </p:cNvPr>
            <p:cNvSpPr/>
            <p:nvPr/>
          </p:nvSpPr>
          <p:spPr>
            <a:xfrm>
              <a:off x="784860" y="1432561"/>
              <a:ext cx="2918460" cy="469200"/>
            </a:xfrm>
            <a:prstGeom prst="roundRect">
              <a:avLst>
                <a:gd name="adj" fmla="val 0"/>
              </a:avLst>
            </a:prstGeom>
            <a:solidFill>
              <a:schemeClr val="accent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sr-Latn-RS" sz="1867" b="1" i="0" u="none" strike="noStrike" kern="1200" cap="none" spc="0" normalizeH="0" baseline="0" noProof="0" dirty="0" smtClean="0">
                  <a:ln>
                    <a:noFill/>
                  </a:ln>
                  <a:solidFill>
                    <a:srgbClr val="001965"/>
                  </a:solidFill>
                  <a:effectLst/>
                  <a:uLnTx/>
                  <a:uFillTx/>
                  <a:latin typeface="Verdana"/>
                  <a:ea typeface="+mn-ea"/>
                  <a:cs typeface="+mn-cs"/>
                </a:rPr>
                <a:t>Homeostatska</a:t>
              </a:r>
              <a:r>
                <a:rPr kumimoji="0" lang="en-US" sz="1867" b="1" i="0" u="none" strike="noStrike" kern="1200" cap="none" spc="0" normalizeH="0" baseline="0" noProof="0" dirty="0" smtClean="0">
                  <a:ln>
                    <a:noFill/>
                  </a:ln>
                  <a:solidFill>
                    <a:srgbClr val="001965"/>
                  </a:solidFill>
                  <a:effectLst/>
                  <a:uLnTx/>
                  <a:uFillTx/>
                  <a:latin typeface="Verdana"/>
                  <a:ea typeface="+mn-ea"/>
                  <a:cs typeface="+mn-cs"/>
                </a:rPr>
                <a:t> - </a:t>
              </a:r>
              <a:r>
                <a:rPr kumimoji="0" lang="en-US" sz="1867" b="1" i="0" u="none" strike="noStrike" kern="1200" cap="none" spc="0" normalizeH="0" baseline="0" noProof="0" dirty="0" err="1" smtClean="0">
                  <a:ln>
                    <a:noFill/>
                  </a:ln>
                  <a:solidFill>
                    <a:srgbClr val="001965"/>
                  </a:solidFill>
                  <a:effectLst/>
                  <a:uLnTx/>
                  <a:uFillTx/>
                  <a:latin typeface="Verdana"/>
                  <a:ea typeface="+mn-ea"/>
                  <a:cs typeface="+mn-cs"/>
                </a:rPr>
                <a:t>biološka</a:t>
              </a:r>
              <a:r>
                <a:rPr kumimoji="0" lang="sr-Latn-RS" sz="1867" b="1" i="0" u="none" strike="noStrike" kern="1200" cap="none" spc="0" normalizeH="0" baseline="0" noProof="0" dirty="0" smtClean="0">
                  <a:ln>
                    <a:noFill/>
                  </a:ln>
                  <a:solidFill>
                    <a:srgbClr val="001965"/>
                  </a:solidFill>
                  <a:effectLst/>
                  <a:uLnTx/>
                  <a:uFillTx/>
                  <a:latin typeface="Verdana"/>
                  <a:ea typeface="+mn-ea"/>
                  <a:cs typeface="+mn-cs"/>
                </a:rPr>
                <a:t> </a:t>
              </a:r>
              <a:r>
                <a:rPr kumimoji="0" lang="sr-Latn-RS" sz="1867" b="1" i="0" u="none" strike="noStrike" kern="1200" cap="none" spc="0" normalizeH="0" baseline="0" noProof="0" dirty="0">
                  <a:ln>
                    <a:noFill/>
                  </a:ln>
                  <a:solidFill>
                    <a:srgbClr val="001965"/>
                  </a:solidFill>
                  <a:effectLst/>
                  <a:uLnTx/>
                  <a:uFillTx/>
                  <a:latin typeface="Verdana"/>
                  <a:ea typeface="+mn-ea"/>
                  <a:cs typeface="+mn-cs"/>
                </a:rPr>
                <a:t>regulacija</a:t>
              </a:r>
              <a:endParaRPr kumimoji="0" lang="en-GB" sz="1867" b="1" i="0" u="none" strike="noStrike" kern="1200" cap="none" spc="0" normalizeH="0" baseline="0" noProof="0" dirty="0">
                <a:ln>
                  <a:noFill/>
                </a:ln>
                <a:solidFill>
                  <a:srgbClr val="001965"/>
                </a:solidFill>
                <a:effectLst/>
                <a:uLnTx/>
                <a:uFillTx/>
                <a:latin typeface="Verdana"/>
                <a:ea typeface="+mn-ea"/>
                <a:cs typeface="+mn-cs"/>
              </a:endParaRPr>
            </a:p>
          </p:txBody>
        </p:sp>
        <p:grpSp>
          <p:nvGrpSpPr>
            <p:cNvPr id="3076" name="Group 3075">
              <a:extLst>
                <a:ext uri="{FF2B5EF4-FFF2-40B4-BE49-F238E27FC236}">
                  <a16:creationId xmlns:a16="http://schemas.microsoft.com/office/drawing/2014/main" xmlns="" id="{3489FE60-E494-4A85-A901-51917439A557}"/>
                </a:ext>
              </a:extLst>
            </p:cNvPr>
            <p:cNvGrpSpPr/>
            <p:nvPr/>
          </p:nvGrpSpPr>
          <p:grpSpPr>
            <a:xfrm>
              <a:off x="408240" y="1315021"/>
              <a:ext cx="704280" cy="704280"/>
              <a:chOff x="373380" y="1341121"/>
              <a:chExt cx="789240" cy="789240"/>
            </a:xfrm>
          </p:grpSpPr>
          <p:sp>
            <p:nvSpPr>
              <p:cNvPr id="3075" name="Rectangle: Rounded Corners 3074">
                <a:extLst>
                  <a:ext uri="{FF2B5EF4-FFF2-40B4-BE49-F238E27FC236}">
                    <a16:creationId xmlns:a16="http://schemas.microsoft.com/office/drawing/2014/main" xmlns="" id="{B9B61BFC-52EF-4906-9BDE-9EE6923300ED}"/>
                  </a:ext>
                </a:extLst>
              </p:cNvPr>
              <p:cNvSpPr/>
              <p:nvPr/>
            </p:nvSpPr>
            <p:spPr>
              <a:xfrm>
                <a:off x="373380" y="1341121"/>
                <a:ext cx="789240" cy="78924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38" name="Picture 8" descr="Image result for scale png white">
                <a:extLst>
                  <a:ext uri="{FF2B5EF4-FFF2-40B4-BE49-F238E27FC236}">
                    <a16:creationId xmlns:a16="http://schemas.microsoft.com/office/drawing/2014/main" xmlns="" id="{DA7CF7BD-935A-4E42-B4C9-F0C1677F26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9425" y="1447222"/>
                <a:ext cx="617151" cy="57703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1" name="Rectangle: Rounded Corners 50">
            <a:extLst>
              <a:ext uri="{FF2B5EF4-FFF2-40B4-BE49-F238E27FC236}">
                <a16:creationId xmlns:a16="http://schemas.microsoft.com/office/drawing/2014/main" xmlns="" id="{6A8FFDEF-B954-4C94-B3A9-618A79A29AE1}"/>
              </a:ext>
            </a:extLst>
          </p:cNvPr>
          <p:cNvSpPr/>
          <p:nvPr/>
        </p:nvSpPr>
        <p:spPr>
          <a:xfrm>
            <a:off x="6095999" y="1264845"/>
            <a:ext cx="5963919" cy="5095577"/>
          </a:xfrm>
          <a:prstGeom prst="roundRect">
            <a:avLst>
              <a:gd name="adj" fmla="val 0"/>
            </a:avLst>
          </a:prstGeom>
          <a:solidFill>
            <a:schemeClr val="bg1"/>
          </a:solidFill>
          <a:ln w="952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104000" rtlCol="0" anchor="t" anchorCtr="0"/>
          <a:lstStyle/>
          <a:p>
            <a:pPr lvl="0" defTabSz="1219170" fontAlgn="base">
              <a:spcBef>
                <a:spcPct val="0"/>
              </a:spcBef>
              <a:spcAft>
                <a:spcPct val="0"/>
              </a:spcAft>
              <a:defRPr/>
            </a:pPr>
            <a:r>
              <a:rPr lang="en-US" sz="1600" b="1" dirty="0">
                <a:solidFill>
                  <a:srgbClr val="001965"/>
                </a:solidFill>
                <a:latin typeface="Verdana"/>
              </a:rPr>
              <a:t> </a:t>
            </a:r>
            <a:r>
              <a:rPr lang="en-US" sz="1600" b="1" dirty="0" smtClean="0">
                <a:solidFill>
                  <a:srgbClr val="001965"/>
                </a:solidFill>
                <a:latin typeface="Verdana"/>
              </a:rPr>
              <a:t>                 </a:t>
            </a:r>
            <a:r>
              <a:rPr lang="sr-Latn-RS" sz="1600" b="1" dirty="0" smtClean="0">
                <a:solidFill>
                  <a:srgbClr val="001965"/>
                </a:solidFill>
                <a:latin typeface="Verdana"/>
              </a:rPr>
              <a:t>podrazumeva </a:t>
            </a:r>
            <a:r>
              <a:rPr lang="sr-Latn-RS" sz="1600" b="1" dirty="0">
                <a:solidFill>
                  <a:srgbClr val="001965"/>
                </a:solidFill>
                <a:latin typeface="Verdana"/>
              </a:rPr>
              <a:t>nagrađivanje ili nagon za preživljavanje kroz postizanje  zadovoljstva i takva regulacija vrlo često nadvladava biološku regulaciju</a:t>
            </a:r>
            <a:r>
              <a:rPr lang="sr-Latn-RS" sz="1600" b="1" dirty="0" smtClean="0">
                <a:solidFill>
                  <a:srgbClr val="001965"/>
                </a:solidFill>
                <a:latin typeface="Verdana"/>
              </a:rPr>
              <a:t>. </a:t>
            </a:r>
            <a:endParaRPr lang="sr-Latn-RS" sz="1600" b="1" dirty="0">
              <a:solidFill>
                <a:srgbClr val="001965"/>
              </a:solidFill>
              <a:latin typeface="Verdana"/>
            </a:endParaRPr>
          </a:p>
        </p:txBody>
      </p:sp>
      <p:grpSp>
        <p:nvGrpSpPr>
          <p:cNvPr id="3081" name="Group 3080">
            <a:extLst>
              <a:ext uri="{FF2B5EF4-FFF2-40B4-BE49-F238E27FC236}">
                <a16:creationId xmlns:a16="http://schemas.microsoft.com/office/drawing/2014/main" xmlns="" id="{83917726-B95C-43DE-B18E-B48E0B90EDC3}"/>
              </a:ext>
            </a:extLst>
          </p:cNvPr>
          <p:cNvGrpSpPr/>
          <p:nvPr/>
        </p:nvGrpSpPr>
        <p:grpSpPr>
          <a:xfrm>
            <a:off x="6478741" y="1576663"/>
            <a:ext cx="4393440" cy="939040"/>
            <a:chOff x="5518720" y="1315021"/>
            <a:chExt cx="3295080" cy="704280"/>
          </a:xfrm>
        </p:grpSpPr>
        <p:sp>
          <p:nvSpPr>
            <p:cNvPr id="43" name="Rectangle: Rounded Corners 42">
              <a:extLst>
                <a:ext uri="{FF2B5EF4-FFF2-40B4-BE49-F238E27FC236}">
                  <a16:creationId xmlns:a16="http://schemas.microsoft.com/office/drawing/2014/main" xmlns="" id="{235D5390-1532-4ACD-900A-3DDA38D29EDD}"/>
                </a:ext>
              </a:extLst>
            </p:cNvPr>
            <p:cNvSpPr/>
            <p:nvPr/>
          </p:nvSpPr>
          <p:spPr>
            <a:xfrm>
              <a:off x="5895340" y="1432561"/>
              <a:ext cx="2918460" cy="469200"/>
            </a:xfrm>
            <a:prstGeom prst="roundRect">
              <a:avLst>
                <a:gd name="adj" fmla="val 0"/>
              </a:avLst>
            </a:prstGeom>
            <a:solidFill>
              <a:schemeClr val="accent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sr-Latn-RS" sz="1867" b="1" i="0" u="none" strike="noStrike" kern="1200" cap="none" spc="0" normalizeH="0" baseline="0" noProof="0" dirty="0">
                  <a:ln>
                    <a:noFill/>
                  </a:ln>
                  <a:solidFill>
                    <a:srgbClr val="001965"/>
                  </a:solidFill>
                  <a:effectLst/>
                  <a:uLnTx/>
                  <a:uFillTx/>
                  <a:latin typeface="Verdana"/>
                  <a:ea typeface="+mn-ea"/>
                  <a:cs typeface="+mn-cs"/>
                </a:rPr>
                <a:t>Hedonistička regulacija</a:t>
              </a:r>
              <a:endParaRPr kumimoji="0" lang="en-GB" sz="1867" b="1" i="0" u="none" strike="noStrike" kern="1200" cap="none" spc="0" normalizeH="0" baseline="0" noProof="0" dirty="0">
                <a:ln>
                  <a:noFill/>
                </a:ln>
                <a:solidFill>
                  <a:srgbClr val="001965"/>
                </a:solidFill>
                <a:effectLst/>
                <a:uLnTx/>
                <a:uFillTx/>
                <a:latin typeface="Verdana"/>
                <a:ea typeface="+mn-ea"/>
                <a:cs typeface="+mn-cs"/>
              </a:endParaRPr>
            </a:p>
          </p:txBody>
        </p:sp>
        <p:sp>
          <p:nvSpPr>
            <p:cNvPr id="45" name="Rectangle: Rounded Corners 44">
              <a:extLst>
                <a:ext uri="{FF2B5EF4-FFF2-40B4-BE49-F238E27FC236}">
                  <a16:creationId xmlns:a16="http://schemas.microsoft.com/office/drawing/2014/main" xmlns="" id="{2CCDAC5E-A33C-4A8B-8A0D-BFB84B50179A}"/>
                </a:ext>
              </a:extLst>
            </p:cNvPr>
            <p:cNvSpPr/>
            <p:nvPr/>
          </p:nvSpPr>
          <p:spPr>
            <a:xfrm>
              <a:off x="5518720" y="1315021"/>
              <a:ext cx="704280" cy="70428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3084" name="Oval 3083">
            <a:extLst>
              <a:ext uri="{FF2B5EF4-FFF2-40B4-BE49-F238E27FC236}">
                <a16:creationId xmlns:a16="http://schemas.microsoft.com/office/drawing/2014/main" xmlns="" id="{A754135C-5F29-41D0-ACF1-7B402EC7ED6B}"/>
              </a:ext>
            </a:extLst>
          </p:cNvPr>
          <p:cNvSpPr/>
          <p:nvPr/>
        </p:nvSpPr>
        <p:spPr>
          <a:xfrm>
            <a:off x="814060" y="3629031"/>
            <a:ext cx="772160" cy="772160"/>
          </a:xfrm>
          <a:prstGeom prst="ellipse">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086" name="Rectangle 3085">
            <a:extLst>
              <a:ext uri="{FF2B5EF4-FFF2-40B4-BE49-F238E27FC236}">
                <a16:creationId xmlns:a16="http://schemas.microsoft.com/office/drawing/2014/main" xmlns="" id="{56B30D55-87D2-4892-A2E3-1D1252E2CD3F}"/>
              </a:ext>
            </a:extLst>
          </p:cNvPr>
          <p:cNvSpPr/>
          <p:nvPr/>
        </p:nvSpPr>
        <p:spPr>
          <a:xfrm>
            <a:off x="1690113" y="3722726"/>
            <a:ext cx="3891281" cy="584775"/>
          </a:xfrm>
          <a:prstGeom prst="rect">
            <a:avLst/>
          </a:prstGeom>
        </p:spPr>
        <p:txBody>
          <a:bodyPr wrap="square" lIns="0" rIns="0" anchor="ctr">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1600" dirty="0">
                <a:solidFill>
                  <a:srgbClr val="001965"/>
                </a:solidFill>
                <a:latin typeface="Verdana"/>
                <a:cs typeface="Apis For Office" panose="020B0504010101010104" pitchFamily="34" charset="0"/>
              </a:rPr>
              <a:t>H</a:t>
            </a:r>
            <a:r>
              <a:rPr kumimoji="0" lang="sr-Latn-RS" sz="1600" b="0" i="0" u="none" strike="noStrike" kern="1200" cap="none" spc="0" normalizeH="0" baseline="0" noProof="0" dirty="0" smtClean="0">
                <a:ln>
                  <a:noFill/>
                </a:ln>
                <a:solidFill>
                  <a:srgbClr val="001965"/>
                </a:solidFill>
                <a:effectLst/>
                <a:uLnTx/>
                <a:uFillTx/>
                <a:latin typeface="Verdana"/>
                <a:ea typeface="+mn-ea"/>
                <a:cs typeface="Apis For Office" panose="020B0504010101010104" pitchFamily="34" charset="0"/>
              </a:rPr>
              <a:t>ormona </a:t>
            </a:r>
            <a:r>
              <a:rPr kumimoji="0" lang="sr-Latn-RS"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rPr>
              <a:t>koji </a:t>
            </a:r>
            <a:r>
              <a:rPr lang="en-US" sz="1600" dirty="0" err="1" smtClean="0">
                <a:solidFill>
                  <a:srgbClr val="001965"/>
                </a:solidFill>
                <a:latin typeface="Verdana"/>
                <a:cs typeface="Apis For Office" panose="020B0504010101010104" pitchFamily="34" charset="0"/>
              </a:rPr>
              <a:t>stvaraju</a:t>
            </a:r>
            <a:r>
              <a:rPr lang="en-US" sz="1600" dirty="0" smtClean="0">
                <a:solidFill>
                  <a:srgbClr val="001965"/>
                </a:solidFill>
                <a:latin typeface="Verdana"/>
                <a:cs typeface="Apis For Office" panose="020B0504010101010104" pitchFamily="34" charset="0"/>
              </a:rPr>
              <a:t> </a:t>
            </a:r>
            <a:r>
              <a:rPr lang="en-US" sz="1600" dirty="0" err="1" smtClean="0">
                <a:solidFill>
                  <a:srgbClr val="001965"/>
                </a:solidFill>
                <a:latin typeface="Verdana"/>
                <a:cs typeface="Apis For Office" panose="020B0504010101010104" pitchFamily="34" charset="0"/>
              </a:rPr>
              <a:t>osećaj</a:t>
            </a:r>
            <a:r>
              <a:rPr lang="en-US" sz="1600" dirty="0" smtClean="0">
                <a:solidFill>
                  <a:srgbClr val="001965"/>
                </a:solidFill>
                <a:latin typeface="Verdana"/>
                <a:cs typeface="Apis For Office" panose="020B0504010101010104" pitchFamily="34" charset="0"/>
              </a:rPr>
              <a:t> </a:t>
            </a:r>
            <a:r>
              <a:rPr lang="en-US" sz="1600" dirty="0" err="1" smtClean="0">
                <a:solidFill>
                  <a:srgbClr val="001965"/>
                </a:solidFill>
                <a:latin typeface="Verdana"/>
                <a:cs typeface="Apis For Office" panose="020B0504010101010104" pitchFamily="34" charset="0"/>
              </a:rPr>
              <a:t>sitosti</a:t>
            </a:r>
            <a:r>
              <a:rPr lang="en-US" sz="1600" dirty="0" smtClean="0">
                <a:solidFill>
                  <a:srgbClr val="001965"/>
                </a:solidFill>
                <a:latin typeface="Verdana"/>
                <a:cs typeface="Apis For Office" panose="020B0504010101010104" pitchFamily="34" charset="0"/>
              </a:rPr>
              <a:t> </a:t>
            </a:r>
            <a:r>
              <a:rPr lang="en-US" sz="1600" dirty="0" err="1" smtClean="0">
                <a:solidFill>
                  <a:srgbClr val="001965"/>
                </a:solidFill>
                <a:latin typeface="Verdana"/>
                <a:cs typeface="Apis For Office" panose="020B0504010101010104" pitchFamily="34" charset="0"/>
              </a:rPr>
              <a:t>i</a:t>
            </a:r>
            <a:r>
              <a:rPr lang="en-US" sz="1600" dirty="0" smtClean="0">
                <a:solidFill>
                  <a:srgbClr val="001965"/>
                </a:solidFill>
                <a:latin typeface="Verdana"/>
                <a:cs typeface="Apis For Office" panose="020B0504010101010104" pitchFamily="34" charset="0"/>
              </a:rPr>
              <a:t> </a:t>
            </a:r>
            <a:r>
              <a:rPr lang="en-US" sz="1600" dirty="0" err="1" smtClean="0">
                <a:solidFill>
                  <a:srgbClr val="001965"/>
                </a:solidFill>
                <a:latin typeface="Verdana"/>
                <a:cs typeface="Apis For Office" panose="020B0504010101010104" pitchFamily="34" charset="0"/>
              </a:rPr>
              <a:t>gladi</a:t>
            </a:r>
            <a:endParaRPr kumimoji="0" lang="en-GB"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grpSp>
        <p:nvGrpSpPr>
          <p:cNvPr id="66" name="Group 65">
            <a:extLst>
              <a:ext uri="{FF2B5EF4-FFF2-40B4-BE49-F238E27FC236}">
                <a16:creationId xmlns:a16="http://schemas.microsoft.com/office/drawing/2014/main" xmlns="" id="{D3C18A6A-ED1C-4C28-BAE6-EB5FC8949EDF}"/>
              </a:ext>
            </a:extLst>
          </p:cNvPr>
          <p:cNvGrpSpPr/>
          <p:nvPr/>
        </p:nvGrpSpPr>
        <p:grpSpPr>
          <a:xfrm>
            <a:off x="6518653" y="3629031"/>
            <a:ext cx="4767334" cy="772160"/>
            <a:chOff x="457200" y="2629819"/>
            <a:chExt cx="3575500" cy="579120"/>
          </a:xfrm>
          <a:solidFill>
            <a:schemeClr val="accent4">
              <a:lumMod val="20000"/>
              <a:lumOff val="80000"/>
            </a:schemeClr>
          </a:solidFill>
        </p:grpSpPr>
        <p:sp>
          <p:nvSpPr>
            <p:cNvPr id="73" name="Oval 72">
              <a:extLst>
                <a:ext uri="{FF2B5EF4-FFF2-40B4-BE49-F238E27FC236}">
                  <a16:creationId xmlns:a16="http://schemas.microsoft.com/office/drawing/2014/main" xmlns="" id="{097C566D-EB99-409A-A5A3-24F41974DFE1}"/>
                </a:ext>
              </a:extLst>
            </p:cNvPr>
            <p:cNvSpPr/>
            <p:nvPr/>
          </p:nvSpPr>
          <p:spPr>
            <a:xfrm>
              <a:off x="457200" y="2629819"/>
              <a:ext cx="579120" cy="579120"/>
            </a:xfrm>
            <a:prstGeom prst="ellipse">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4" name="Rectangle 73">
              <a:extLst>
                <a:ext uri="{FF2B5EF4-FFF2-40B4-BE49-F238E27FC236}">
                  <a16:creationId xmlns:a16="http://schemas.microsoft.com/office/drawing/2014/main" xmlns="" id="{DCDD61BA-5C0B-4EE3-B135-FCAAA955689E}"/>
                </a:ext>
              </a:extLst>
            </p:cNvPr>
            <p:cNvSpPr/>
            <p:nvPr/>
          </p:nvSpPr>
          <p:spPr>
            <a:xfrm>
              <a:off x="1114240" y="2700089"/>
              <a:ext cx="2918460" cy="438581"/>
            </a:xfrm>
            <a:prstGeom prst="rect">
              <a:avLst/>
            </a:prstGeom>
            <a:noFill/>
          </p:spPr>
          <p:txBody>
            <a:bodyPr wrap="square" lIns="0" rIns="0" anchor="ctr">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1600" dirty="0" err="1" smtClean="0">
                  <a:solidFill>
                    <a:srgbClr val="001965"/>
                  </a:solidFill>
                  <a:latin typeface="Verdana"/>
                  <a:cs typeface="Apis For Office" panose="020B0504010101010104" pitchFamily="34" charset="0"/>
                </a:rPr>
                <a:t>Hedonistički</a:t>
              </a:r>
              <a:r>
                <a:rPr lang="en-US" sz="1600" dirty="0" smtClean="0">
                  <a:solidFill>
                    <a:srgbClr val="001965"/>
                  </a:solidFill>
                  <a:latin typeface="Verdana"/>
                  <a:cs typeface="Apis For Office" panose="020B0504010101010104" pitchFamily="34" charset="0"/>
                </a:rPr>
                <a:t> </a:t>
              </a:r>
              <a:r>
                <a:rPr lang="en-US" sz="1600" dirty="0" err="1" smtClean="0">
                  <a:solidFill>
                    <a:srgbClr val="001965"/>
                  </a:solidFill>
                  <a:latin typeface="Verdana"/>
                  <a:cs typeface="Apis For Office" panose="020B0504010101010104" pitchFamily="34" charset="0"/>
                </a:rPr>
                <a:t>nagon</a:t>
              </a:r>
              <a:r>
                <a:rPr lang="en-US" sz="1600" dirty="0" smtClean="0">
                  <a:solidFill>
                    <a:srgbClr val="001965"/>
                  </a:solidFill>
                  <a:latin typeface="Verdana"/>
                  <a:cs typeface="Apis For Office" panose="020B0504010101010104" pitchFamily="34" charset="0"/>
                </a:rPr>
                <a:t> je p</a:t>
              </a:r>
              <a:r>
                <a:rPr kumimoji="0" lang="sr-Latn-RS" sz="1600" b="0" i="0" u="none" strike="noStrike" kern="1200" cap="none" spc="0" normalizeH="0" baseline="0" noProof="0" dirty="0" smtClean="0">
                  <a:ln>
                    <a:noFill/>
                  </a:ln>
                  <a:solidFill>
                    <a:srgbClr val="001965"/>
                  </a:solidFill>
                  <a:effectLst/>
                  <a:uLnTx/>
                  <a:uFillTx/>
                  <a:latin typeface="Verdana"/>
                  <a:ea typeface="+mn-ea"/>
                  <a:cs typeface="Apis For Office" panose="020B0504010101010104" pitchFamily="34" charset="0"/>
                </a:rPr>
                <a:t>risutan </a:t>
              </a:r>
              <a:r>
                <a:rPr kumimoji="0" lang="sr-Latn-RS"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rPr>
                <a:t>i pored signala sitosti</a:t>
              </a:r>
              <a:endParaRPr kumimoji="0" lang="en-GB"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grpSp>
      <p:grpSp>
        <p:nvGrpSpPr>
          <p:cNvPr id="3097" name="Group 8">
            <a:extLst>
              <a:ext uri="{FF2B5EF4-FFF2-40B4-BE49-F238E27FC236}">
                <a16:creationId xmlns:a16="http://schemas.microsoft.com/office/drawing/2014/main" xmlns="" id="{972C8A36-6F22-4572-A8C9-A15E6AC4C0CD}"/>
              </a:ext>
            </a:extLst>
          </p:cNvPr>
          <p:cNvGrpSpPr>
            <a:grpSpLocks noChangeAspect="1"/>
          </p:cNvGrpSpPr>
          <p:nvPr/>
        </p:nvGrpSpPr>
        <p:grpSpPr bwMode="auto">
          <a:xfrm>
            <a:off x="6659874" y="3796791"/>
            <a:ext cx="489717" cy="436641"/>
            <a:chOff x="1986" y="823"/>
            <a:chExt cx="1790" cy="1596"/>
          </a:xfrm>
          <a:solidFill>
            <a:schemeClr val="bg1"/>
          </a:solidFill>
        </p:grpSpPr>
        <p:sp>
          <p:nvSpPr>
            <p:cNvPr id="3099" name="Freeform 9">
              <a:extLst>
                <a:ext uri="{FF2B5EF4-FFF2-40B4-BE49-F238E27FC236}">
                  <a16:creationId xmlns:a16="http://schemas.microsoft.com/office/drawing/2014/main" xmlns="" id="{8CB6D592-B942-45C8-8777-2DB659BA603C}"/>
                </a:ext>
              </a:extLst>
            </p:cNvPr>
            <p:cNvSpPr>
              <a:spLocks noEditPoints="1"/>
            </p:cNvSpPr>
            <p:nvPr/>
          </p:nvSpPr>
          <p:spPr bwMode="auto">
            <a:xfrm>
              <a:off x="1986" y="823"/>
              <a:ext cx="1790" cy="1596"/>
            </a:xfrm>
            <a:custGeom>
              <a:avLst/>
              <a:gdLst>
                <a:gd name="T0" fmla="*/ 0 w 952"/>
                <a:gd name="T1" fmla="*/ 728 h 848"/>
                <a:gd name="T2" fmla="*/ 113 w 952"/>
                <a:gd name="T3" fmla="*/ 525 h 848"/>
                <a:gd name="T4" fmla="*/ 377 w 952"/>
                <a:gd name="T5" fmla="*/ 69 h 848"/>
                <a:gd name="T6" fmla="*/ 456 w 952"/>
                <a:gd name="T7" fmla="*/ 0 h 848"/>
                <a:gd name="T8" fmla="*/ 488 w 952"/>
                <a:gd name="T9" fmla="*/ 0 h 848"/>
                <a:gd name="T10" fmla="*/ 568 w 952"/>
                <a:gd name="T11" fmla="*/ 70 h 848"/>
                <a:gd name="T12" fmla="*/ 934 w 952"/>
                <a:gd name="T13" fmla="*/ 705 h 848"/>
                <a:gd name="T14" fmla="*/ 952 w 952"/>
                <a:gd name="T15" fmla="*/ 744 h 848"/>
                <a:gd name="T16" fmla="*/ 952 w 952"/>
                <a:gd name="T17" fmla="*/ 776 h 848"/>
                <a:gd name="T18" fmla="*/ 876 w 952"/>
                <a:gd name="T19" fmla="*/ 848 h 848"/>
                <a:gd name="T20" fmla="*/ 84 w 952"/>
                <a:gd name="T21" fmla="*/ 848 h 848"/>
                <a:gd name="T22" fmla="*/ 0 w 952"/>
                <a:gd name="T23" fmla="*/ 756 h 848"/>
                <a:gd name="T24" fmla="*/ 0 w 952"/>
                <a:gd name="T25" fmla="*/ 728 h 848"/>
                <a:gd name="T26" fmla="*/ 482 w 952"/>
                <a:gd name="T27" fmla="*/ 804 h 848"/>
                <a:gd name="T28" fmla="*/ 844 w 952"/>
                <a:gd name="T29" fmla="*/ 804 h 848"/>
                <a:gd name="T30" fmla="*/ 868 w 952"/>
                <a:gd name="T31" fmla="*/ 804 h 848"/>
                <a:gd name="T32" fmla="*/ 907 w 952"/>
                <a:gd name="T33" fmla="*/ 756 h 848"/>
                <a:gd name="T34" fmla="*/ 892 w 952"/>
                <a:gd name="T35" fmla="*/ 717 h 848"/>
                <a:gd name="T36" fmla="*/ 617 w 952"/>
                <a:gd name="T37" fmla="*/ 240 h 848"/>
                <a:gd name="T38" fmla="*/ 522 w 952"/>
                <a:gd name="T39" fmla="*/ 78 h 848"/>
                <a:gd name="T40" fmla="*/ 424 w 952"/>
                <a:gd name="T41" fmla="*/ 76 h 848"/>
                <a:gd name="T42" fmla="*/ 55 w 952"/>
                <a:gd name="T43" fmla="*/ 709 h 848"/>
                <a:gd name="T44" fmla="*/ 112 w 952"/>
                <a:gd name="T45" fmla="*/ 804 h 848"/>
                <a:gd name="T46" fmla="*/ 482 w 952"/>
                <a:gd name="T47" fmla="*/ 80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2" h="848">
                  <a:moveTo>
                    <a:pt x="0" y="728"/>
                  </a:moveTo>
                  <a:cubicBezTo>
                    <a:pt x="37" y="660"/>
                    <a:pt x="74" y="592"/>
                    <a:pt x="113" y="525"/>
                  </a:cubicBezTo>
                  <a:cubicBezTo>
                    <a:pt x="201" y="373"/>
                    <a:pt x="290" y="221"/>
                    <a:pt x="377" y="69"/>
                  </a:cubicBezTo>
                  <a:cubicBezTo>
                    <a:pt x="396" y="36"/>
                    <a:pt x="419" y="11"/>
                    <a:pt x="456" y="0"/>
                  </a:cubicBezTo>
                  <a:cubicBezTo>
                    <a:pt x="466" y="0"/>
                    <a:pt x="477" y="0"/>
                    <a:pt x="488" y="0"/>
                  </a:cubicBezTo>
                  <a:cubicBezTo>
                    <a:pt x="525" y="11"/>
                    <a:pt x="549" y="37"/>
                    <a:pt x="568" y="70"/>
                  </a:cubicBezTo>
                  <a:cubicBezTo>
                    <a:pt x="690" y="281"/>
                    <a:pt x="812" y="493"/>
                    <a:pt x="934" y="705"/>
                  </a:cubicBezTo>
                  <a:cubicBezTo>
                    <a:pt x="941" y="717"/>
                    <a:pt x="946" y="731"/>
                    <a:pt x="952" y="744"/>
                  </a:cubicBezTo>
                  <a:cubicBezTo>
                    <a:pt x="952" y="755"/>
                    <a:pt x="952" y="766"/>
                    <a:pt x="952" y="776"/>
                  </a:cubicBezTo>
                  <a:cubicBezTo>
                    <a:pt x="941" y="815"/>
                    <a:pt x="914" y="838"/>
                    <a:pt x="876" y="848"/>
                  </a:cubicBezTo>
                  <a:cubicBezTo>
                    <a:pt x="612" y="848"/>
                    <a:pt x="348" y="848"/>
                    <a:pt x="84" y="848"/>
                  </a:cubicBezTo>
                  <a:cubicBezTo>
                    <a:pt x="38" y="833"/>
                    <a:pt x="12" y="801"/>
                    <a:pt x="0" y="756"/>
                  </a:cubicBezTo>
                  <a:cubicBezTo>
                    <a:pt x="0" y="747"/>
                    <a:pt x="0" y="738"/>
                    <a:pt x="0" y="728"/>
                  </a:cubicBezTo>
                  <a:close/>
                  <a:moveTo>
                    <a:pt x="482" y="804"/>
                  </a:moveTo>
                  <a:cubicBezTo>
                    <a:pt x="602" y="804"/>
                    <a:pt x="723" y="804"/>
                    <a:pt x="844" y="804"/>
                  </a:cubicBezTo>
                  <a:cubicBezTo>
                    <a:pt x="852" y="804"/>
                    <a:pt x="860" y="804"/>
                    <a:pt x="868" y="804"/>
                  </a:cubicBezTo>
                  <a:cubicBezTo>
                    <a:pt x="894" y="801"/>
                    <a:pt x="910" y="782"/>
                    <a:pt x="907" y="756"/>
                  </a:cubicBezTo>
                  <a:cubicBezTo>
                    <a:pt x="905" y="743"/>
                    <a:pt x="898" y="729"/>
                    <a:pt x="892" y="717"/>
                  </a:cubicBezTo>
                  <a:cubicBezTo>
                    <a:pt x="800" y="558"/>
                    <a:pt x="709" y="399"/>
                    <a:pt x="617" y="240"/>
                  </a:cubicBezTo>
                  <a:cubicBezTo>
                    <a:pt x="586" y="186"/>
                    <a:pt x="555" y="131"/>
                    <a:pt x="522" y="78"/>
                  </a:cubicBezTo>
                  <a:cubicBezTo>
                    <a:pt x="494" y="33"/>
                    <a:pt x="450" y="32"/>
                    <a:pt x="424" y="76"/>
                  </a:cubicBezTo>
                  <a:cubicBezTo>
                    <a:pt x="301" y="286"/>
                    <a:pt x="178" y="497"/>
                    <a:pt x="55" y="709"/>
                  </a:cubicBezTo>
                  <a:cubicBezTo>
                    <a:pt x="27" y="757"/>
                    <a:pt x="56" y="804"/>
                    <a:pt x="112" y="804"/>
                  </a:cubicBezTo>
                  <a:cubicBezTo>
                    <a:pt x="235" y="804"/>
                    <a:pt x="359" y="804"/>
                    <a:pt x="482"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sp>
          <p:nvSpPr>
            <p:cNvPr id="3100" name="Freeform 10">
              <a:extLst>
                <a:ext uri="{FF2B5EF4-FFF2-40B4-BE49-F238E27FC236}">
                  <a16:creationId xmlns:a16="http://schemas.microsoft.com/office/drawing/2014/main" xmlns="" id="{55F17257-704F-46AF-8577-D4F745B6D5BB}"/>
                </a:ext>
              </a:extLst>
            </p:cNvPr>
            <p:cNvSpPr>
              <a:spLocks/>
            </p:cNvSpPr>
            <p:nvPr/>
          </p:nvSpPr>
          <p:spPr bwMode="auto">
            <a:xfrm>
              <a:off x="2768" y="1182"/>
              <a:ext cx="224" cy="800"/>
            </a:xfrm>
            <a:custGeom>
              <a:avLst/>
              <a:gdLst>
                <a:gd name="T0" fmla="*/ 80 w 119"/>
                <a:gd name="T1" fmla="*/ 420 h 425"/>
                <a:gd name="T2" fmla="*/ 73 w 119"/>
                <a:gd name="T3" fmla="*/ 422 h 425"/>
                <a:gd name="T4" fmla="*/ 38 w 119"/>
                <a:gd name="T5" fmla="*/ 393 h 425"/>
                <a:gd name="T6" fmla="*/ 3 w 119"/>
                <a:gd name="T7" fmla="*/ 55 h 425"/>
                <a:gd name="T8" fmla="*/ 59 w 119"/>
                <a:gd name="T9" fmla="*/ 0 h 425"/>
                <a:gd name="T10" fmla="*/ 116 w 119"/>
                <a:gd name="T11" fmla="*/ 54 h 425"/>
                <a:gd name="T12" fmla="*/ 83 w 119"/>
                <a:gd name="T13" fmla="*/ 401 h 425"/>
                <a:gd name="T14" fmla="*/ 80 w 119"/>
                <a:gd name="T15" fmla="*/ 42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425">
                  <a:moveTo>
                    <a:pt x="80" y="420"/>
                  </a:moveTo>
                  <a:cubicBezTo>
                    <a:pt x="77" y="421"/>
                    <a:pt x="75" y="422"/>
                    <a:pt x="73" y="422"/>
                  </a:cubicBezTo>
                  <a:cubicBezTo>
                    <a:pt x="42" y="425"/>
                    <a:pt x="41" y="425"/>
                    <a:pt x="38" y="393"/>
                  </a:cubicBezTo>
                  <a:cubicBezTo>
                    <a:pt x="26" y="280"/>
                    <a:pt x="15" y="168"/>
                    <a:pt x="3" y="55"/>
                  </a:cubicBezTo>
                  <a:cubicBezTo>
                    <a:pt x="0" y="20"/>
                    <a:pt x="19" y="0"/>
                    <a:pt x="59" y="0"/>
                  </a:cubicBezTo>
                  <a:cubicBezTo>
                    <a:pt x="99" y="0"/>
                    <a:pt x="119" y="18"/>
                    <a:pt x="116" y="54"/>
                  </a:cubicBezTo>
                  <a:cubicBezTo>
                    <a:pt x="105" y="170"/>
                    <a:pt x="94" y="285"/>
                    <a:pt x="83" y="401"/>
                  </a:cubicBezTo>
                  <a:cubicBezTo>
                    <a:pt x="83" y="408"/>
                    <a:pt x="81" y="414"/>
                    <a:pt x="80"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sp>
          <p:nvSpPr>
            <p:cNvPr id="3101" name="Freeform 11">
              <a:extLst>
                <a:ext uri="{FF2B5EF4-FFF2-40B4-BE49-F238E27FC236}">
                  <a16:creationId xmlns:a16="http://schemas.microsoft.com/office/drawing/2014/main" xmlns="" id="{140D7463-9500-4B1B-BDE8-656B0133D52A}"/>
                </a:ext>
              </a:extLst>
            </p:cNvPr>
            <p:cNvSpPr>
              <a:spLocks/>
            </p:cNvSpPr>
            <p:nvPr/>
          </p:nvSpPr>
          <p:spPr bwMode="auto">
            <a:xfrm>
              <a:off x="2761" y="2003"/>
              <a:ext cx="240" cy="247"/>
            </a:xfrm>
            <a:custGeom>
              <a:avLst/>
              <a:gdLst>
                <a:gd name="T0" fmla="*/ 64 w 128"/>
                <a:gd name="T1" fmla="*/ 131 h 131"/>
                <a:gd name="T2" fmla="*/ 0 w 128"/>
                <a:gd name="T3" fmla="*/ 65 h 131"/>
                <a:gd name="T4" fmla="*/ 64 w 128"/>
                <a:gd name="T5" fmla="*/ 0 h 131"/>
                <a:gd name="T6" fmla="*/ 127 w 128"/>
                <a:gd name="T7" fmla="*/ 64 h 131"/>
                <a:gd name="T8" fmla="*/ 64 w 128"/>
                <a:gd name="T9" fmla="*/ 131 h 131"/>
              </a:gdLst>
              <a:ahLst/>
              <a:cxnLst>
                <a:cxn ang="0">
                  <a:pos x="T0" y="T1"/>
                </a:cxn>
                <a:cxn ang="0">
                  <a:pos x="T2" y="T3"/>
                </a:cxn>
                <a:cxn ang="0">
                  <a:pos x="T4" y="T5"/>
                </a:cxn>
                <a:cxn ang="0">
                  <a:pos x="T6" y="T7"/>
                </a:cxn>
                <a:cxn ang="0">
                  <a:pos x="T8" y="T9"/>
                </a:cxn>
              </a:cxnLst>
              <a:rect l="0" t="0" r="r" b="b"/>
              <a:pathLst>
                <a:path w="128" h="131">
                  <a:moveTo>
                    <a:pt x="64" y="131"/>
                  </a:moveTo>
                  <a:cubicBezTo>
                    <a:pt x="29" y="131"/>
                    <a:pt x="0" y="102"/>
                    <a:pt x="0" y="65"/>
                  </a:cubicBezTo>
                  <a:cubicBezTo>
                    <a:pt x="0" y="29"/>
                    <a:pt x="29" y="0"/>
                    <a:pt x="64" y="0"/>
                  </a:cubicBezTo>
                  <a:cubicBezTo>
                    <a:pt x="99" y="0"/>
                    <a:pt x="126" y="28"/>
                    <a:pt x="127" y="64"/>
                  </a:cubicBezTo>
                  <a:cubicBezTo>
                    <a:pt x="128" y="100"/>
                    <a:pt x="99" y="130"/>
                    <a:pt x="64"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grpSp>
      <p:grpSp>
        <p:nvGrpSpPr>
          <p:cNvPr id="3087" name="Group 3086">
            <a:extLst>
              <a:ext uri="{FF2B5EF4-FFF2-40B4-BE49-F238E27FC236}">
                <a16:creationId xmlns:a16="http://schemas.microsoft.com/office/drawing/2014/main" xmlns="" id="{4D5AA23E-F04B-460F-8298-144BC42A0446}"/>
              </a:ext>
            </a:extLst>
          </p:cNvPr>
          <p:cNvGrpSpPr/>
          <p:nvPr/>
        </p:nvGrpSpPr>
        <p:grpSpPr>
          <a:xfrm>
            <a:off x="814060" y="4501637"/>
            <a:ext cx="4767334" cy="772160"/>
            <a:chOff x="457200" y="3284274"/>
            <a:chExt cx="3575500" cy="579120"/>
          </a:xfrm>
        </p:grpSpPr>
        <p:sp>
          <p:nvSpPr>
            <p:cNvPr id="54" name="Oval 53">
              <a:extLst>
                <a:ext uri="{FF2B5EF4-FFF2-40B4-BE49-F238E27FC236}">
                  <a16:creationId xmlns:a16="http://schemas.microsoft.com/office/drawing/2014/main" xmlns="" id="{DC1E85BB-6038-4CBC-A42B-CD79189D446A}"/>
                </a:ext>
              </a:extLst>
            </p:cNvPr>
            <p:cNvSpPr/>
            <p:nvPr/>
          </p:nvSpPr>
          <p:spPr>
            <a:xfrm>
              <a:off x="457200" y="3284274"/>
              <a:ext cx="579120" cy="579120"/>
            </a:xfrm>
            <a:prstGeom prst="ellipse">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8" name="Rectangle 57">
              <a:extLst>
                <a:ext uri="{FF2B5EF4-FFF2-40B4-BE49-F238E27FC236}">
                  <a16:creationId xmlns:a16="http://schemas.microsoft.com/office/drawing/2014/main" xmlns="" id="{C9B3EC7F-746F-47E4-898C-781788E31DD9}"/>
                </a:ext>
              </a:extLst>
            </p:cNvPr>
            <p:cNvSpPr/>
            <p:nvPr/>
          </p:nvSpPr>
          <p:spPr>
            <a:xfrm>
              <a:off x="1114240" y="3446876"/>
              <a:ext cx="2918460" cy="253916"/>
            </a:xfrm>
            <a:prstGeom prst="rect">
              <a:avLst/>
            </a:prstGeom>
          </p:spPr>
          <p:txBody>
            <a:bodyPr wrap="square" lIns="0" rIns="0" anchor="ctr">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sr-Latn-RS"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rPr>
                <a:t>Promenama u potrošnji energije </a:t>
              </a:r>
              <a:endParaRPr kumimoji="0" lang="en-GB"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grpSp>
      <p:grpSp>
        <p:nvGrpSpPr>
          <p:cNvPr id="75" name="Group 74">
            <a:extLst>
              <a:ext uri="{FF2B5EF4-FFF2-40B4-BE49-F238E27FC236}">
                <a16:creationId xmlns:a16="http://schemas.microsoft.com/office/drawing/2014/main" xmlns="" id="{225B2344-085D-4B21-BD66-1E0218B2249D}"/>
              </a:ext>
            </a:extLst>
          </p:cNvPr>
          <p:cNvGrpSpPr/>
          <p:nvPr/>
        </p:nvGrpSpPr>
        <p:grpSpPr>
          <a:xfrm>
            <a:off x="952000" y="4638379"/>
            <a:ext cx="529013" cy="408176"/>
            <a:chOff x="-1633538" y="-577850"/>
            <a:chExt cx="1452563" cy="1120775"/>
          </a:xfrm>
        </p:grpSpPr>
        <p:sp>
          <p:nvSpPr>
            <p:cNvPr id="76" name="Freeform 41">
              <a:extLst>
                <a:ext uri="{FF2B5EF4-FFF2-40B4-BE49-F238E27FC236}">
                  <a16:creationId xmlns:a16="http://schemas.microsoft.com/office/drawing/2014/main" xmlns="" id="{E35041F5-1871-441A-BCF5-A517F3AB664C}"/>
                </a:ext>
              </a:extLst>
            </p:cNvPr>
            <p:cNvSpPr>
              <a:spLocks/>
            </p:cNvSpPr>
            <p:nvPr/>
          </p:nvSpPr>
          <p:spPr bwMode="auto">
            <a:xfrm>
              <a:off x="-1633538" y="-577850"/>
              <a:ext cx="1452563" cy="1120775"/>
            </a:xfrm>
            <a:custGeom>
              <a:avLst/>
              <a:gdLst>
                <a:gd name="T0" fmla="*/ 0 w 384"/>
                <a:gd name="T1" fmla="*/ 187 h 296"/>
                <a:gd name="T2" fmla="*/ 4 w 384"/>
                <a:gd name="T3" fmla="*/ 165 h 296"/>
                <a:gd name="T4" fmla="*/ 168 w 384"/>
                <a:gd name="T5" fmla="*/ 11 h 296"/>
                <a:gd name="T6" fmla="*/ 379 w 384"/>
                <a:gd name="T7" fmla="*/ 160 h 296"/>
                <a:gd name="T8" fmla="*/ 384 w 384"/>
                <a:gd name="T9" fmla="*/ 187 h 296"/>
                <a:gd name="T10" fmla="*/ 384 w 384"/>
                <a:gd name="T11" fmla="*/ 216 h 296"/>
                <a:gd name="T12" fmla="*/ 378 w 384"/>
                <a:gd name="T13" fmla="*/ 245 h 296"/>
                <a:gd name="T14" fmla="*/ 362 w 384"/>
                <a:gd name="T15" fmla="*/ 289 h 296"/>
                <a:gd name="T16" fmla="*/ 354 w 384"/>
                <a:gd name="T17" fmla="*/ 293 h 296"/>
                <a:gd name="T18" fmla="*/ 342 w 384"/>
                <a:gd name="T19" fmla="*/ 293 h 296"/>
                <a:gd name="T20" fmla="*/ 298 w 384"/>
                <a:gd name="T21" fmla="*/ 278 h 296"/>
                <a:gd name="T22" fmla="*/ 309 w 384"/>
                <a:gd name="T23" fmla="*/ 259 h 296"/>
                <a:gd name="T24" fmla="*/ 326 w 384"/>
                <a:gd name="T25" fmla="*/ 269 h 296"/>
                <a:gd name="T26" fmla="*/ 343 w 384"/>
                <a:gd name="T27" fmla="*/ 279 h 296"/>
                <a:gd name="T28" fmla="*/ 361 w 384"/>
                <a:gd name="T29" fmla="*/ 186 h 296"/>
                <a:gd name="T30" fmla="*/ 330 w 384"/>
                <a:gd name="T31" fmla="*/ 192 h 296"/>
                <a:gd name="T32" fmla="*/ 319 w 384"/>
                <a:gd name="T33" fmla="*/ 185 h 296"/>
                <a:gd name="T34" fmla="*/ 330 w 384"/>
                <a:gd name="T35" fmla="*/ 169 h 296"/>
                <a:gd name="T36" fmla="*/ 353 w 384"/>
                <a:gd name="T37" fmla="*/ 165 h 296"/>
                <a:gd name="T38" fmla="*/ 357 w 384"/>
                <a:gd name="T39" fmla="*/ 160 h 296"/>
                <a:gd name="T40" fmla="*/ 312 w 384"/>
                <a:gd name="T41" fmla="*/ 82 h 296"/>
                <a:gd name="T42" fmla="*/ 310 w 384"/>
                <a:gd name="T43" fmla="*/ 81 h 296"/>
                <a:gd name="T44" fmla="*/ 283 w 384"/>
                <a:gd name="T45" fmla="*/ 113 h 296"/>
                <a:gd name="T46" fmla="*/ 266 w 384"/>
                <a:gd name="T47" fmla="*/ 98 h 296"/>
                <a:gd name="T48" fmla="*/ 294 w 384"/>
                <a:gd name="T49" fmla="*/ 65 h 296"/>
                <a:gd name="T50" fmla="*/ 203 w 384"/>
                <a:gd name="T51" fmla="*/ 32 h 296"/>
                <a:gd name="T52" fmla="*/ 203 w 384"/>
                <a:gd name="T53" fmla="*/ 64 h 296"/>
                <a:gd name="T54" fmla="*/ 192 w 384"/>
                <a:gd name="T55" fmla="*/ 76 h 296"/>
                <a:gd name="T56" fmla="*/ 181 w 384"/>
                <a:gd name="T57" fmla="*/ 65 h 296"/>
                <a:gd name="T58" fmla="*/ 181 w 384"/>
                <a:gd name="T59" fmla="*/ 33 h 296"/>
                <a:gd name="T60" fmla="*/ 90 w 384"/>
                <a:gd name="T61" fmla="*/ 66 h 296"/>
                <a:gd name="T62" fmla="*/ 117 w 384"/>
                <a:gd name="T63" fmla="*/ 98 h 296"/>
                <a:gd name="T64" fmla="*/ 100 w 384"/>
                <a:gd name="T65" fmla="*/ 113 h 296"/>
                <a:gd name="T66" fmla="*/ 73 w 384"/>
                <a:gd name="T67" fmla="*/ 80 h 296"/>
                <a:gd name="T68" fmla="*/ 45 w 384"/>
                <a:gd name="T69" fmla="*/ 117 h 296"/>
                <a:gd name="T70" fmla="*/ 28 w 384"/>
                <a:gd name="T71" fmla="*/ 157 h 296"/>
                <a:gd name="T72" fmla="*/ 33 w 384"/>
                <a:gd name="T73" fmla="*/ 165 h 296"/>
                <a:gd name="T74" fmla="*/ 62 w 384"/>
                <a:gd name="T75" fmla="*/ 170 h 296"/>
                <a:gd name="T76" fmla="*/ 66 w 384"/>
                <a:gd name="T77" fmla="*/ 176 h 296"/>
                <a:gd name="T78" fmla="*/ 64 w 384"/>
                <a:gd name="T79" fmla="*/ 187 h 296"/>
                <a:gd name="T80" fmla="*/ 56 w 384"/>
                <a:gd name="T81" fmla="*/ 192 h 296"/>
                <a:gd name="T82" fmla="*/ 24 w 384"/>
                <a:gd name="T83" fmla="*/ 186 h 296"/>
                <a:gd name="T84" fmla="*/ 42 w 384"/>
                <a:gd name="T85" fmla="*/ 278 h 296"/>
                <a:gd name="T86" fmla="*/ 74 w 384"/>
                <a:gd name="T87" fmla="*/ 259 h 296"/>
                <a:gd name="T88" fmla="*/ 86 w 384"/>
                <a:gd name="T89" fmla="*/ 279 h 296"/>
                <a:gd name="T90" fmla="*/ 47 w 384"/>
                <a:gd name="T91" fmla="*/ 294 h 296"/>
                <a:gd name="T92" fmla="*/ 35 w 384"/>
                <a:gd name="T93" fmla="*/ 294 h 296"/>
                <a:gd name="T94" fmla="*/ 19 w 384"/>
                <a:gd name="T95" fmla="*/ 284 h 296"/>
                <a:gd name="T96" fmla="*/ 2 w 384"/>
                <a:gd name="T97" fmla="*/ 222 h 296"/>
                <a:gd name="T98" fmla="*/ 0 w 384"/>
                <a:gd name="T99" fmla="*/ 216 h 296"/>
                <a:gd name="T100" fmla="*/ 0 w 384"/>
                <a:gd name="T101"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296">
                  <a:moveTo>
                    <a:pt x="0" y="187"/>
                  </a:moveTo>
                  <a:cubicBezTo>
                    <a:pt x="1" y="180"/>
                    <a:pt x="3" y="172"/>
                    <a:pt x="4" y="165"/>
                  </a:cubicBezTo>
                  <a:cubicBezTo>
                    <a:pt x="19" y="84"/>
                    <a:pt x="87" y="21"/>
                    <a:pt x="168" y="11"/>
                  </a:cubicBezTo>
                  <a:cubicBezTo>
                    <a:pt x="268" y="0"/>
                    <a:pt x="356" y="62"/>
                    <a:pt x="379" y="160"/>
                  </a:cubicBezTo>
                  <a:cubicBezTo>
                    <a:pt x="381" y="169"/>
                    <a:pt x="382" y="178"/>
                    <a:pt x="384" y="187"/>
                  </a:cubicBezTo>
                  <a:cubicBezTo>
                    <a:pt x="384" y="197"/>
                    <a:pt x="384" y="206"/>
                    <a:pt x="384" y="216"/>
                  </a:cubicBezTo>
                  <a:cubicBezTo>
                    <a:pt x="382" y="225"/>
                    <a:pt x="381" y="235"/>
                    <a:pt x="378" y="245"/>
                  </a:cubicBezTo>
                  <a:cubicBezTo>
                    <a:pt x="373" y="260"/>
                    <a:pt x="367" y="274"/>
                    <a:pt x="362" y="289"/>
                  </a:cubicBezTo>
                  <a:cubicBezTo>
                    <a:pt x="360" y="293"/>
                    <a:pt x="358" y="294"/>
                    <a:pt x="354" y="293"/>
                  </a:cubicBezTo>
                  <a:cubicBezTo>
                    <a:pt x="350" y="293"/>
                    <a:pt x="346" y="293"/>
                    <a:pt x="342" y="293"/>
                  </a:cubicBezTo>
                  <a:cubicBezTo>
                    <a:pt x="322" y="293"/>
                    <a:pt x="316" y="291"/>
                    <a:pt x="298" y="278"/>
                  </a:cubicBezTo>
                  <a:cubicBezTo>
                    <a:pt x="302" y="272"/>
                    <a:pt x="305" y="266"/>
                    <a:pt x="309" y="259"/>
                  </a:cubicBezTo>
                  <a:cubicBezTo>
                    <a:pt x="315" y="263"/>
                    <a:pt x="321" y="266"/>
                    <a:pt x="326" y="269"/>
                  </a:cubicBezTo>
                  <a:cubicBezTo>
                    <a:pt x="332" y="272"/>
                    <a:pt x="337" y="275"/>
                    <a:pt x="343" y="279"/>
                  </a:cubicBezTo>
                  <a:cubicBezTo>
                    <a:pt x="358" y="249"/>
                    <a:pt x="364" y="219"/>
                    <a:pt x="361" y="186"/>
                  </a:cubicBezTo>
                  <a:cubicBezTo>
                    <a:pt x="350" y="188"/>
                    <a:pt x="340" y="190"/>
                    <a:pt x="330" y="192"/>
                  </a:cubicBezTo>
                  <a:cubicBezTo>
                    <a:pt x="321" y="193"/>
                    <a:pt x="321" y="193"/>
                    <a:pt x="319" y="185"/>
                  </a:cubicBezTo>
                  <a:cubicBezTo>
                    <a:pt x="317" y="168"/>
                    <a:pt x="314" y="172"/>
                    <a:pt x="330" y="169"/>
                  </a:cubicBezTo>
                  <a:cubicBezTo>
                    <a:pt x="338" y="167"/>
                    <a:pt x="345" y="166"/>
                    <a:pt x="353" y="165"/>
                  </a:cubicBezTo>
                  <a:cubicBezTo>
                    <a:pt x="356" y="164"/>
                    <a:pt x="357" y="163"/>
                    <a:pt x="357" y="160"/>
                  </a:cubicBezTo>
                  <a:cubicBezTo>
                    <a:pt x="349" y="130"/>
                    <a:pt x="334" y="104"/>
                    <a:pt x="312" y="82"/>
                  </a:cubicBezTo>
                  <a:cubicBezTo>
                    <a:pt x="312" y="81"/>
                    <a:pt x="312" y="81"/>
                    <a:pt x="310" y="81"/>
                  </a:cubicBezTo>
                  <a:cubicBezTo>
                    <a:pt x="302" y="91"/>
                    <a:pt x="293" y="102"/>
                    <a:pt x="283" y="113"/>
                  </a:cubicBezTo>
                  <a:cubicBezTo>
                    <a:pt x="278" y="108"/>
                    <a:pt x="272" y="103"/>
                    <a:pt x="266" y="98"/>
                  </a:cubicBezTo>
                  <a:cubicBezTo>
                    <a:pt x="275" y="87"/>
                    <a:pt x="284" y="77"/>
                    <a:pt x="294" y="65"/>
                  </a:cubicBezTo>
                  <a:cubicBezTo>
                    <a:pt x="267" y="45"/>
                    <a:pt x="237" y="34"/>
                    <a:pt x="203" y="32"/>
                  </a:cubicBezTo>
                  <a:cubicBezTo>
                    <a:pt x="203" y="43"/>
                    <a:pt x="203" y="54"/>
                    <a:pt x="203" y="64"/>
                  </a:cubicBezTo>
                  <a:cubicBezTo>
                    <a:pt x="203" y="77"/>
                    <a:pt x="205" y="76"/>
                    <a:pt x="192" y="76"/>
                  </a:cubicBezTo>
                  <a:cubicBezTo>
                    <a:pt x="179" y="76"/>
                    <a:pt x="181" y="77"/>
                    <a:pt x="181" y="65"/>
                  </a:cubicBezTo>
                  <a:cubicBezTo>
                    <a:pt x="181" y="54"/>
                    <a:pt x="181" y="43"/>
                    <a:pt x="181" y="33"/>
                  </a:cubicBezTo>
                  <a:cubicBezTo>
                    <a:pt x="157" y="31"/>
                    <a:pt x="111" y="47"/>
                    <a:pt x="90" y="66"/>
                  </a:cubicBezTo>
                  <a:cubicBezTo>
                    <a:pt x="99" y="76"/>
                    <a:pt x="108" y="87"/>
                    <a:pt x="117" y="98"/>
                  </a:cubicBezTo>
                  <a:cubicBezTo>
                    <a:pt x="112" y="103"/>
                    <a:pt x="106" y="108"/>
                    <a:pt x="100" y="113"/>
                  </a:cubicBezTo>
                  <a:cubicBezTo>
                    <a:pt x="91" y="102"/>
                    <a:pt x="82" y="91"/>
                    <a:pt x="73" y="80"/>
                  </a:cubicBezTo>
                  <a:cubicBezTo>
                    <a:pt x="61" y="91"/>
                    <a:pt x="52" y="103"/>
                    <a:pt x="45" y="117"/>
                  </a:cubicBezTo>
                  <a:cubicBezTo>
                    <a:pt x="38" y="130"/>
                    <a:pt x="33" y="144"/>
                    <a:pt x="28" y="157"/>
                  </a:cubicBezTo>
                  <a:cubicBezTo>
                    <a:pt x="26" y="162"/>
                    <a:pt x="27" y="164"/>
                    <a:pt x="33" y="165"/>
                  </a:cubicBezTo>
                  <a:cubicBezTo>
                    <a:pt x="42" y="166"/>
                    <a:pt x="52" y="168"/>
                    <a:pt x="62" y="170"/>
                  </a:cubicBezTo>
                  <a:cubicBezTo>
                    <a:pt x="66" y="171"/>
                    <a:pt x="67" y="172"/>
                    <a:pt x="66" y="176"/>
                  </a:cubicBezTo>
                  <a:cubicBezTo>
                    <a:pt x="65" y="180"/>
                    <a:pt x="64" y="183"/>
                    <a:pt x="64" y="187"/>
                  </a:cubicBezTo>
                  <a:cubicBezTo>
                    <a:pt x="64" y="193"/>
                    <a:pt x="61" y="193"/>
                    <a:pt x="56" y="192"/>
                  </a:cubicBezTo>
                  <a:cubicBezTo>
                    <a:pt x="46" y="190"/>
                    <a:pt x="35" y="188"/>
                    <a:pt x="24" y="186"/>
                  </a:cubicBezTo>
                  <a:cubicBezTo>
                    <a:pt x="17" y="205"/>
                    <a:pt x="28" y="260"/>
                    <a:pt x="42" y="278"/>
                  </a:cubicBezTo>
                  <a:cubicBezTo>
                    <a:pt x="52" y="272"/>
                    <a:pt x="63" y="266"/>
                    <a:pt x="74" y="259"/>
                  </a:cubicBezTo>
                  <a:cubicBezTo>
                    <a:pt x="78" y="266"/>
                    <a:pt x="82" y="272"/>
                    <a:pt x="86" y="279"/>
                  </a:cubicBezTo>
                  <a:cubicBezTo>
                    <a:pt x="73" y="285"/>
                    <a:pt x="63" y="296"/>
                    <a:pt x="47" y="294"/>
                  </a:cubicBezTo>
                  <a:cubicBezTo>
                    <a:pt x="43" y="293"/>
                    <a:pt x="39" y="293"/>
                    <a:pt x="35" y="294"/>
                  </a:cubicBezTo>
                  <a:cubicBezTo>
                    <a:pt x="27" y="295"/>
                    <a:pt x="23" y="292"/>
                    <a:pt x="19" y="284"/>
                  </a:cubicBezTo>
                  <a:cubicBezTo>
                    <a:pt x="10" y="264"/>
                    <a:pt x="4" y="243"/>
                    <a:pt x="2" y="222"/>
                  </a:cubicBezTo>
                  <a:cubicBezTo>
                    <a:pt x="2" y="220"/>
                    <a:pt x="1" y="218"/>
                    <a:pt x="0" y="216"/>
                  </a:cubicBezTo>
                  <a:cubicBezTo>
                    <a:pt x="0" y="206"/>
                    <a:pt x="0" y="197"/>
                    <a:pt x="0" y="18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sp>
          <p:nvSpPr>
            <p:cNvPr id="77" name="Freeform 42">
              <a:extLst>
                <a:ext uri="{FF2B5EF4-FFF2-40B4-BE49-F238E27FC236}">
                  <a16:creationId xmlns:a16="http://schemas.microsoft.com/office/drawing/2014/main" xmlns="" id="{D4C6256F-7A10-4536-8EBB-8E0ACD0C5534}"/>
                </a:ext>
              </a:extLst>
            </p:cNvPr>
            <p:cNvSpPr>
              <a:spLocks/>
            </p:cNvSpPr>
            <p:nvPr/>
          </p:nvSpPr>
          <p:spPr bwMode="auto">
            <a:xfrm>
              <a:off x="-1201738" y="400050"/>
              <a:ext cx="590550" cy="136525"/>
            </a:xfrm>
            <a:custGeom>
              <a:avLst/>
              <a:gdLst>
                <a:gd name="T0" fmla="*/ 77 w 156"/>
                <a:gd name="T1" fmla="*/ 35 h 36"/>
                <a:gd name="T2" fmla="*/ 7 w 156"/>
                <a:gd name="T3" fmla="*/ 36 h 36"/>
                <a:gd name="T4" fmla="*/ 0 w 156"/>
                <a:gd name="T5" fmla="*/ 29 h 36"/>
                <a:gd name="T6" fmla="*/ 0 w 156"/>
                <a:gd name="T7" fmla="*/ 9 h 36"/>
                <a:gd name="T8" fmla="*/ 9 w 156"/>
                <a:gd name="T9" fmla="*/ 0 h 36"/>
                <a:gd name="T10" fmla="*/ 139 w 156"/>
                <a:gd name="T11" fmla="*/ 0 h 36"/>
                <a:gd name="T12" fmla="*/ 156 w 156"/>
                <a:gd name="T13" fmla="*/ 16 h 36"/>
                <a:gd name="T14" fmla="*/ 156 w 156"/>
                <a:gd name="T15" fmla="*/ 28 h 36"/>
                <a:gd name="T16" fmla="*/ 148 w 156"/>
                <a:gd name="T17" fmla="*/ 36 h 36"/>
                <a:gd name="T18" fmla="*/ 77 w 156"/>
                <a:gd name="T1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36">
                  <a:moveTo>
                    <a:pt x="77" y="35"/>
                  </a:moveTo>
                  <a:cubicBezTo>
                    <a:pt x="54" y="35"/>
                    <a:pt x="30" y="35"/>
                    <a:pt x="7" y="36"/>
                  </a:cubicBezTo>
                  <a:cubicBezTo>
                    <a:pt x="2" y="36"/>
                    <a:pt x="0" y="34"/>
                    <a:pt x="0" y="29"/>
                  </a:cubicBezTo>
                  <a:cubicBezTo>
                    <a:pt x="1" y="22"/>
                    <a:pt x="0" y="15"/>
                    <a:pt x="0" y="9"/>
                  </a:cubicBezTo>
                  <a:cubicBezTo>
                    <a:pt x="0" y="0"/>
                    <a:pt x="0" y="0"/>
                    <a:pt x="9" y="0"/>
                  </a:cubicBezTo>
                  <a:cubicBezTo>
                    <a:pt x="53" y="0"/>
                    <a:pt x="96" y="0"/>
                    <a:pt x="139" y="0"/>
                  </a:cubicBezTo>
                  <a:cubicBezTo>
                    <a:pt x="156" y="0"/>
                    <a:pt x="156" y="0"/>
                    <a:pt x="156" y="16"/>
                  </a:cubicBezTo>
                  <a:cubicBezTo>
                    <a:pt x="156" y="20"/>
                    <a:pt x="155" y="24"/>
                    <a:pt x="156" y="28"/>
                  </a:cubicBezTo>
                  <a:cubicBezTo>
                    <a:pt x="156" y="34"/>
                    <a:pt x="154" y="36"/>
                    <a:pt x="148" y="36"/>
                  </a:cubicBezTo>
                  <a:cubicBezTo>
                    <a:pt x="124" y="35"/>
                    <a:pt x="101" y="35"/>
                    <a:pt x="77" y="3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sp>
          <p:nvSpPr>
            <p:cNvPr id="78" name="Freeform 43">
              <a:extLst>
                <a:ext uri="{FF2B5EF4-FFF2-40B4-BE49-F238E27FC236}">
                  <a16:creationId xmlns:a16="http://schemas.microsoft.com/office/drawing/2014/main" xmlns="" id="{3ADBCAE2-D6C1-4F64-87D3-709C2055648C}"/>
                </a:ext>
              </a:extLst>
            </p:cNvPr>
            <p:cNvSpPr>
              <a:spLocks/>
            </p:cNvSpPr>
            <p:nvPr/>
          </p:nvSpPr>
          <p:spPr bwMode="auto">
            <a:xfrm rot="5771417">
              <a:off x="-1046896" y="-98640"/>
              <a:ext cx="306390" cy="300037"/>
            </a:xfrm>
            <a:custGeom>
              <a:avLst/>
              <a:gdLst>
                <a:gd name="T0" fmla="*/ 1 w 81"/>
                <a:gd name="T1" fmla="*/ 0 h 79"/>
                <a:gd name="T2" fmla="*/ 54 w 81"/>
                <a:gd name="T3" fmla="*/ 39 h 79"/>
                <a:gd name="T4" fmla="*/ 71 w 81"/>
                <a:gd name="T5" fmla="*/ 49 h 79"/>
                <a:gd name="T6" fmla="*/ 80 w 81"/>
                <a:gd name="T7" fmla="*/ 65 h 79"/>
                <a:gd name="T8" fmla="*/ 69 w 81"/>
                <a:gd name="T9" fmla="*/ 78 h 79"/>
                <a:gd name="T10" fmla="*/ 53 w 81"/>
                <a:gd name="T11" fmla="*/ 71 h 79"/>
                <a:gd name="T12" fmla="*/ 26 w 81"/>
                <a:gd name="T13" fmla="*/ 33 h 79"/>
                <a:gd name="T14" fmla="*/ 2 w 81"/>
                <a:gd name="T15" fmla="*/ 3 h 79"/>
                <a:gd name="T16" fmla="*/ 0 w 81"/>
                <a:gd name="T17" fmla="*/ 1 h 79"/>
                <a:gd name="T18" fmla="*/ 1 w 81"/>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9">
                  <a:moveTo>
                    <a:pt x="1" y="0"/>
                  </a:moveTo>
                  <a:cubicBezTo>
                    <a:pt x="18" y="13"/>
                    <a:pt x="36" y="26"/>
                    <a:pt x="54" y="39"/>
                  </a:cubicBezTo>
                  <a:cubicBezTo>
                    <a:pt x="59" y="43"/>
                    <a:pt x="65" y="46"/>
                    <a:pt x="71" y="49"/>
                  </a:cubicBezTo>
                  <a:cubicBezTo>
                    <a:pt x="78" y="52"/>
                    <a:pt x="81" y="57"/>
                    <a:pt x="80" y="65"/>
                  </a:cubicBezTo>
                  <a:cubicBezTo>
                    <a:pt x="80" y="71"/>
                    <a:pt x="75" y="76"/>
                    <a:pt x="69" y="78"/>
                  </a:cubicBezTo>
                  <a:cubicBezTo>
                    <a:pt x="63" y="79"/>
                    <a:pt x="55" y="77"/>
                    <a:pt x="53" y="71"/>
                  </a:cubicBezTo>
                  <a:cubicBezTo>
                    <a:pt x="47" y="56"/>
                    <a:pt x="35" y="46"/>
                    <a:pt x="26" y="33"/>
                  </a:cubicBezTo>
                  <a:cubicBezTo>
                    <a:pt x="18" y="23"/>
                    <a:pt x="10" y="13"/>
                    <a:pt x="2" y="3"/>
                  </a:cubicBezTo>
                  <a:cubicBezTo>
                    <a:pt x="1" y="2"/>
                    <a:pt x="1" y="2"/>
                    <a:pt x="0" y="1"/>
                  </a:cubicBezTo>
                  <a:cubicBezTo>
                    <a:pt x="0" y="0"/>
                    <a:pt x="0" y="0"/>
                    <a:pt x="1"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grpSp>
      <p:sp>
        <p:nvSpPr>
          <p:cNvPr id="71" name="Oval 70">
            <a:extLst>
              <a:ext uri="{FF2B5EF4-FFF2-40B4-BE49-F238E27FC236}">
                <a16:creationId xmlns:a16="http://schemas.microsoft.com/office/drawing/2014/main" xmlns="" id="{FF321595-C872-4E40-B361-CDCA3E1C16BB}"/>
              </a:ext>
            </a:extLst>
          </p:cNvPr>
          <p:cNvSpPr/>
          <p:nvPr/>
        </p:nvSpPr>
        <p:spPr>
          <a:xfrm>
            <a:off x="6518653" y="4501637"/>
            <a:ext cx="772160" cy="772160"/>
          </a:xfrm>
          <a:prstGeom prst="ellipse">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2" name="Rectangle 71">
            <a:extLst>
              <a:ext uri="{FF2B5EF4-FFF2-40B4-BE49-F238E27FC236}">
                <a16:creationId xmlns:a16="http://schemas.microsoft.com/office/drawing/2014/main" xmlns="" id="{8B6D56F1-2982-40F5-8396-3DAEABACA9B7}"/>
              </a:ext>
            </a:extLst>
          </p:cNvPr>
          <p:cNvSpPr/>
          <p:nvPr/>
        </p:nvSpPr>
        <p:spPr>
          <a:xfrm>
            <a:off x="7394706" y="4595328"/>
            <a:ext cx="3983234" cy="584775"/>
          </a:xfrm>
          <a:prstGeom prst="rect">
            <a:avLst/>
          </a:prstGeom>
        </p:spPr>
        <p:txBody>
          <a:bodyPr wrap="square" lIns="0" rIns="0" anchor="ctr">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sr-Latn-RS"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rPr>
              <a:t>Može da vodi većem konzumiranju hrane nego što je </a:t>
            </a:r>
            <a:r>
              <a:rPr kumimoji="0" lang="en-US" sz="1600" b="0" i="0" u="none" strike="noStrike" kern="1200" cap="none" spc="0" normalizeH="0" baseline="0" noProof="0" dirty="0" err="1" smtClean="0">
                <a:ln>
                  <a:noFill/>
                </a:ln>
                <a:solidFill>
                  <a:srgbClr val="001965"/>
                </a:solidFill>
                <a:effectLst/>
                <a:uLnTx/>
                <a:uFillTx/>
                <a:latin typeface="Verdana"/>
                <a:ea typeface="+mn-ea"/>
                <a:cs typeface="Apis For Office" panose="020B0504010101010104" pitchFamily="34" charset="0"/>
              </a:rPr>
              <a:t>zaista</a:t>
            </a:r>
            <a:r>
              <a:rPr kumimoji="0" lang="sr-Latn-RS" sz="1600" b="0" i="0" u="none" strike="noStrike" kern="1200" cap="none" spc="0" normalizeH="0" baseline="0" noProof="0" dirty="0" smtClean="0">
                <a:ln>
                  <a:noFill/>
                </a:ln>
                <a:solidFill>
                  <a:srgbClr val="001965"/>
                </a:solidFill>
                <a:effectLst/>
                <a:uLnTx/>
                <a:uFillTx/>
                <a:latin typeface="Verdana"/>
                <a:ea typeface="+mn-ea"/>
                <a:cs typeface="Apis For Office" panose="020B0504010101010104" pitchFamily="34" charset="0"/>
              </a:rPr>
              <a:t> </a:t>
            </a:r>
            <a:r>
              <a:rPr kumimoji="0" lang="sr-Latn-RS"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rPr>
              <a:t>potrebno</a:t>
            </a:r>
            <a:endParaRPr kumimoji="0" lang="en-GB"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sp>
        <p:nvSpPr>
          <p:cNvPr id="69" name="Oval 68">
            <a:extLst>
              <a:ext uri="{FF2B5EF4-FFF2-40B4-BE49-F238E27FC236}">
                <a16:creationId xmlns:a16="http://schemas.microsoft.com/office/drawing/2014/main" xmlns="" id="{FE542474-AD00-481D-BA8E-A872DE1F75DC}"/>
              </a:ext>
            </a:extLst>
          </p:cNvPr>
          <p:cNvSpPr/>
          <p:nvPr/>
        </p:nvSpPr>
        <p:spPr>
          <a:xfrm>
            <a:off x="6518653" y="5374244"/>
            <a:ext cx="772160" cy="772160"/>
          </a:xfrm>
          <a:prstGeom prst="ellipse">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0" name="Rectangle 69">
            <a:extLst>
              <a:ext uri="{FF2B5EF4-FFF2-40B4-BE49-F238E27FC236}">
                <a16:creationId xmlns:a16="http://schemas.microsoft.com/office/drawing/2014/main" xmlns="" id="{F6AE85A1-AB69-42C0-83EE-87F60ABDB442}"/>
              </a:ext>
            </a:extLst>
          </p:cNvPr>
          <p:cNvSpPr/>
          <p:nvPr/>
        </p:nvSpPr>
        <p:spPr>
          <a:xfrm>
            <a:off x="7394706" y="5344827"/>
            <a:ext cx="3891281" cy="830997"/>
          </a:xfrm>
          <a:prstGeom prst="rect">
            <a:avLst/>
          </a:prstGeom>
        </p:spPr>
        <p:txBody>
          <a:bodyPr wrap="square" lIns="0" rIns="0" anchor="ctr">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sr-Latn-RS" sz="1600" b="0" i="0" u="none" strike="noStrike" kern="1200" cap="none" spc="0" normalizeH="0" baseline="0" noProof="0" dirty="0" smtClean="0">
                <a:ln>
                  <a:noFill/>
                </a:ln>
                <a:solidFill>
                  <a:srgbClr val="001965"/>
                </a:solidFill>
                <a:effectLst/>
                <a:uLnTx/>
                <a:uFillTx/>
                <a:latin typeface="Verdana"/>
                <a:ea typeface="+mn-ea"/>
                <a:cs typeface="Apis For Office" panose="020B0504010101010104" pitchFamily="34" charset="0"/>
              </a:rPr>
              <a:t>Po</a:t>
            </a:r>
            <a:r>
              <a:rPr kumimoji="0" lang="en-US" sz="1600" b="0" i="0" u="none" strike="noStrike" kern="1200" cap="none" spc="0" normalizeH="0" baseline="0" noProof="0" dirty="0" err="1" smtClean="0">
                <a:ln>
                  <a:noFill/>
                </a:ln>
                <a:solidFill>
                  <a:srgbClr val="001965"/>
                </a:solidFill>
                <a:effectLst/>
                <a:uLnTx/>
                <a:uFillTx/>
                <a:latin typeface="Verdana"/>
                <a:ea typeface="+mn-ea"/>
                <a:cs typeface="Apis For Office" panose="020B0504010101010104" pitchFamily="34" charset="0"/>
              </a:rPr>
              <a:t>stoji</a:t>
            </a:r>
            <a:r>
              <a:rPr kumimoji="0" lang="en-US" sz="1600" b="0" i="0" u="none" strike="noStrike" kern="1200" cap="none" spc="0" normalizeH="0" baseline="0" noProof="0" dirty="0" smtClean="0">
                <a:ln>
                  <a:noFill/>
                </a:ln>
                <a:solidFill>
                  <a:srgbClr val="001965"/>
                </a:solidFill>
                <a:effectLst/>
                <a:uLnTx/>
                <a:uFillTx/>
                <a:latin typeface="Verdana"/>
                <a:ea typeface="+mn-ea"/>
                <a:cs typeface="Apis For Office" panose="020B0504010101010104" pitchFamily="34" charset="0"/>
              </a:rPr>
              <a:t> </a:t>
            </a:r>
            <a:r>
              <a:rPr kumimoji="0" lang="en-US" sz="1600" b="0" i="0" u="none" strike="noStrike" kern="1200" cap="none" spc="0" normalizeH="0" baseline="0" noProof="0" dirty="0" err="1" smtClean="0">
                <a:ln>
                  <a:noFill/>
                </a:ln>
                <a:solidFill>
                  <a:srgbClr val="001965"/>
                </a:solidFill>
                <a:effectLst/>
                <a:uLnTx/>
                <a:uFillTx/>
                <a:latin typeface="Verdana"/>
                <a:ea typeface="+mn-ea"/>
                <a:cs typeface="Apis For Office" panose="020B0504010101010104" pitchFamily="34" charset="0"/>
              </a:rPr>
              <a:t>po</a:t>
            </a:r>
            <a:r>
              <a:rPr kumimoji="0" lang="sr-Latn-RS" sz="1600" b="0" i="0" u="none" strike="noStrike" kern="1200" cap="none" spc="0" normalizeH="0" baseline="0" noProof="0" dirty="0" smtClean="0">
                <a:ln>
                  <a:noFill/>
                </a:ln>
                <a:solidFill>
                  <a:srgbClr val="001965"/>
                </a:solidFill>
                <a:effectLst/>
                <a:uLnTx/>
                <a:uFillTx/>
                <a:latin typeface="Verdana"/>
                <a:ea typeface="+mn-ea"/>
                <a:cs typeface="Apis For Office" panose="020B0504010101010104" pitchFamily="34" charset="0"/>
              </a:rPr>
              <a:t>vezanost </a:t>
            </a:r>
            <a:r>
              <a:rPr kumimoji="0" lang="sr-Latn-RS"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rPr>
              <a:t>između hedonističke privlačnosti ka visko kalorijskoj hrani i gojaznosti</a:t>
            </a:r>
            <a:endParaRPr kumimoji="0" lang="en-GB" sz="1600" b="0" i="0" u="none" strike="noStrike" kern="1200" cap="none" spc="0" normalizeH="0" baseline="0" noProof="0" dirty="0">
              <a:ln>
                <a:noFill/>
              </a:ln>
              <a:solidFill>
                <a:srgbClr val="001965"/>
              </a:solidFill>
              <a:effectLst/>
              <a:uLnTx/>
              <a:uFillTx/>
              <a:latin typeface="Verdana"/>
              <a:ea typeface="+mn-ea"/>
              <a:cs typeface="Apis For Office" panose="020B0504010101010104" pitchFamily="34" charset="0"/>
            </a:endParaRPr>
          </a:p>
        </p:txBody>
      </p:sp>
      <p:pic>
        <p:nvPicPr>
          <p:cNvPr id="5" name="Graphic 4">
            <a:extLst>
              <a:ext uri="{FF2B5EF4-FFF2-40B4-BE49-F238E27FC236}">
                <a16:creationId xmlns:a16="http://schemas.microsoft.com/office/drawing/2014/main" xmlns="" id="{FE843E5D-8704-4D3C-A2FA-F59ED8CFB3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28508" y="4611492"/>
            <a:ext cx="552450" cy="552450"/>
          </a:xfrm>
          <a:prstGeom prst="rect">
            <a:avLst/>
          </a:prstGeom>
        </p:spPr>
      </p:pic>
      <p:pic>
        <p:nvPicPr>
          <p:cNvPr id="11" name="Graphic 10">
            <a:extLst>
              <a:ext uri="{FF2B5EF4-FFF2-40B4-BE49-F238E27FC236}">
                <a16:creationId xmlns:a16="http://schemas.microsoft.com/office/drawing/2014/main" xmlns="" id="{5FB93F22-FC07-4A05-A553-095F3DF3C6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662541" y="5518132"/>
            <a:ext cx="484384" cy="484384"/>
          </a:xfrm>
          <a:prstGeom prst="rect">
            <a:avLst/>
          </a:prstGeom>
        </p:spPr>
      </p:pic>
      <p:pic>
        <p:nvPicPr>
          <p:cNvPr id="13" name="Graphic 12">
            <a:extLst>
              <a:ext uri="{FF2B5EF4-FFF2-40B4-BE49-F238E27FC236}">
                <a16:creationId xmlns:a16="http://schemas.microsoft.com/office/drawing/2014/main" xmlns="" id="{94BE7041-FE2B-47E8-8F54-5A2032027A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71403" y="1678524"/>
            <a:ext cx="716132" cy="716132"/>
          </a:xfrm>
          <a:prstGeom prst="rect">
            <a:avLst/>
          </a:prstGeom>
        </p:spPr>
      </p:pic>
      <p:pic>
        <p:nvPicPr>
          <p:cNvPr id="19" name="Graphic 18">
            <a:extLst>
              <a:ext uri="{FF2B5EF4-FFF2-40B4-BE49-F238E27FC236}">
                <a16:creationId xmlns:a16="http://schemas.microsoft.com/office/drawing/2014/main" xmlns="" id="{F2C1C4F3-AF97-4C07-95B6-B072CC19C2B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76292" y="3791263"/>
            <a:ext cx="447696" cy="447696"/>
          </a:xfrm>
          <a:prstGeom prst="rect">
            <a:avLst/>
          </a:prstGeom>
        </p:spPr>
      </p:pic>
      <p:sp>
        <p:nvSpPr>
          <p:cNvPr id="39" name="Rectangle 38">
            <a:extLst>
              <a:ext uri="{FF2B5EF4-FFF2-40B4-BE49-F238E27FC236}">
                <a16:creationId xmlns:a16="http://schemas.microsoft.com/office/drawing/2014/main" xmlns="" id="{638E6E9A-DAA1-4B28-81CC-D3229D98A4BD}"/>
              </a:ext>
            </a:extLst>
          </p:cNvPr>
          <p:cNvSpPr/>
          <p:nvPr/>
        </p:nvSpPr>
        <p:spPr>
          <a:xfrm>
            <a:off x="31100" y="6210000"/>
            <a:ext cx="1078158" cy="63264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xmlns="" id="{98317F3D-15FC-43C3-8438-C448DE99DB2F}"/>
              </a:ext>
            </a:extLst>
          </p:cNvPr>
          <p:cNvSpPr/>
          <p:nvPr/>
        </p:nvSpPr>
        <p:spPr>
          <a:xfrm>
            <a:off x="10671820" y="6237912"/>
            <a:ext cx="1412239" cy="4034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261732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2800" b="1" dirty="0" smtClean="0">
                <a:solidFill>
                  <a:schemeClr val="accent5">
                    <a:lumMod val="50000"/>
                  </a:schemeClr>
                </a:solidFill>
              </a:rPr>
              <a:t>ZAŠTO JE TEŠKO ODRŽATI SMANJENU TELESNU MASU NAKON GUBITKA NA TELESNOJ MASI?</a:t>
            </a:r>
            <a:endParaRPr lang="sr-Latn-RS" sz="2800" b="1" dirty="0">
              <a:solidFill>
                <a:schemeClr val="accent5">
                  <a:lumMod val="50000"/>
                </a:schemeClr>
              </a:solidFill>
            </a:endParaRPr>
          </a:p>
        </p:txBody>
      </p:sp>
      <p:sp>
        <p:nvSpPr>
          <p:cNvPr id="5" name="Content Placeholder 2"/>
          <p:cNvSpPr>
            <a:spLocks noGrp="1"/>
          </p:cNvSpPr>
          <p:nvPr>
            <p:ph idx="1"/>
          </p:nvPr>
        </p:nvSpPr>
        <p:spPr/>
        <p:txBody>
          <a:bodyPr/>
          <a:lstStyle/>
          <a:p>
            <a:pPr marL="0" indent="0">
              <a:buNone/>
            </a:pPr>
            <a:r>
              <a:rPr lang="en-US" sz="1600" dirty="0"/>
              <a:t> </a:t>
            </a:r>
            <a:endParaRPr lang="en-US" sz="2400" dirty="0">
              <a:solidFill>
                <a:srgbClr val="002060"/>
              </a:solidFill>
            </a:endParaRPr>
          </a:p>
          <a:p>
            <a:r>
              <a:rPr lang="en-US" sz="2400" dirty="0" err="1" smtClean="0">
                <a:solidFill>
                  <a:srgbClr val="002060"/>
                </a:solidFill>
              </a:rPr>
              <a:t>Često</a:t>
            </a:r>
            <a:r>
              <a:rPr lang="en-US" sz="2400" dirty="0" smtClean="0">
                <a:solidFill>
                  <a:srgbClr val="002060"/>
                </a:solidFill>
              </a:rPr>
              <a:t> </a:t>
            </a:r>
            <a:r>
              <a:rPr lang="en-US" sz="2400" dirty="0" err="1" smtClean="0">
                <a:solidFill>
                  <a:srgbClr val="002060"/>
                </a:solidFill>
              </a:rPr>
              <a:t>postavljano</a:t>
            </a:r>
            <a:r>
              <a:rPr lang="en-US" sz="2400" dirty="0" smtClean="0">
                <a:solidFill>
                  <a:srgbClr val="002060"/>
                </a:solidFill>
              </a:rPr>
              <a:t> </a:t>
            </a:r>
            <a:r>
              <a:rPr lang="en-US" sz="2400" dirty="0" err="1" smtClean="0">
                <a:solidFill>
                  <a:srgbClr val="002060"/>
                </a:solidFill>
              </a:rPr>
              <a:t>pitanje</a:t>
            </a:r>
            <a:r>
              <a:rPr lang="en-US" sz="2400" dirty="0" smtClean="0">
                <a:solidFill>
                  <a:srgbClr val="002060"/>
                </a:solidFill>
              </a:rPr>
              <a:t> je : </a:t>
            </a:r>
            <a:r>
              <a:rPr lang="en-US" sz="2400" dirty="0" err="1" smtClean="0">
                <a:solidFill>
                  <a:srgbClr val="002060"/>
                </a:solidFill>
              </a:rPr>
              <a:t>zašto</a:t>
            </a:r>
            <a:r>
              <a:rPr lang="en-US" sz="2400" dirty="0" smtClean="0">
                <a:solidFill>
                  <a:srgbClr val="002060"/>
                </a:solidFill>
              </a:rPr>
              <a:t> se </a:t>
            </a:r>
            <a:r>
              <a:rPr lang="en-US" sz="2400" dirty="0" err="1" smtClean="0">
                <a:solidFill>
                  <a:srgbClr val="002060"/>
                </a:solidFill>
              </a:rPr>
              <a:t>vraćaju</a:t>
            </a:r>
            <a:r>
              <a:rPr lang="en-US" sz="2400" dirty="0" smtClean="0">
                <a:solidFill>
                  <a:srgbClr val="002060"/>
                </a:solidFill>
              </a:rPr>
              <a:t> </a:t>
            </a:r>
            <a:r>
              <a:rPr lang="en-US" sz="2400" dirty="0" err="1" smtClean="0">
                <a:solidFill>
                  <a:srgbClr val="002060"/>
                </a:solidFill>
              </a:rPr>
              <a:t>izgubljeni</a:t>
            </a:r>
            <a:r>
              <a:rPr lang="en-US" sz="2400" dirty="0" smtClean="0">
                <a:solidFill>
                  <a:srgbClr val="002060"/>
                </a:solidFill>
              </a:rPr>
              <a:t> </a:t>
            </a:r>
            <a:r>
              <a:rPr lang="en-US" sz="2400" dirty="0" err="1" smtClean="0">
                <a:solidFill>
                  <a:srgbClr val="002060"/>
                </a:solidFill>
              </a:rPr>
              <a:t>kilogrami</a:t>
            </a:r>
            <a:r>
              <a:rPr lang="en-US" sz="2400" dirty="0" smtClean="0">
                <a:solidFill>
                  <a:srgbClr val="002060"/>
                </a:solidFill>
              </a:rPr>
              <a:t>?</a:t>
            </a:r>
            <a:endParaRPr lang="sr-Latn-RS" sz="2400" dirty="0">
              <a:solidFill>
                <a:srgbClr val="002060"/>
              </a:solidFill>
            </a:endParaRPr>
          </a:p>
          <a:p>
            <a:r>
              <a:rPr lang="en-US" sz="2400" dirty="0" err="1">
                <a:solidFill>
                  <a:srgbClr val="002060"/>
                </a:solidFill>
              </a:rPr>
              <a:t>Kod</a:t>
            </a:r>
            <a:r>
              <a:rPr lang="en-US" sz="2400" dirty="0">
                <a:solidFill>
                  <a:srgbClr val="002060"/>
                </a:solidFill>
              </a:rPr>
              <a:t> </a:t>
            </a:r>
            <a:r>
              <a:rPr lang="en-US" sz="2400" dirty="0" err="1">
                <a:solidFill>
                  <a:srgbClr val="002060"/>
                </a:solidFill>
              </a:rPr>
              <a:t>naglog</a:t>
            </a:r>
            <a:r>
              <a:rPr lang="en-US" sz="2400" dirty="0">
                <a:solidFill>
                  <a:srgbClr val="002060"/>
                </a:solidFill>
              </a:rPr>
              <a:t> </a:t>
            </a:r>
            <a:r>
              <a:rPr lang="en-US" sz="2400" dirty="0" err="1">
                <a:solidFill>
                  <a:srgbClr val="002060"/>
                </a:solidFill>
              </a:rPr>
              <a:t>smanjenja</a:t>
            </a:r>
            <a:r>
              <a:rPr lang="en-US" sz="2400" dirty="0">
                <a:solidFill>
                  <a:srgbClr val="002060"/>
                </a:solidFill>
              </a:rPr>
              <a:t> </a:t>
            </a:r>
            <a:r>
              <a:rPr lang="en-US" sz="2400" dirty="0" err="1">
                <a:solidFill>
                  <a:srgbClr val="002060"/>
                </a:solidFill>
              </a:rPr>
              <a:t>velike</a:t>
            </a:r>
            <a:r>
              <a:rPr lang="en-US" sz="2400" dirty="0">
                <a:solidFill>
                  <a:srgbClr val="002060"/>
                </a:solidFill>
              </a:rPr>
              <a:t> </a:t>
            </a:r>
            <a:r>
              <a:rPr lang="en-US" sz="2400" dirty="0" err="1">
                <a:solidFill>
                  <a:srgbClr val="002060"/>
                </a:solidFill>
              </a:rPr>
              <a:t>mase</a:t>
            </a:r>
            <a:r>
              <a:rPr lang="en-US" sz="2400" dirty="0">
                <a:solidFill>
                  <a:srgbClr val="002060"/>
                </a:solidFill>
              </a:rPr>
              <a:t> </a:t>
            </a:r>
            <a:r>
              <a:rPr lang="en-US" sz="2400" dirty="0" err="1">
                <a:solidFill>
                  <a:srgbClr val="002060"/>
                </a:solidFill>
              </a:rPr>
              <a:t>masnog</a:t>
            </a:r>
            <a:r>
              <a:rPr lang="en-US" sz="2400" dirty="0">
                <a:solidFill>
                  <a:srgbClr val="002060"/>
                </a:solidFill>
              </a:rPr>
              <a:t> </a:t>
            </a:r>
            <a:r>
              <a:rPr lang="en-US" sz="2400" dirty="0" err="1">
                <a:solidFill>
                  <a:srgbClr val="002060"/>
                </a:solidFill>
              </a:rPr>
              <a:t>tkiva</a:t>
            </a:r>
            <a:r>
              <a:rPr lang="en-US" sz="2400" dirty="0">
                <a:solidFill>
                  <a:srgbClr val="002060"/>
                </a:solidFill>
              </a:rPr>
              <a:t>, </a:t>
            </a:r>
            <a:r>
              <a:rPr lang="en-US" sz="2400" dirty="0" err="1">
                <a:solidFill>
                  <a:srgbClr val="002060"/>
                </a:solidFill>
              </a:rPr>
              <a:t>naš</a:t>
            </a:r>
            <a:r>
              <a:rPr lang="en-US" sz="2400" dirty="0">
                <a:solidFill>
                  <a:srgbClr val="002060"/>
                </a:solidFill>
              </a:rPr>
              <a:t> </a:t>
            </a:r>
            <a:r>
              <a:rPr lang="en-US" sz="2400" dirty="0" err="1">
                <a:solidFill>
                  <a:srgbClr val="002060"/>
                </a:solidFill>
              </a:rPr>
              <a:t>mozak</a:t>
            </a:r>
            <a:r>
              <a:rPr lang="en-US" sz="2400" dirty="0">
                <a:solidFill>
                  <a:srgbClr val="002060"/>
                </a:solidFill>
              </a:rPr>
              <a:t> </a:t>
            </a:r>
            <a:r>
              <a:rPr lang="en-US" sz="2400" dirty="0" err="1">
                <a:solidFill>
                  <a:srgbClr val="002060"/>
                </a:solidFill>
              </a:rPr>
              <a:t>prepoznaje</a:t>
            </a:r>
            <a:r>
              <a:rPr lang="en-US" sz="2400" dirty="0">
                <a:solidFill>
                  <a:srgbClr val="002060"/>
                </a:solidFill>
              </a:rPr>
              <a:t> </a:t>
            </a:r>
            <a:r>
              <a:rPr lang="en-US" sz="2400" dirty="0" err="1">
                <a:solidFill>
                  <a:srgbClr val="002060"/>
                </a:solidFill>
              </a:rPr>
              <a:t>energetski</a:t>
            </a:r>
            <a:r>
              <a:rPr lang="en-US" sz="2400" dirty="0">
                <a:solidFill>
                  <a:srgbClr val="002060"/>
                </a:solidFill>
              </a:rPr>
              <a:t> deficit. </a:t>
            </a:r>
            <a:r>
              <a:rPr lang="en-US" sz="2400" dirty="0" err="1">
                <a:solidFill>
                  <a:srgbClr val="002060"/>
                </a:solidFill>
              </a:rPr>
              <a:t>Organizmu</a:t>
            </a:r>
            <a:r>
              <a:rPr lang="en-US" sz="2400" dirty="0">
                <a:solidFill>
                  <a:srgbClr val="002060"/>
                </a:solidFill>
              </a:rPr>
              <a:t> u tom </a:t>
            </a:r>
            <a:r>
              <a:rPr lang="en-US" sz="2400" dirty="0" err="1">
                <a:solidFill>
                  <a:srgbClr val="002060"/>
                </a:solidFill>
              </a:rPr>
              <a:t>trenutku</a:t>
            </a:r>
            <a:r>
              <a:rPr lang="en-US" sz="2400" dirty="0">
                <a:solidFill>
                  <a:srgbClr val="002060"/>
                </a:solidFill>
              </a:rPr>
              <a:t> ne </a:t>
            </a:r>
            <a:r>
              <a:rPr lang="en-US" sz="2400" dirty="0" err="1">
                <a:solidFill>
                  <a:srgbClr val="002060"/>
                </a:solidFill>
              </a:rPr>
              <a:t>smeta</a:t>
            </a:r>
            <a:r>
              <a:rPr lang="en-US" sz="2400" dirty="0">
                <a:solidFill>
                  <a:srgbClr val="002060"/>
                </a:solidFill>
              </a:rPr>
              <a:t> to </a:t>
            </a:r>
            <a:r>
              <a:rPr lang="en-US" sz="2400" dirty="0" err="1">
                <a:solidFill>
                  <a:srgbClr val="002060"/>
                </a:solidFill>
              </a:rPr>
              <a:t>što</a:t>
            </a:r>
            <a:r>
              <a:rPr lang="en-US" sz="2400" dirty="0">
                <a:solidFill>
                  <a:srgbClr val="002060"/>
                </a:solidFill>
              </a:rPr>
              <a:t> </a:t>
            </a:r>
            <a:r>
              <a:rPr lang="en-US" sz="2400" dirty="0" err="1">
                <a:solidFill>
                  <a:srgbClr val="002060"/>
                </a:solidFill>
              </a:rPr>
              <a:t>smo</a:t>
            </a:r>
            <a:r>
              <a:rPr lang="en-US" sz="2400" dirty="0">
                <a:solidFill>
                  <a:srgbClr val="002060"/>
                </a:solidFill>
              </a:rPr>
              <a:t> </a:t>
            </a:r>
            <a:r>
              <a:rPr lang="en-US" sz="2400" dirty="0" err="1">
                <a:solidFill>
                  <a:srgbClr val="002060"/>
                </a:solidFill>
              </a:rPr>
              <a:t>izgubili</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telesnoj</a:t>
            </a:r>
            <a:r>
              <a:rPr lang="en-US" sz="2400" dirty="0">
                <a:solidFill>
                  <a:srgbClr val="002060"/>
                </a:solidFill>
              </a:rPr>
              <a:t> </a:t>
            </a:r>
            <a:r>
              <a:rPr lang="en-US" sz="2400" dirty="0" err="1">
                <a:solidFill>
                  <a:srgbClr val="002060"/>
                </a:solidFill>
              </a:rPr>
              <a:t>masi</a:t>
            </a:r>
            <a:r>
              <a:rPr lang="en-US" sz="2400" dirty="0">
                <a:solidFill>
                  <a:srgbClr val="002060"/>
                </a:solidFill>
              </a:rPr>
              <a:t>, </a:t>
            </a:r>
            <a:r>
              <a:rPr lang="en-US" sz="2400" dirty="0" err="1">
                <a:solidFill>
                  <a:srgbClr val="002060"/>
                </a:solidFill>
              </a:rPr>
              <a:t>ali</a:t>
            </a:r>
            <a:r>
              <a:rPr lang="en-US" sz="2400" dirty="0">
                <a:solidFill>
                  <a:srgbClr val="002060"/>
                </a:solidFill>
              </a:rPr>
              <a:t> </a:t>
            </a:r>
            <a:r>
              <a:rPr lang="en-US" sz="2400" dirty="0" err="1">
                <a:solidFill>
                  <a:srgbClr val="002060"/>
                </a:solidFill>
              </a:rPr>
              <a:t>smeta</a:t>
            </a:r>
            <a:r>
              <a:rPr lang="en-US" sz="2400" dirty="0">
                <a:solidFill>
                  <a:srgbClr val="002060"/>
                </a:solidFill>
              </a:rPr>
              <a:t> </a:t>
            </a:r>
            <a:r>
              <a:rPr lang="en-US" sz="2400" dirty="0" err="1">
                <a:solidFill>
                  <a:srgbClr val="002060"/>
                </a:solidFill>
              </a:rPr>
              <a:t>mozgu</a:t>
            </a:r>
            <a:r>
              <a:rPr lang="en-US" sz="2400" dirty="0">
                <a:solidFill>
                  <a:srgbClr val="002060"/>
                </a:solidFill>
              </a:rPr>
              <a:t> </a:t>
            </a:r>
            <a:r>
              <a:rPr lang="en-US" sz="2400" dirty="0" err="1">
                <a:solidFill>
                  <a:srgbClr val="002060"/>
                </a:solidFill>
              </a:rPr>
              <a:t>koji</a:t>
            </a:r>
            <a:r>
              <a:rPr lang="en-US" sz="2400" dirty="0">
                <a:solidFill>
                  <a:srgbClr val="002060"/>
                </a:solidFill>
              </a:rPr>
              <a:t> je </a:t>
            </a:r>
            <a:r>
              <a:rPr lang="en-US" sz="2400" dirty="0" err="1">
                <a:solidFill>
                  <a:srgbClr val="002060"/>
                </a:solidFill>
              </a:rPr>
              <a:t>navikao</a:t>
            </a:r>
            <a:r>
              <a:rPr lang="en-US" sz="2400" dirty="0">
                <a:solidFill>
                  <a:srgbClr val="002060"/>
                </a:solidFill>
              </a:rPr>
              <a:t> da prima </a:t>
            </a:r>
            <a:r>
              <a:rPr lang="en-US" sz="2400" dirty="0" err="1">
                <a:solidFill>
                  <a:srgbClr val="002060"/>
                </a:solidFill>
              </a:rPr>
              <a:t>odeređene</a:t>
            </a:r>
            <a:r>
              <a:rPr lang="en-US" sz="2400" dirty="0">
                <a:solidFill>
                  <a:srgbClr val="002060"/>
                </a:solidFill>
              </a:rPr>
              <a:t> </a:t>
            </a:r>
            <a:r>
              <a:rPr lang="en-US" sz="2400" dirty="0" err="1">
                <a:solidFill>
                  <a:srgbClr val="002060"/>
                </a:solidFill>
              </a:rPr>
              <a:t>informacije</a:t>
            </a:r>
            <a:r>
              <a:rPr lang="en-US" sz="2400" dirty="0">
                <a:solidFill>
                  <a:srgbClr val="002060"/>
                </a:solidFill>
              </a:rPr>
              <a:t> </a:t>
            </a:r>
            <a:r>
              <a:rPr lang="en-US" sz="2400" dirty="0" err="1">
                <a:solidFill>
                  <a:srgbClr val="002060"/>
                </a:solidFill>
              </a:rPr>
              <a:t>sa</a:t>
            </a:r>
            <a:r>
              <a:rPr lang="en-US" sz="2400" dirty="0">
                <a:solidFill>
                  <a:srgbClr val="002060"/>
                </a:solidFill>
              </a:rPr>
              <a:t> </a:t>
            </a:r>
            <a:r>
              <a:rPr lang="en-US" sz="2400" dirty="0" err="1">
                <a:solidFill>
                  <a:srgbClr val="002060"/>
                </a:solidFill>
              </a:rPr>
              <a:t>periferirije</a:t>
            </a:r>
            <a:r>
              <a:rPr lang="en-US" sz="2400" dirty="0">
                <a:solidFill>
                  <a:srgbClr val="002060"/>
                </a:solidFill>
              </a:rPr>
              <a:t> </a:t>
            </a:r>
            <a:r>
              <a:rPr lang="en-US" sz="2400" dirty="0" err="1">
                <a:solidFill>
                  <a:srgbClr val="002060"/>
                </a:solidFill>
              </a:rPr>
              <a:t>koje</a:t>
            </a:r>
            <a:r>
              <a:rPr lang="en-US" sz="2400" dirty="0">
                <a:solidFill>
                  <a:srgbClr val="002060"/>
                </a:solidFill>
              </a:rPr>
              <a:t> mu  </a:t>
            </a:r>
            <a:r>
              <a:rPr lang="en-US" sz="2400" dirty="0" err="1">
                <a:solidFill>
                  <a:srgbClr val="002060"/>
                </a:solidFill>
              </a:rPr>
              <a:t>govore</a:t>
            </a:r>
            <a:r>
              <a:rPr lang="en-US" sz="2400" dirty="0">
                <a:solidFill>
                  <a:srgbClr val="002060"/>
                </a:solidFill>
              </a:rPr>
              <a:t> da li </a:t>
            </a:r>
            <a:r>
              <a:rPr lang="en-US" sz="2400" dirty="0" err="1">
                <a:solidFill>
                  <a:srgbClr val="002060"/>
                </a:solidFill>
              </a:rPr>
              <a:t>ima</a:t>
            </a:r>
            <a:r>
              <a:rPr lang="en-US" sz="2400" dirty="0">
                <a:solidFill>
                  <a:srgbClr val="002060"/>
                </a:solidFill>
              </a:rPr>
              <a:t> </a:t>
            </a:r>
            <a:r>
              <a:rPr lang="en-US" sz="2400" dirty="0" err="1">
                <a:solidFill>
                  <a:srgbClr val="002060"/>
                </a:solidFill>
              </a:rPr>
              <a:t>dovoljno</a:t>
            </a:r>
            <a:r>
              <a:rPr lang="en-US" sz="2400" dirty="0">
                <a:solidFill>
                  <a:srgbClr val="002060"/>
                </a:solidFill>
              </a:rPr>
              <a:t> </a:t>
            </a:r>
            <a:r>
              <a:rPr lang="en-US" sz="2400" dirty="0" err="1">
                <a:solidFill>
                  <a:srgbClr val="002060"/>
                </a:solidFill>
              </a:rPr>
              <a:t>rezervi</a:t>
            </a:r>
            <a:r>
              <a:rPr lang="en-US" sz="2400" dirty="0">
                <a:solidFill>
                  <a:srgbClr val="002060"/>
                </a:solidFill>
              </a:rPr>
              <a:t> </a:t>
            </a:r>
            <a:r>
              <a:rPr lang="en-US" sz="2400" dirty="0" err="1">
                <a:solidFill>
                  <a:srgbClr val="002060"/>
                </a:solidFill>
              </a:rPr>
              <a:t>energije</a:t>
            </a:r>
            <a:r>
              <a:rPr lang="en-US" sz="2400" dirty="0">
                <a:solidFill>
                  <a:srgbClr val="002060"/>
                </a:solidFill>
              </a:rPr>
              <a:t> u </a:t>
            </a:r>
            <a:r>
              <a:rPr lang="en-US" sz="2400" dirty="0" err="1">
                <a:solidFill>
                  <a:srgbClr val="002060"/>
                </a:solidFill>
              </a:rPr>
              <a:t>organizmu</a:t>
            </a:r>
            <a:r>
              <a:rPr lang="en-US" sz="2400" dirty="0">
                <a:solidFill>
                  <a:srgbClr val="002060"/>
                </a:solidFill>
              </a:rPr>
              <a:t>. </a:t>
            </a:r>
            <a:r>
              <a:rPr lang="en-US" sz="2400" dirty="0" err="1">
                <a:solidFill>
                  <a:srgbClr val="002060"/>
                </a:solidFill>
              </a:rPr>
              <a:t>Kada</a:t>
            </a:r>
            <a:r>
              <a:rPr lang="en-US" sz="2400" dirty="0">
                <a:solidFill>
                  <a:srgbClr val="002060"/>
                </a:solidFill>
              </a:rPr>
              <a:t> </a:t>
            </a:r>
            <a:r>
              <a:rPr lang="en-US" sz="2400" dirty="0" err="1">
                <a:solidFill>
                  <a:srgbClr val="002060"/>
                </a:solidFill>
              </a:rPr>
              <a:t>mozak</a:t>
            </a:r>
            <a:r>
              <a:rPr lang="en-US" sz="2400" dirty="0">
                <a:solidFill>
                  <a:srgbClr val="002060"/>
                </a:solidFill>
              </a:rPr>
              <a:t> </a:t>
            </a:r>
            <a:r>
              <a:rPr lang="en-US" sz="2400" dirty="0" err="1">
                <a:solidFill>
                  <a:srgbClr val="002060"/>
                </a:solidFill>
              </a:rPr>
              <a:t>dobije</a:t>
            </a:r>
            <a:r>
              <a:rPr lang="en-US" sz="2400" dirty="0">
                <a:solidFill>
                  <a:srgbClr val="002060"/>
                </a:solidFill>
              </a:rPr>
              <a:t> </a:t>
            </a:r>
            <a:r>
              <a:rPr lang="en-US" sz="2400" dirty="0" err="1">
                <a:solidFill>
                  <a:srgbClr val="002060"/>
                </a:solidFill>
              </a:rPr>
              <a:t>informaciju</a:t>
            </a:r>
            <a:r>
              <a:rPr lang="en-US" sz="2400" dirty="0">
                <a:solidFill>
                  <a:srgbClr val="002060"/>
                </a:solidFill>
              </a:rPr>
              <a:t> da je </a:t>
            </a:r>
            <a:r>
              <a:rPr lang="en-US" sz="2400" dirty="0" err="1">
                <a:solidFill>
                  <a:srgbClr val="002060"/>
                </a:solidFill>
              </a:rPr>
              <a:t>nestalo</a:t>
            </a:r>
            <a:r>
              <a:rPr lang="en-US" sz="2400" dirty="0">
                <a:solidFill>
                  <a:srgbClr val="002060"/>
                </a:solidFill>
              </a:rPr>
              <a:t> </a:t>
            </a:r>
            <a:r>
              <a:rPr lang="en-US" sz="2400" dirty="0" err="1">
                <a:solidFill>
                  <a:srgbClr val="002060"/>
                </a:solidFill>
              </a:rPr>
              <a:t>energetskih</a:t>
            </a:r>
            <a:r>
              <a:rPr lang="en-US" sz="2400" dirty="0">
                <a:solidFill>
                  <a:srgbClr val="002060"/>
                </a:solidFill>
              </a:rPr>
              <a:t> </a:t>
            </a:r>
            <a:r>
              <a:rPr lang="en-US" sz="2400" dirty="0" err="1">
                <a:solidFill>
                  <a:srgbClr val="002060"/>
                </a:solidFill>
              </a:rPr>
              <a:t>depoa</a:t>
            </a:r>
            <a:r>
              <a:rPr lang="en-US" sz="2400" dirty="0">
                <a:solidFill>
                  <a:srgbClr val="002060"/>
                </a:solidFill>
              </a:rPr>
              <a:t> – </a:t>
            </a:r>
            <a:r>
              <a:rPr lang="en-US" sz="2400" dirty="0" err="1">
                <a:solidFill>
                  <a:srgbClr val="002060"/>
                </a:solidFill>
              </a:rPr>
              <a:t>počinje</a:t>
            </a:r>
            <a:r>
              <a:rPr lang="en-US" sz="2400" dirty="0">
                <a:solidFill>
                  <a:srgbClr val="002060"/>
                </a:solidFill>
              </a:rPr>
              <a:t> da </a:t>
            </a:r>
            <a:r>
              <a:rPr lang="en-US" sz="2400" dirty="0" err="1">
                <a:solidFill>
                  <a:srgbClr val="002060"/>
                </a:solidFill>
              </a:rPr>
              <a:t>tera</a:t>
            </a:r>
            <a:r>
              <a:rPr lang="en-US" sz="2400" dirty="0">
                <a:solidFill>
                  <a:srgbClr val="002060"/>
                </a:solidFill>
              </a:rPr>
              <a:t> </a:t>
            </a:r>
            <a:r>
              <a:rPr lang="en-US" sz="2400" dirty="0" err="1">
                <a:solidFill>
                  <a:srgbClr val="002060"/>
                </a:solidFill>
              </a:rPr>
              <a:t>osobu</a:t>
            </a:r>
            <a:r>
              <a:rPr lang="en-US" sz="2400" dirty="0">
                <a:solidFill>
                  <a:srgbClr val="002060"/>
                </a:solidFill>
              </a:rPr>
              <a:t> da </a:t>
            </a:r>
            <a:r>
              <a:rPr lang="en-US" sz="2400" dirty="0" err="1" smtClean="0">
                <a:solidFill>
                  <a:srgbClr val="002060"/>
                </a:solidFill>
              </a:rPr>
              <a:t>jede</a:t>
            </a:r>
            <a:r>
              <a:rPr lang="en-US" sz="2400" dirty="0" smtClean="0">
                <a:solidFill>
                  <a:srgbClr val="002060"/>
                </a:solidFill>
              </a:rPr>
              <a:t>- </a:t>
            </a:r>
            <a:r>
              <a:rPr lang="en-US" sz="2400" dirty="0" err="1" smtClean="0">
                <a:solidFill>
                  <a:srgbClr val="002060"/>
                </a:solidFill>
              </a:rPr>
              <a:t>luče</a:t>
            </a:r>
            <a:r>
              <a:rPr lang="en-US" sz="2400" dirty="0" smtClean="0">
                <a:solidFill>
                  <a:srgbClr val="002060"/>
                </a:solidFill>
              </a:rPr>
              <a:t> se hormone </a:t>
            </a:r>
            <a:r>
              <a:rPr lang="en-US" sz="2400" dirty="0" err="1" smtClean="0">
                <a:solidFill>
                  <a:srgbClr val="002060"/>
                </a:solidFill>
              </a:rPr>
              <a:t>gladi</a:t>
            </a:r>
            <a:r>
              <a:rPr lang="en-US" sz="2400" dirty="0" smtClean="0">
                <a:solidFill>
                  <a:srgbClr val="002060"/>
                </a:solidFill>
              </a:rPr>
              <a:t>!</a:t>
            </a:r>
          </a:p>
          <a:p>
            <a:r>
              <a:rPr lang="en-US" sz="2400" dirty="0" smtClean="0">
                <a:solidFill>
                  <a:srgbClr val="002060"/>
                </a:solidFill>
              </a:rPr>
              <a:t> To </a:t>
            </a:r>
            <a:r>
              <a:rPr lang="en-US" sz="2400" dirty="0">
                <a:solidFill>
                  <a:srgbClr val="002060"/>
                </a:solidFill>
              </a:rPr>
              <a:t>se </a:t>
            </a:r>
            <a:r>
              <a:rPr lang="en-US" sz="2400" dirty="0" err="1" smtClean="0">
                <a:solidFill>
                  <a:srgbClr val="002060"/>
                </a:solidFill>
              </a:rPr>
              <a:t>naziva</a:t>
            </a:r>
            <a:r>
              <a:rPr lang="en-US" sz="2400" dirty="0" smtClean="0">
                <a:solidFill>
                  <a:srgbClr val="002060"/>
                </a:solidFill>
              </a:rPr>
              <a:t> </a:t>
            </a:r>
            <a:r>
              <a:rPr lang="en-US" sz="2400" dirty="0" err="1">
                <a:solidFill>
                  <a:srgbClr val="002060"/>
                </a:solidFill>
              </a:rPr>
              <a:t>metabolička</a:t>
            </a:r>
            <a:r>
              <a:rPr lang="en-US" sz="2400" dirty="0">
                <a:solidFill>
                  <a:srgbClr val="002060"/>
                </a:solidFill>
              </a:rPr>
              <a:t> </a:t>
            </a:r>
            <a:r>
              <a:rPr lang="en-US" sz="2400" dirty="0" err="1">
                <a:solidFill>
                  <a:srgbClr val="002060"/>
                </a:solidFill>
              </a:rPr>
              <a:t>adaptacija</a:t>
            </a:r>
            <a:r>
              <a:rPr lang="en-US" sz="2400" dirty="0">
                <a:solidFill>
                  <a:srgbClr val="002060"/>
                </a:solidFill>
              </a:rPr>
              <a:t>: </a:t>
            </a:r>
            <a:r>
              <a:rPr lang="en-US" sz="2400" dirty="0" err="1">
                <a:solidFill>
                  <a:srgbClr val="002060"/>
                </a:solidFill>
              </a:rPr>
              <a:t>organizam</a:t>
            </a:r>
            <a:r>
              <a:rPr lang="en-US" sz="2400" dirty="0">
                <a:solidFill>
                  <a:srgbClr val="002060"/>
                </a:solidFill>
              </a:rPr>
              <a:t> </a:t>
            </a:r>
            <a:r>
              <a:rPr lang="en-US" sz="2400" dirty="0" err="1">
                <a:solidFill>
                  <a:srgbClr val="002060"/>
                </a:solidFill>
              </a:rPr>
              <a:t>teži</a:t>
            </a:r>
            <a:r>
              <a:rPr lang="en-US" sz="2400" dirty="0">
                <a:solidFill>
                  <a:srgbClr val="002060"/>
                </a:solidFill>
              </a:rPr>
              <a:t> da se </a:t>
            </a:r>
            <a:r>
              <a:rPr lang="en-US" sz="2400" dirty="0" err="1">
                <a:solidFill>
                  <a:srgbClr val="002060"/>
                </a:solidFill>
              </a:rPr>
              <a:t>vrati</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početnu</a:t>
            </a:r>
            <a:r>
              <a:rPr lang="en-US" sz="2400" dirty="0">
                <a:solidFill>
                  <a:srgbClr val="002060"/>
                </a:solidFill>
              </a:rPr>
              <a:t> </a:t>
            </a:r>
            <a:r>
              <a:rPr lang="en-US" sz="2400" dirty="0" err="1">
                <a:solidFill>
                  <a:srgbClr val="002060"/>
                </a:solidFill>
              </a:rPr>
              <a:t>telesnu</a:t>
            </a:r>
            <a:r>
              <a:rPr lang="en-US" sz="2400" dirty="0">
                <a:solidFill>
                  <a:srgbClr val="002060"/>
                </a:solidFill>
              </a:rPr>
              <a:t> </a:t>
            </a:r>
            <a:r>
              <a:rPr lang="en-US" sz="2400" dirty="0" err="1">
                <a:solidFill>
                  <a:srgbClr val="002060"/>
                </a:solidFill>
              </a:rPr>
              <a:t>masu</a:t>
            </a:r>
            <a:r>
              <a:rPr lang="en-US" sz="2400" dirty="0">
                <a:solidFill>
                  <a:srgbClr val="002060"/>
                </a:solidFill>
              </a:rPr>
              <a:t>, </a:t>
            </a:r>
            <a:r>
              <a:rPr lang="en-US" sz="2400" dirty="0" err="1">
                <a:solidFill>
                  <a:srgbClr val="002060"/>
                </a:solidFill>
              </a:rPr>
              <a:t>iako</a:t>
            </a:r>
            <a:r>
              <a:rPr lang="en-US" sz="2400" dirty="0">
                <a:solidFill>
                  <a:srgbClr val="002060"/>
                </a:solidFill>
              </a:rPr>
              <a:t> je </a:t>
            </a:r>
            <a:r>
              <a:rPr lang="en-US" sz="2400" dirty="0" err="1">
                <a:solidFill>
                  <a:srgbClr val="002060"/>
                </a:solidFill>
              </a:rPr>
              <a:t>bila</a:t>
            </a:r>
            <a:r>
              <a:rPr lang="en-US" sz="2400" dirty="0">
                <a:solidFill>
                  <a:srgbClr val="002060"/>
                </a:solidFill>
              </a:rPr>
              <a:t> </a:t>
            </a:r>
            <a:r>
              <a:rPr lang="en-US" sz="2400" dirty="0" err="1">
                <a:solidFill>
                  <a:srgbClr val="002060"/>
                </a:solidFill>
              </a:rPr>
              <a:t>prekomerna</a:t>
            </a:r>
            <a:r>
              <a:rPr lang="en-US" sz="2400" dirty="0">
                <a:solidFill>
                  <a:srgbClr val="002060"/>
                </a:solidFill>
              </a:rPr>
              <a:t> </a:t>
            </a:r>
            <a:r>
              <a:rPr lang="en-US" sz="2400" dirty="0" err="1">
                <a:solidFill>
                  <a:srgbClr val="002060"/>
                </a:solidFill>
              </a:rPr>
              <a:t>i</a:t>
            </a:r>
            <a:r>
              <a:rPr lang="en-US" sz="2400" dirty="0">
                <a:solidFill>
                  <a:srgbClr val="002060"/>
                </a:solidFill>
              </a:rPr>
              <a:t> </a:t>
            </a:r>
            <a:r>
              <a:rPr lang="en-US" sz="2400" dirty="0" err="1">
                <a:solidFill>
                  <a:srgbClr val="002060"/>
                </a:solidFill>
              </a:rPr>
              <a:t>nezdrava</a:t>
            </a:r>
            <a:r>
              <a:rPr lang="en-US" sz="2400" dirty="0">
                <a:solidFill>
                  <a:srgbClr val="002060"/>
                </a:solidFill>
              </a:rPr>
              <a:t>. </a:t>
            </a:r>
          </a:p>
          <a:p>
            <a:endParaRPr lang="sr-Latn-RS" sz="2400" dirty="0"/>
          </a:p>
        </p:txBody>
      </p:sp>
    </p:spTree>
    <p:extLst>
      <p:ext uri="{BB962C8B-B14F-4D97-AF65-F5344CB8AC3E}">
        <p14:creationId xmlns:p14="http://schemas.microsoft.com/office/powerpoint/2010/main" val="1723506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J</a:t>
            </a:r>
            <a:r>
              <a:rPr lang="en-US" dirty="0"/>
              <a:t>EDNAČ</a:t>
            </a:r>
            <a:r>
              <a:rPr lang="sr-Latn-RS" dirty="0"/>
              <a:t>INA ENERGETSKOG BALANSA – SLAJD</a:t>
            </a:r>
            <a:r>
              <a:rPr lang="en-US" dirty="0"/>
              <a:t> – </a:t>
            </a:r>
            <a:r>
              <a:rPr lang="en-US" dirty="0" err="1"/>
              <a:t>sa</a:t>
            </a:r>
            <a:r>
              <a:rPr lang="en-US" dirty="0"/>
              <a:t> </a:t>
            </a:r>
            <a:r>
              <a:rPr lang="en-US" dirty="0" err="1"/>
              <a:t>vagom</a:t>
            </a:r>
            <a:r>
              <a:rPr lang="en-US" dirty="0"/>
              <a:t> </a:t>
            </a:r>
            <a:r>
              <a:rPr lang="en-US" dirty="0" err="1"/>
              <a:t>unos</a:t>
            </a:r>
            <a:r>
              <a:rPr lang="en-US" dirty="0"/>
              <a:t> </a:t>
            </a:r>
            <a:r>
              <a:rPr lang="en-US" dirty="0" err="1"/>
              <a:t>i</a:t>
            </a:r>
            <a:r>
              <a:rPr lang="en-US" dirty="0"/>
              <a:t> </a:t>
            </a:r>
            <a:r>
              <a:rPr lang="en-US" dirty="0" err="1"/>
              <a:t>potrošnja</a:t>
            </a:r>
            <a:endParaRPr lang="sr-Latn-RS" dirty="0"/>
          </a:p>
        </p:txBody>
      </p:sp>
      <p:sp>
        <p:nvSpPr>
          <p:cNvPr id="3" name="Content Placeholder 2"/>
          <p:cNvSpPr>
            <a:spLocks noGrp="1"/>
          </p:cNvSpPr>
          <p:nvPr>
            <p:ph idx="1"/>
          </p:nvPr>
        </p:nvSpPr>
        <p:spPr>
          <a:xfrm>
            <a:off x="4506128" y="3131450"/>
            <a:ext cx="8640760" cy="4098816"/>
          </a:xfrm>
        </p:spPr>
        <p:txBody>
          <a:bodyPr/>
          <a:lstStyle/>
          <a:p>
            <a:endParaRPr lang="sr-Latn-RS" dirty="0"/>
          </a:p>
        </p:txBody>
      </p:sp>
      <p:sp>
        <p:nvSpPr>
          <p:cNvPr id="4" name="Footer Placeholder 3"/>
          <p:cNvSpPr>
            <a:spLocks noGrp="1"/>
          </p:cNvSpPr>
          <p:nvPr>
            <p:ph type="ftr" sz="quarter" idx="11"/>
          </p:nvPr>
        </p:nvSpPr>
        <p:spPr/>
        <p:txBody>
          <a:bodyPr/>
          <a:lstStyle/>
          <a:p>
            <a:endParaRPr lang="en-GB" dirty="0"/>
          </a:p>
        </p:txBody>
      </p:sp>
      <p:sp>
        <p:nvSpPr>
          <p:cNvPr id="5" name="Text Placeholder 4"/>
          <p:cNvSpPr>
            <a:spLocks noGrp="1"/>
          </p:cNvSpPr>
          <p:nvPr>
            <p:ph type="body" sz="quarter" idx="13"/>
          </p:nvPr>
        </p:nvSpPr>
        <p:spPr/>
        <p:txBody>
          <a:bodyPr/>
          <a:lstStyle/>
          <a:p>
            <a:endParaRPr lang="sr-Latn-RS"/>
          </a:p>
        </p:txBody>
      </p:sp>
      <p:pic>
        <p:nvPicPr>
          <p:cNvPr id="1026" name="506D2D5E-5970-45F6-82A5-8DEB0C907C6F" descr="Image-1.png">
            <a:extLst>
              <a:ext uri="{FF2B5EF4-FFF2-40B4-BE49-F238E27FC236}">
                <a16:creationId xmlns:a16="http://schemas.microsoft.com/office/drawing/2014/main" xmlns="" id="{DEFCAD1D-00F3-426C-99DD-D3519CBE7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1"/>
            <a:ext cx="121980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xmlns="" id="{D95A4963-3FB5-44C0-A479-7CFBF3D3EFA8}"/>
              </a:ext>
            </a:extLst>
          </p:cNvPr>
          <p:cNvSpPr/>
          <p:nvPr/>
        </p:nvSpPr>
        <p:spPr>
          <a:xfrm>
            <a:off x="10317366" y="-186009"/>
            <a:ext cx="2095928" cy="1941815"/>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85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a:solidFill>
                  <a:srgbClr val="482D8C"/>
                </a:solidFill>
                <a:latin typeface="Verdana"/>
              </a:rPr>
              <a:t>Zašto je teško održati gubitak telesne mase? </a:t>
            </a:r>
            <a:r>
              <a:rPr lang="en-US" sz="2400" dirty="0">
                <a:solidFill>
                  <a:srgbClr val="482D8C"/>
                </a:solidFill>
                <a:latin typeface="Verdana"/>
              </a:rPr>
              <a:t/>
            </a:r>
            <a:br>
              <a:rPr lang="en-US" sz="2400" dirty="0">
                <a:solidFill>
                  <a:srgbClr val="482D8C"/>
                </a:solidFill>
                <a:latin typeface="Verdana"/>
              </a:rPr>
            </a:br>
            <a:endParaRPr lang="en-US" dirty="0"/>
          </a:p>
        </p:txBody>
      </p:sp>
      <p:sp>
        <p:nvSpPr>
          <p:cNvPr id="3" name="Content Placeholder 2"/>
          <p:cNvSpPr>
            <a:spLocks noGrp="1"/>
          </p:cNvSpPr>
          <p:nvPr>
            <p:ph sz="half" idx="1"/>
          </p:nvPr>
        </p:nvSpPr>
        <p:spPr/>
        <p:txBody>
          <a:bodyPr/>
          <a:lstStyle/>
          <a:p>
            <a:endParaRPr lang="en-US" dirty="0"/>
          </a:p>
        </p:txBody>
      </p:sp>
      <p:sp>
        <p:nvSpPr>
          <p:cNvPr id="8" name="Content Placeholder 2"/>
          <p:cNvSpPr txBox="1">
            <a:spLocks/>
          </p:cNvSpPr>
          <p:nvPr/>
        </p:nvSpPr>
        <p:spPr>
          <a:xfrm>
            <a:off x="648000" y="1944000"/>
            <a:ext cx="5286000" cy="4266000"/>
          </a:xfrm>
          <a:prstGeom prst="rect">
            <a:avLst/>
          </a:prstGeom>
        </p:spPr>
        <p:txBody>
          <a:bodyPr vert="horz" lIns="0" tIns="0" rIns="216000" bIns="0" rtlCol="0">
            <a:normAutofit/>
          </a:bodyPr>
          <a:lstStyle>
            <a:lvl1pPr marL="228594" indent="-228594" algn="l" defTabSz="1219170" rtl="0" eaLnBrk="1" latinLnBrk="0" hangingPunct="1">
              <a:spcBef>
                <a:spcPts val="800"/>
              </a:spcBef>
              <a:spcAft>
                <a:spcPts val="0"/>
              </a:spcAft>
              <a:buClr>
                <a:schemeClr val="accent2"/>
              </a:buClr>
              <a:buFont typeface="Symbol" panose="05050102010706020507" pitchFamily="18" charset="2"/>
              <a:buChar char="·"/>
              <a:defRPr sz="1333" kern="1200">
                <a:solidFill>
                  <a:srgbClr val="4A4B4D"/>
                </a:solidFill>
                <a:latin typeface="+mn-lt"/>
                <a:ea typeface="+mn-ea"/>
                <a:cs typeface="+mn-cs"/>
              </a:defRPr>
            </a:lvl1pPr>
            <a:lvl2pPr marL="457189" indent="-226478" algn="l" defTabSz="1219170" rtl="0" eaLnBrk="1" latinLnBrk="0" hangingPunct="1">
              <a:spcBef>
                <a:spcPts val="800"/>
              </a:spcBef>
              <a:spcAft>
                <a:spcPts val="0"/>
              </a:spcAft>
              <a:buClr>
                <a:schemeClr val="accent2"/>
              </a:buClr>
              <a:buFont typeface="Arial" panose="020B0604020202020204" pitchFamily="34" charset="0"/>
              <a:buChar char="‒"/>
              <a:defRPr sz="1200" kern="1200">
                <a:solidFill>
                  <a:srgbClr val="4A4B4D"/>
                </a:solidFill>
                <a:latin typeface="+mn-lt"/>
                <a:ea typeface="+mn-ea"/>
                <a:cs typeface="+mn-cs"/>
              </a:defRPr>
            </a:lvl2pPr>
            <a:lvl3pPr marL="690016" indent="-205312" algn="l" defTabSz="1219170" rtl="0" eaLnBrk="1" latinLnBrk="0" hangingPunct="1">
              <a:spcBef>
                <a:spcPts val="800"/>
              </a:spcBef>
              <a:spcAft>
                <a:spcPts val="0"/>
              </a:spcAft>
              <a:buClr>
                <a:schemeClr val="accent2"/>
              </a:buClr>
              <a:buFont typeface="Wingdings" panose="05000000000000000000" pitchFamily="2" charset="2"/>
              <a:buChar char="§"/>
              <a:defRPr sz="1200" kern="1200">
                <a:solidFill>
                  <a:srgbClr val="4A4B4D"/>
                </a:solidFill>
                <a:latin typeface="+mn-lt"/>
                <a:ea typeface="+mn-ea"/>
                <a:cs typeface="+mn-cs"/>
              </a:defRPr>
            </a:lvl3pPr>
            <a:lvl4pPr marL="916494" indent="-211661"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4pPr>
            <a:lvl5pPr marL="1066773" indent="-156629"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endParaRPr kumimoji="0" lang="en-US" sz="1333" b="0" i="0" u="none" strike="noStrike" kern="1200" cap="none" spc="0" normalizeH="0" baseline="0" noProof="0" dirty="0" smtClean="0">
              <a:ln>
                <a:noFill/>
              </a:ln>
              <a:solidFill>
                <a:srgbClr val="002060"/>
              </a:solidFill>
              <a:effectLst/>
              <a:uLnTx/>
              <a:uFillTx/>
              <a:latin typeface="Verdana"/>
              <a:ea typeface="+mn-ea"/>
              <a:cs typeface="+mn-cs"/>
            </a:endParaRPr>
          </a:p>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endParaRPr kumimoji="0" lang="en-US" sz="1333" b="0" i="0" u="none" strike="noStrike" kern="1200" cap="none" spc="0" normalizeH="0" baseline="0" noProof="0" dirty="0" smtClean="0">
              <a:ln>
                <a:noFill/>
              </a:ln>
              <a:solidFill>
                <a:srgbClr val="002060"/>
              </a:solidFill>
              <a:effectLst/>
              <a:uLnTx/>
              <a:uFillTx/>
              <a:latin typeface="Verdana"/>
              <a:ea typeface="+mn-ea"/>
              <a:cs typeface="+mn-cs"/>
            </a:endParaRPr>
          </a:p>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Zato što se u održavanju telesne mase mešaju i hormoni sitosti i hormoni gladi, i energetska potrošnja i energetski unos. </a:t>
            </a:r>
          </a:p>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Kada se dogodi veliki gubitak telesne mase za kratko vreme počinje metabolička adaptacija, počinju da se povećavaju koncentracije hormona gladi i rezultat toga je veći energetski unos. </a:t>
            </a:r>
          </a:p>
        </p:txBody>
      </p:sp>
      <p:pic>
        <p:nvPicPr>
          <p:cNvPr id="16" name="0421D304-29FD-44BD-9911-E9A506D8AA25" descr="Image-1.png">
            <a:extLst>
              <a:ext uri="{FF2B5EF4-FFF2-40B4-BE49-F238E27FC236}">
                <a16:creationId xmlns:a16="http://schemas.microsoft.com/office/drawing/2014/main" xmlns="" id="{5CD51D07-1318-444C-89B7-4CCB5709821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10000" y="2408837"/>
            <a:ext cx="5181600" cy="29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3AED4FDC-740B-4097-AA34-05C8C35BB0F3}"/>
              </a:ext>
            </a:extLst>
          </p:cNvPr>
          <p:cNvSpPr/>
          <p:nvPr/>
        </p:nvSpPr>
        <p:spPr>
          <a:xfrm>
            <a:off x="10679512" y="2408837"/>
            <a:ext cx="1143304" cy="1118205"/>
          </a:xfrm>
          <a:prstGeom prst="rect">
            <a:avLst/>
          </a:prstGeom>
          <a:solidFill>
            <a:srgbClr val="482D8C"/>
          </a:solidFill>
          <a:ln w="9525" cap="flat" cmpd="sng" algn="ctr">
            <a:solidFill>
              <a:srgbClr val="482D8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1598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648000" y="1944000"/>
            <a:ext cx="10896000" cy="4269600"/>
          </a:xfrm>
          <a:prstGeom prst="rect">
            <a:avLst/>
          </a:prstGeom>
        </p:spPr>
        <p:txBody>
          <a:bodyPr vert="horz" lIns="0" tIns="0" rIns="216000" bIns="0" rtlCol="0">
            <a:normAutofit/>
          </a:bodyPr>
          <a:lstStyle>
            <a:lvl1pPr marL="228594" indent="-228594" algn="l" defTabSz="1219170" rtl="0" eaLnBrk="1" latinLnBrk="0" hangingPunct="1">
              <a:spcBef>
                <a:spcPts val="800"/>
              </a:spcBef>
              <a:spcAft>
                <a:spcPts val="0"/>
              </a:spcAft>
              <a:buClr>
                <a:schemeClr val="accent2"/>
              </a:buClr>
              <a:buFont typeface="Symbol" panose="05050102010706020507" pitchFamily="18" charset="2"/>
              <a:buChar char="·"/>
              <a:defRPr sz="1333" kern="1200">
                <a:solidFill>
                  <a:srgbClr val="4A4B4D"/>
                </a:solidFill>
                <a:latin typeface="+mn-lt"/>
                <a:ea typeface="+mn-ea"/>
                <a:cs typeface="+mn-cs"/>
              </a:defRPr>
            </a:lvl1pPr>
            <a:lvl2pPr marL="457189" indent="-226478" algn="l" defTabSz="1219170" rtl="0" eaLnBrk="1" latinLnBrk="0" hangingPunct="1">
              <a:spcBef>
                <a:spcPts val="800"/>
              </a:spcBef>
              <a:spcAft>
                <a:spcPts val="0"/>
              </a:spcAft>
              <a:buClr>
                <a:schemeClr val="accent2"/>
              </a:buClr>
              <a:buFont typeface="Arial" panose="020B0604020202020204" pitchFamily="34" charset="0"/>
              <a:buChar char="‒"/>
              <a:defRPr sz="1200" kern="1200">
                <a:solidFill>
                  <a:srgbClr val="4A4B4D"/>
                </a:solidFill>
                <a:latin typeface="+mn-lt"/>
                <a:ea typeface="+mn-ea"/>
                <a:cs typeface="+mn-cs"/>
              </a:defRPr>
            </a:lvl2pPr>
            <a:lvl3pPr marL="690016" indent="-205312" algn="l" defTabSz="1219170" rtl="0" eaLnBrk="1" latinLnBrk="0" hangingPunct="1">
              <a:spcBef>
                <a:spcPts val="800"/>
              </a:spcBef>
              <a:spcAft>
                <a:spcPts val="0"/>
              </a:spcAft>
              <a:buClr>
                <a:schemeClr val="accent2"/>
              </a:buClr>
              <a:buFont typeface="Wingdings" panose="05000000000000000000" pitchFamily="2" charset="2"/>
              <a:buChar char="§"/>
              <a:defRPr sz="1200" kern="1200">
                <a:solidFill>
                  <a:srgbClr val="4A4B4D"/>
                </a:solidFill>
                <a:latin typeface="+mn-lt"/>
                <a:ea typeface="+mn-ea"/>
                <a:cs typeface="+mn-cs"/>
              </a:defRPr>
            </a:lvl3pPr>
            <a:lvl4pPr marL="916494" indent="-211661"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4pPr>
            <a:lvl5pPr marL="1066773" indent="-156629"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endParaRPr kumimoji="0" lang="en-US" sz="1800" b="0" i="0" u="none" strike="noStrike" kern="1200" cap="none" spc="0" normalizeH="0" baseline="0" noProof="0" dirty="0" smtClean="0">
              <a:ln>
                <a:noFill/>
              </a:ln>
              <a:solidFill>
                <a:srgbClr val="4A4B4D"/>
              </a:solidFill>
              <a:effectLst/>
              <a:uLnTx/>
              <a:uFillTx/>
              <a:latin typeface="Verdana"/>
              <a:ea typeface="+mn-ea"/>
              <a:cs typeface="+mn-cs"/>
            </a:endParaRPr>
          </a:p>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Hormoni sitosti nas opuštaju i doprinose osećaju ugodnosti. Luče se iz endokrinih ćelija sistema za varenje nakon razgradnje hrane i apsorpcije hranjivih meterija u crevima. U crevima postoji jako razgranata mreža nerava, pa mozak dobija brzo informacije </a:t>
            </a:r>
            <a:r>
              <a:rPr kumimoji="0" lang="en-US" sz="2000" b="0" i="0" u="none" strike="noStrike" kern="1200" cap="none" spc="0" normalizeH="0" baseline="0" noProof="0" dirty="0" smtClean="0">
                <a:ln>
                  <a:noFill/>
                </a:ln>
                <a:solidFill>
                  <a:srgbClr val="002060"/>
                </a:solidFill>
                <a:effectLst/>
                <a:uLnTx/>
                <a:uFillTx/>
                <a:latin typeface="Verdana"/>
                <a:ea typeface="+mn-ea"/>
                <a:cs typeface="+mn-cs"/>
              </a:rPr>
              <a:t>o</a:t>
            </a: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 količini i sastavu unete hrane, na osnovu kojih generiše i šalje signal da li t</a:t>
            </a:r>
            <a:r>
              <a:rPr kumimoji="0" lang="en-US" sz="2000" b="0" i="0" u="none" strike="noStrike" kern="1200" cap="none" spc="0" normalizeH="0" baseline="0" noProof="0" dirty="0" smtClean="0">
                <a:ln>
                  <a:noFill/>
                </a:ln>
                <a:solidFill>
                  <a:srgbClr val="002060"/>
                </a:solidFill>
                <a:effectLst/>
                <a:uLnTx/>
                <a:uFillTx/>
                <a:latin typeface="Verdana"/>
                <a:ea typeface="+mn-ea"/>
                <a:cs typeface="+mn-cs"/>
              </a:rPr>
              <a:t>re</a:t>
            </a: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ba prestati ili nastaviti unos.</a:t>
            </a:r>
            <a:endParaRPr kumimoji="0" lang="en-US" sz="2000" b="0" i="0" u="none" strike="noStrike" kern="1200" cap="none" spc="0" normalizeH="0" baseline="0" noProof="0" dirty="0" smtClean="0">
              <a:ln>
                <a:noFill/>
              </a:ln>
              <a:solidFill>
                <a:srgbClr val="002060"/>
              </a:solidFill>
              <a:effectLst/>
              <a:uLnTx/>
              <a:uFillTx/>
              <a:latin typeface="Verdana"/>
              <a:ea typeface="+mn-ea"/>
              <a:cs typeface="+mn-cs"/>
            </a:endParaRPr>
          </a:p>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Grelin </a:t>
            </a:r>
            <a:r>
              <a:rPr kumimoji="0" lang="en-US" sz="2000" b="0" i="0" u="none" strike="noStrike" kern="1200" cap="none" spc="0" normalizeH="0" baseline="0" noProof="0" dirty="0" smtClean="0">
                <a:ln>
                  <a:noFill/>
                </a:ln>
                <a:solidFill>
                  <a:srgbClr val="002060"/>
                </a:solidFill>
                <a:effectLst/>
                <a:uLnTx/>
                <a:uFillTx/>
                <a:latin typeface="Verdana"/>
                <a:ea typeface="+mn-ea"/>
                <a:cs typeface="+mn-cs"/>
              </a:rPr>
              <a:t>je </a:t>
            </a:r>
            <a:r>
              <a:rPr kumimoji="0" lang="en-US" sz="2000" b="0" i="0" u="none" strike="noStrike" kern="1200" cap="none" spc="0" normalizeH="0" baseline="0" noProof="0" dirty="0" err="1" smtClean="0">
                <a:ln>
                  <a:noFill/>
                </a:ln>
                <a:solidFill>
                  <a:srgbClr val="002060"/>
                </a:solidFill>
                <a:effectLst/>
                <a:uLnTx/>
                <a:uFillTx/>
                <a:latin typeface="Verdana"/>
                <a:ea typeface="+mn-ea"/>
                <a:cs typeface="+mn-cs"/>
              </a:rPr>
              <a:t>hormon</a:t>
            </a:r>
            <a:r>
              <a:rPr kumimoji="0" lang="en-US" sz="2000" b="0" i="0" u="none" strike="noStrike" kern="1200" cap="none" spc="0" normalizeH="0" noProof="0" dirty="0" smtClean="0">
                <a:ln>
                  <a:noFill/>
                </a:ln>
                <a:solidFill>
                  <a:srgbClr val="002060"/>
                </a:solidFill>
                <a:effectLst/>
                <a:uLnTx/>
                <a:uFillTx/>
                <a:latin typeface="Verdana"/>
                <a:ea typeface="+mn-ea"/>
                <a:cs typeface="+mn-cs"/>
              </a:rPr>
              <a:t> </a:t>
            </a:r>
            <a:r>
              <a:rPr kumimoji="0" lang="en-US" sz="2000" b="0" i="0" u="none" strike="noStrike" kern="1200" cap="none" spc="0" normalizeH="0" noProof="0" dirty="0" err="1" smtClean="0">
                <a:ln>
                  <a:noFill/>
                </a:ln>
                <a:solidFill>
                  <a:srgbClr val="002060"/>
                </a:solidFill>
                <a:effectLst/>
                <a:uLnTx/>
                <a:uFillTx/>
                <a:latin typeface="Verdana"/>
                <a:ea typeface="+mn-ea"/>
                <a:cs typeface="+mn-cs"/>
              </a:rPr>
              <a:t>gladi</a:t>
            </a:r>
            <a:r>
              <a:rPr kumimoji="0" lang="en-US" sz="2000" b="0" i="0" u="none" strike="noStrike" kern="1200" cap="none" spc="0" normalizeH="0" noProof="0" dirty="0" smtClean="0">
                <a:ln>
                  <a:noFill/>
                </a:ln>
                <a:solidFill>
                  <a:srgbClr val="002060"/>
                </a:solidFill>
                <a:effectLst/>
                <a:uLnTx/>
                <a:uFillTx/>
                <a:latin typeface="Verdana"/>
                <a:ea typeface="+mn-ea"/>
                <a:cs typeface="+mn-cs"/>
              </a:rPr>
              <a:t> </a:t>
            </a:r>
            <a:r>
              <a:rPr kumimoji="0" lang="en-US" sz="2000" b="0" i="0" u="none" strike="noStrike" kern="1200" cap="none" spc="0" normalizeH="0" noProof="0" dirty="0" err="1" smtClean="0">
                <a:ln>
                  <a:noFill/>
                </a:ln>
                <a:solidFill>
                  <a:srgbClr val="002060"/>
                </a:solidFill>
                <a:effectLst/>
                <a:uLnTx/>
                <a:uFillTx/>
                <a:latin typeface="Verdana"/>
                <a:ea typeface="+mn-ea"/>
                <a:cs typeface="+mn-cs"/>
              </a:rPr>
              <a:t>i</a:t>
            </a:r>
            <a:r>
              <a:rPr kumimoji="0" lang="en-US" sz="2000" b="0" i="0" u="none" strike="noStrike" kern="1200" cap="none" spc="0" normalizeH="0" noProof="0" dirty="0" smtClean="0">
                <a:ln>
                  <a:noFill/>
                </a:ln>
                <a:solidFill>
                  <a:srgbClr val="002060"/>
                </a:solidFill>
                <a:effectLst/>
                <a:uLnTx/>
                <a:uFillTx/>
                <a:latin typeface="Verdana"/>
                <a:ea typeface="+mn-ea"/>
                <a:cs typeface="+mn-cs"/>
              </a:rPr>
              <a:t> </a:t>
            </a:r>
            <a:r>
              <a:rPr kumimoji="0" lang="en-US" sz="2000" b="0" i="0" u="none" strike="noStrike" kern="1200" cap="none" spc="0" normalizeH="0" noProof="0" dirty="0" err="1" smtClean="0">
                <a:ln>
                  <a:noFill/>
                </a:ln>
                <a:solidFill>
                  <a:srgbClr val="002060"/>
                </a:solidFill>
                <a:effectLst/>
                <a:uLnTx/>
                <a:uFillTx/>
                <a:latin typeface="Verdana"/>
                <a:ea typeface="+mn-ea"/>
                <a:cs typeface="+mn-cs"/>
              </a:rPr>
              <a:t>luči</a:t>
            </a:r>
            <a:r>
              <a:rPr kumimoji="0" lang="en-US" sz="2000" b="0" i="0" u="none" strike="noStrike" kern="1200" cap="none" spc="0" normalizeH="0" noProof="0" dirty="0" smtClean="0">
                <a:ln>
                  <a:noFill/>
                </a:ln>
                <a:solidFill>
                  <a:srgbClr val="002060"/>
                </a:solidFill>
                <a:effectLst/>
                <a:uLnTx/>
                <a:uFillTx/>
                <a:latin typeface="Verdana"/>
                <a:ea typeface="+mn-ea"/>
                <a:cs typeface="+mn-cs"/>
              </a:rPr>
              <a:t> se </a:t>
            </a: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kod većeg energetskog deficita i apsolutno dominira nad hormonima sitosti. Kada se u većoj količini izluči </a:t>
            </a:r>
            <a:r>
              <a:rPr kumimoji="0" lang="en-US" sz="2000" b="0" i="0" u="none" strike="noStrike" kern="1200" cap="none" spc="0" normalizeH="0" baseline="0" noProof="0" dirty="0" smtClean="0">
                <a:ln>
                  <a:noFill/>
                </a:ln>
                <a:solidFill>
                  <a:srgbClr val="002060"/>
                </a:solidFill>
                <a:effectLst/>
                <a:uLnTx/>
                <a:uFillTx/>
                <a:latin typeface="Verdana"/>
                <a:ea typeface="+mn-ea"/>
                <a:cs typeface="+mn-cs"/>
              </a:rPr>
              <a:t>g</a:t>
            </a:r>
            <a:r>
              <a:rPr kumimoji="0" lang="sr-Latn-RS" sz="2000" b="0" i="0" u="none" strike="noStrike" kern="1200" cap="none" spc="0" normalizeH="0" baseline="0" noProof="0" dirty="0" smtClean="0">
                <a:ln>
                  <a:noFill/>
                </a:ln>
                <a:solidFill>
                  <a:srgbClr val="002060"/>
                </a:solidFill>
                <a:effectLst/>
                <a:uLnTx/>
                <a:uFillTx/>
                <a:latin typeface="Verdana"/>
                <a:ea typeface="+mn-ea"/>
                <a:cs typeface="+mn-cs"/>
              </a:rPr>
              <a:t>relin povećava se unos hrane a smanjuje se lučenje hormona sitosti, što smanjuje i brzinu metabolizma, da bi se zaštitilo telo od daljeg gubitka telesne mase</a:t>
            </a:r>
            <a:r>
              <a:rPr lang="en-US" sz="2000" dirty="0">
                <a:solidFill>
                  <a:srgbClr val="002060"/>
                </a:solidFill>
                <a:latin typeface="Verdana"/>
              </a:rPr>
              <a:t>.</a:t>
            </a:r>
            <a:endParaRPr kumimoji="0" lang="sr-Latn-RS" sz="2000" b="0" i="0" u="none" strike="noStrike" kern="1200" cap="none" spc="0" normalizeH="0" baseline="0" noProof="0" dirty="0" smtClean="0">
              <a:ln>
                <a:noFill/>
              </a:ln>
              <a:solidFill>
                <a:srgbClr val="002060"/>
              </a:solidFill>
              <a:effectLst/>
              <a:uLnTx/>
              <a:uFillTx/>
              <a:latin typeface="Verdana"/>
              <a:ea typeface="+mn-ea"/>
              <a:cs typeface="+mn-cs"/>
            </a:endParaRPr>
          </a:p>
          <a:p>
            <a:pPr marL="228594" marR="0" lvl="0" indent="-228594"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Char char="·"/>
              <a:tabLst/>
              <a:defRPr/>
            </a:pPr>
            <a:endParaRPr kumimoji="0" lang="sr-Latn-RS" sz="2000" b="0" i="0" u="none" strike="noStrike" kern="1200" cap="none" spc="0" normalizeH="0" baseline="0" noProof="0" dirty="0">
              <a:ln>
                <a:noFill/>
              </a:ln>
              <a:solidFill>
                <a:srgbClr val="4A4B4D"/>
              </a:solidFill>
              <a:effectLst/>
              <a:uLnTx/>
              <a:uFillTx/>
              <a:latin typeface="Verdana"/>
              <a:ea typeface="+mn-ea"/>
              <a:cs typeface="+mn-cs"/>
            </a:endParaRPr>
          </a:p>
        </p:txBody>
      </p:sp>
    </p:spTree>
    <p:extLst>
      <p:ext uri="{BB962C8B-B14F-4D97-AF65-F5344CB8AC3E}">
        <p14:creationId xmlns:p14="http://schemas.microsoft.com/office/powerpoint/2010/main" val="3805803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err="1" smtClean="0">
                <a:solidFill>
                  <a:schemeClr val="accent1">
                    <a:lumMod val="50000"/>
                  </a:schemeClr>
                </a:solidFill>
              </a:rPr>
              <a:t>Ključ</a:t>
            </a:r>
            <a:r>
              <a:rPr lang="en-US" sz="2400" dirty="0" smtClean="0">
                <a:solidFill>
                  <a:schemeClr val="accent1">
                    <a:lumMod val="50000"/>
                  </a:schemeClr>
                </a:solidFill>
              </a:rPr>
              <a:t> </a:t>
            </a:r>
            <a:r>
              <a:rPr lang="en-US" sz="2400" dirty="0" err="1" smtClean="0">
                <a:solidFill>
                  <a:schemeClr val="accent1">
                    <a:lumMod val="50000"/>
                  </a:schemeClr>
                </a:solidFill>
              </a:rPr>
              <a:t>uspešnog</a:t>
            </a:r>
            <a:r>
              <a:rPr lang="en-US" sz="2400" dirty="0" smtClean="0">
                <a:solidFill>
                  <a:schemeClr val="accent1">
                    <a:lumMod val="50000"/>
                  </a:schemeClr>
                </a:solidFill>
              </a:rPr>
              <a:t> </a:t>
            </a:r>
            <a:r>
              <a:rPr lang="en-US" sz="2400" dirty="0" err="1" smtClean="0">
                <a:solidFill>
                  <a:schemeClr val="accent1">
                    <a:lumMod val="50000"/>
                  </a:schemeClr>
                </a:solidFill>
              </a:rPr>
              <a:t>lečenja</a:t>
            </a:r>
            <a:r>
              <a:rPr lang="en-US" sz="2400" dirty="0" smtClean="0">
                <a:solidFill>
                  <a:schemeClr val="accent1">
                    <a:lumMod val="50000"/>
                  </a:schemeClr>
                </a:solidFill>
              </a:rPr>
              <a:t> </a:t>
            </a:r>
            <a:r>
              <a:rPr lang="en-US" sz="2400" dirty="0" err="1" smtClean="0">
                <a:solidFill>
                  <a:schemeClr val="accent1">
                    <a:lumMod val="50000"/>
                  </a:schemeClr>
                </a:solidFill>
              </a:rPr>
              <a:t>gojaznosti</a:t>
            </a:r>
            <a:r>
              <a:rPr lang="en-US" sz="2400" dirty="0" smtClean="0">
                <a:solidFill>
                  <a:schemeClr val="accent1">
                    <a:lumMod val="50000"/>
                  </a:schemeClr>
                </a:solidFill>
              </a:rPr>
              <a:t> </a:t>
            </a:r>
            <a:r>
              <a:rPr lang="en-US" sz="2400" dirty="0" err="1" smtClean="0">
                <a:solidFill>
                  <a:schemeClr val="accent1">
                    <a:lumMod val="50000"/>
                  </a:schemeClr>
                </a:solidFill>
              </a:rPr>
              <a:t>nije</a:t>
            </a:r>
            <a:r>
              <a:rPr lang="en-US" sz="2400" dirty="0" smtClean="0">
                <a:solidFill>
                  <a:schemeClr val="accent1">
                    <a:lumMod val="50000"/>
                  </a:schemeClr>
                </a:solidFill>
              </a:rPr>
              <a:t> </a:t>
            </a:r>
            <a:r>
              <a:rPr lang="en-US" sz="2400" dirty="0" err="1" smtClean="0">
                <a:solidFill>
                  <a:schemeClr val="accent1">
                    <a:lumMod val="50000"/>
                  </a:schemeClr>
                </a:solidFill>
              </a:rPr>
              <a:t>gubitak</a:t>
            </a:r>
            <a:r>
              <a:rPr lang="en-US" sz="2400" dirty="0" smtClean="0">
                <a:solidFill>
                  <a:schemeClr val="accent1">
                    <a:lumMod val="50000"/>
                  </a:schemeClr>
                </a:solidFill>
              </a:rPr>
              <a:t> </a:t>
            </a:r>
            <a:r>
              <a:rPr lang="en-US" sz="2400" dirty="0" err="1" smtClean="0">
                <a:solidFill>
                  <a:schemeClr val="accent1">
                    <a:lumMod val="50000"/>
                  </a:schemeClr>
                </a:solidFill>
              </a:rPr>
              <a:t>telesne</a:t>
            </a:r>
            <a:r>
              <a:rPr lang="en-US" sz="2400" dirty="0" smtClean="0">
                <a:solidFill>
                  <a:schemeClr val="accent1">
                    <a:lumMod val="50000"/>
                  </a:schemeClr>
                </a:solidFill>
              </a:rPr>
              <a:t> </a:t>
            </a:r>
            <a:r>
              <a:rPr lang="en-US" sz="2400" dirty="0" err="1" smtClean="0">
                <a:solidFill>
                  <a:schemeClr val="accent1">
                    <a:lumMod val="50000"/>
                  </a:schemeClr>
                </a:solidFill>
              </a:rPr>
              <a:t>mase</a:t>
            </a:r>
            <a:r>
              <a:rPr lang="en-US" sz="2400" dirty="0" smtClean="0">
                <a:solidFill>
                  <a:schemeClr val="accent1">
                    <a:lumMod val="50000"/>
                  </a:schemeClr>
                </a:solidFill>
              </a:rPr>
              <a:t> u </a:t>
            </a:r>
            <a:r>
              <a:rPr lang="en-US" sz="2400" dirty="0" err="1" smtClean="0">
                <a:solidFill>
                  <a:schemeClr val="accent1">
                    <a:lumMod val="50000"/>
                  </a:schemeClr>
                </a:solidFill>
              </a:rPr>
              <a:t>najkraćem</a:t>
            </a:r>
            <a:r>
              <a:rPr lang="en-US" sz="2400" dirty="0" smtClean="0">
                <a:solidFill>
                  <a:schemeClr val="accent1">
                    <a:lumMod val="50000"/>
                  </a:schemeClr>
                </a:solidFill>
              </a:rPr>
              <a:t> </a:t>
            </a:r>
            <a:r>
              <a:rPr lang="en-US" sz="2400" dirty="0" err="1" smtClean="0">
                <a:solidFill>
                  <a:schemeClr val="accent1">
                    <a:lumMod val="50000"/>
                  </a:schemeClr>
                </a:solidFill>
              </a:rPr>
              <a:t>mogućem</a:t>
            </a:r>
            <a:r>
              <a:rPr lang="en-US" sz="2400" dirty="0" smtClean="0">
                <a:solidFill>
                  <a:schemeClr val="accent1">
                    <a:lumMod val="50000"/>
                  </a:schemeClr>
                </a:solidFill>
              </a:rPr>
              <a:t> </a:t>
            </a:r>
            <a:r>
              <a:rPr lang="en-US" sz="2400" dirty="0" err="1" smtClean="0">
                <a:solidFill>
                  <a:schemeClr val="accent1">
                    <a:lumMod val="50000"/>
                  </a:schemeClr>
                </a:solidFill>
              </a:rPr>
              <a:t>vremenskom</a:t>
            </a:r>
            <a:r>
              <a:rPr lang="en-US" sz="2400" dirty="0" smtClean="0">
                <a:solidFill>
                  <a:schemeClr val="accent1">
                    <a:lumMod val="50000"/>
                  </a:schemeClr>
                </a:solidFill>
              </a:rPr>
              <a:t> </a:t>
            </a:r>
            <a:r>
              <a:rPr lang="en-US" sz="2400" dirty="0" err="1" smtClean="0">
                <a:solidFill>
                  <a:schemeClr val="accent1">
                    <a:lumMod val="50000"/>
                  </a:schemeClr>
                </a:solidFill>
              </a:rPr>
              <a:t>periodu</a:t>
            </a:r>
            <a:r>
              <a:rPr lang="en-US" sz="2400" dirty="0" smtClean="0">
                <a:solidFill>
                  <a:schemeClr val="accent1">
                    <a:lumMod val="50000"/>
                  </a:schemeClr>
                </a:solidFill>
              </a:rPr>
              <a:t>, </a:t>
            </a:r>
            <a:r>
              <a:rPr lang="en-US" sz="2400" dirty="0" err="1" smtClean="0">
                <a:solidFill>
                  <a:schemeClr val="accent1">
                    <a:lumMod val="50000"/>
                  </a:schemeClr>
                </a:solidFill>
              </a:rPr>
              <a:t>nego</a:t>
            </a:r>
            <a:r>
              <a:rPr lang="en-US" sz="2400" dirty="0" smtClean="0">
                <a:solidFill>
                  <a:schemeClr val="accent1">
                    <a:lumMod val="50000"/>
                  </a:schemeClr>
                </a:solidFill>
              </a:rPr>
              <a:t> </a:t>
            </a:r>
            <a:r>
              <a:rPr lang="en-US" sz="2400" dirty="0" err="1" smtClean="0">
                <a:solidFill>
                  <a:schemeClr val="accent1">
                    <a:lumMod val="50000"/>
                  </a:schemeClr>
                </a:solidFill>
              </a:rPr>
              <a:t>održivost</a:t>
            </a:r>
            <a:r>
              <a:rPr lang="en-US" sz="2400" dirty="0" smtClean="0">
                <a:solidFill>
                  <a:schemeClr val="accent1">
                    <a:lumMod val="50000"/>
                  </a:schemeClr>
                </a:solidFill>
              </a:rPr>
              <a:t> </a:t>
            </a:r>
            <a:r>
              <a:rPr lang="en-US" sz="2400" dirty="0" err="1" smtClean="0">
                <a:solidFill>
                  <a:schemeClr val="accent1">
                    <a:lumMod val="50000"/>
                  </a:schemeClr>
                </a:solidFill>
              </a:rPr>
              <a:t>postignutog</a:t>
            </a:r>
            <a:r>
              <a:rPr lang="en-US" sz="2400" dirty="0" smtClean="0">
                <a:solidFill>
                  <a:schemeClr val="accent1">
                    <a:lumMod val="50000"/>
                  </a:schemeClr>
                </a:solidFill>
              </a:rPr>
              <a:t> </a:t>
            </a:r>
            <a:r>
              <a:rPr lang="en-US" sz="2400" dirty="0" err="1" smtClean="0">
                <a:solidFill>
                  <a:schemeClr val="accent1">
                    <a:lumMod val="50000"/>
                  </a:schemeClr>
                </a:solidFill>
              </a:rPr>
              <a:t>smanjenja</a:t>
            </a:r>
            <a:r>
              <a:rPr lang="en-US" sz="2400" dirty="0" smtClean="0">
                <a:solidFill>
                  <a:schemeClr val="accent1">
                    <a:lumMod val="50000"/>
                  </a:schemeClr>
                </a:solidFill>
              </a:rPr>
              <a:t> </a:t>
            </a:r>
            <a:r>
              <a:rPr lang="en-US" sz="2400" dirty="0" err="1" smtClean="0">
                <a:solidFill>
                  <a:schemeClr val="accent1">
                    <a:lumMod val="50000"/>
                  </a:schemeClr>
                </a:solidFill>
              </a:rPr>
              <a:t>masne</a:t>
            </a:r>
            <a:r>
              <a:rPr lang="en-US" sz="2400" dirty="0" smtClean="0">
                <a:solidFill>
                  <a:schemeClr val="accent1">
                    <a:lumMod val="50000"/>
                  </a:schemeClr>
                </a:solidFill>
              </a:rPr>
              <a:t> </a:t>
            </a:r>
            <a:r>
              <a:rPr lang="en-US" sz="2400" dirty="0" err="1" smtClean="0">
                <a:solidFill>
                  <a:schemeClr val="accent1">
                    <a:lumMod val="50000"/>
                  </a:schemeClr>
                </a:solidFill>
              </a:rPr>
              <a:t>mase</a:t>
            </a:r>
            <a:r>
              <a:rPr lang="en-US" sz="2400" dirty="0" smtClean="0">
                <a:solidFill>
                  <a:schemeClr val="accent1">
                    <a:lumMod val="50000"/>
                  </a:schemeClr>
                </a:solidFill>
              </a:rPr>
              <a:t> </a:t>
            </a:r>
            <a:r>
              <a:rPr lang="en-US" sz="2400" dirty="0" err="1" smtClean="0">
                <a:solidFill>
                  <a:schemeClr val="accent1">
                    <a:lumMod val="50000"/>
                  </a:schemeClr>
                </a:solidFill>
              </a:rPr>
              <a:t>tela</a:t>
            </a:r>
            <a:r>
              <a:rPr lang="en-US" sz="2400" dirty="0" smtClean="0">
                <a:solidFill>
                  <a:schemeClr val="accent1">
                    <a:lumMod val="50000"/>
                  </a:schemeClr>
                </a:solidFill>
              </a:rPr>
              <a:t>. </a:t>
            </a:r>
            <a:r>
              <a:rPr lang="en-US" sz="2400" dirty="0" err="1" smtClean="0">
                <a:solidFill>
                  <a:schemeClr val="accent1">
                    <a:lumMod val="50000"/>
                  </a:schemeClr>
                </a:solidFill>
              </a:rPr>
              <a:t>Sugeriše</a:t>
            </a:r>
            <a:r>
              <a:rPr lang="en-US" sz="2400" dirty="0" smtClean="0">
                <a:solidFill>
                  <a:schemeClr val="accent1">
                    <a:lumMod val="50000"/>
                  </a:schemeClr>
                </a:solidFill>
              </a:rPr>
              <a:t> se da je 5-10 % </a:t>
            </a:r>
            <a:r>
              <a:rPr lang="en-US" sz="2400" dirty="0" err="1" smtClean="0">
                <a:solidFill>
                  <a:schemeClr val="accent1">
                    <a:lumMod val="50000"/>
                  </a:schemeClr>
                </a:solidFill>
              </a:rPr>
              <a:t>gubitka</a:t>
            </a:r>
            <a:r>
              <a:rPr lang="en-US" sz="2400" dirty="0" smtClean="0">
                <a:solidFill>
                  <a:schemeClr val="accent1">
                    <a:lumMod val="50000"/>
                  </a:schemeClr>
                </a:solidFill>
              </a:rPr>
              <a:t> </a:t>
            </a:r>
            <a:r>
              <a:rPr lang="en-US" sz="2400" dirty="0" err="1" smtClean="0">
                <a:solidFill>
                  <a:schemeClr val="accent1">
                    <a:lumMod val="50000"/>
                  </a:schemeClr>
                </a:solidFill>
              </a:rPr>
              <a:t>telesne</a:t>
            </a:r>
            <a:r>
              <a:rPr lang="en-US" sz="2400" dirty="0" smtClean="0">
                <a:solidFill>
                  <a:schemeClr val="accent1">
                    <a:lumMod val="50000"/>
                  </a:schemeClr>
                </a:solidFill>
              </a:rPr>
              <a:t> </a:t>
            </a:r>
            <a:r>
              <a:rPr lang="en-US" sz="2400" dirty="0" err="1" smtClean="0">
                <a:solidFill>
                  <a:schemeClr val="accent1">
                    <a:lumMod val="50000"/>
                  </a:schemeClr>
                </a:solidFill>
              </a:rPr>
              <a:t>mase</a:t>
            </a:r>
            <a:r>
              <a:rPr lang="en-US" sz="2400" dirty="0" smtClean="0">
                <a:solidFill>
                  <a:schemeClr val="accent1">
                    <a:lumMod val="50000"/>
                  </a:schemeClr>
                </a:solidFill>
              </a:rPr>
              <a:t> </a:t>
            </a:r>
            <a:r>
              <a:rPr lang="en-US" sz="2400" dirty="0" err="1" smtClean="0">
                <a:solidFill>
                  <a:schemeClr val="accent1">
                    <a:lumMod val="50000"/>
                  </a:schemeClr>
                </a:solidFill>
              </a:rPr>
              <a:t>dovoljno</a:t>
            </a:r>
            <a:r>
              <a:rPr lang="en-US" sz="2400" dirty="0" smtClean="0">
                <a:solidFill>
                  <a:schemeClr val="accent1">
                    <a:lumMod val="50000"/>
                  </a:schemeClr>
                </a:solidFill>
              </a:rPr>
              <a:t> da </a:t>
            </a:r>
            <a:r>
              <a:rPr lang="en-US" sz="2400" dirty="0" err="1" smtClean="0">
                <a:solidFill>
                  <a:schemeClr val="accent1">
                    <a:lumMod val="50000"/>
                  </a:schemeClr>
                </a:solidFill>
              </a:rPr>
              <a:t>omogući</a:t>
            </a:r>
            <a:r>
              <a:rPr lang="en-US" sz="2400" dirty="0" smtClean="0">
                <a:solidFill>
                  <a:schemeClr val="accent1">
                    <a:lumMod val="50000"/>
                  </a:schemeClr>
                </a:solidFill>
              </a:rPr>
              <a:t> </a:t>
            </a:r>
            <a:r>
              <a:rPr lang="en-US" sz="2400" dirty="0" err="1" smtClean="0">
                <a:solidFill>
                  <a:schemeClr val="accent1">
                    <a:lumMod val="50000"/>
                  </a:schemeClr>
                </a:solidFill>
              </a:rPr>
              <a:t>značajne</a:t>
            </a:r>
            <a:r>
              <a:rPr lang="en-US" sz="2400" dirty="0" smtClean="0">
                <a:solidFill>
                  <a:schemeClr val="accent1">
                    <a:lumMod val="50000"/>
                  </a:schemeClr>
                </a:solidFill>
              </a:rPr>
              <a:t> </a:t>
            </a:r>
            <a:r>
              <a:rPr lang="en-US" sz="2400" dirty="0" err="1" smtClean="0">
                <a:solidFill>
                  <a:schemeClr val="accent1">
                    <a:lumMod val="50000"/>
                  </a:schemeClr>
                </a:solidFill>
              </a:rPr>
              <a:t>zdravstvene</a:t>
            </a:r>
            <a:r>
              <a:rPr lang="en-US" sz="2400" dirty="0" smtClean="0">
                <a:solidFill>
                  <a:schemeClr val="accent1">
                    <a:lumMod val="50000"/>
                  </a:schemeClr>
                </a:solidFill>
              </a:rPr>
              <a:t> </a:t>
            </a:r>
            <a:r>
              <a:rPr lang="en-US" sz="2400" dirty="0" err="1" smtClean="0">
                <a:solidFill>
                  <a:schemeClr val="accent1">
                    <a:lumMod val="50000"/>
                  </a:schemeClr>
                </a:solidFill>
              </a:rPr>
              <a:t>dobrobiti</a:t>
            </a:r>
            <a:r>
              <a:rPr lang="en-US" sz="2400" dirty="0" smtClean="0">
                <a:solidFill>
                  <a:schemeClr val="accent1">
                    <a:lumMod val="50000"/>
                  </a:schemeClr>
                </a:solidFill>
              </a:rPr>
              <a:t> </a:t>
            </a:r>
            <a:r>
              <a:rPr lang="en-US" sz="2400" dirty="0" err="1" smtClean="0">
                <a:solidFill>
                  <a:schemeClr val="accent1">
                    <a:lumMod val="50000"/>
                  </a:schemeClr>
                </a:solidFill>
              </a:rPr>
              <a:t>kroz</a:t>
            </a:r>
            <a:r>
              <a:rPr lang="en-US" sz="2400" dirty="0" smtClean="0">
                <a:solidFill>
                  <a:schemeClr val="accent1">
                    <a:lumMod val="50000"/>
                  </a:schemeClr>
                </a:solidFill>
              </a:rPr>
              <a:t> </a:t>
            </a:r>
            <a:r>
              <a:rPr lang="en-US" sz="2400" dirty="0" err="1" smtClean="0">
                <a:solidFill>
                  <a:schemeClr val="accent1">
                    <a:lumMod val="50000"/>
                  </a:schemeClr>
                </a:solidFill>
              </a:rPr>
              <a:t>smanjenje</a:t>
            </a:r>
            <a:r>
              <a:rPr lang="en-US" sz="2400" dirty="0" smtClean="0">
                <a:solidFill>
                  <a:schemeClr val="accent1">
                    <a:lumMod val="50000"/>
                  </a:schemeClr>
                </a:solidFill>
              </a:rPr>
              <a:t> </a:t>
            </a:r>
            <a:r>
              <a:rPr lang="en-US" sz="2400" dirty="0" err="1" smtClean="0">
                <a:solidFill>
                  <a:schemeClr val="accent1">
                    <a:lumMod val="50000"/>
                  </a:schemeClr>
                </a:solidFill>
              </a:rPr>
              <a:t>komorbiditeta</a:t>
            </a:r>
            <a:r>
              <a:rPr lang="en-US" sz="2400" dirty="0" smtClean="0">
                <a:solidFill>
                  <a:schemeClr val="accent1">
                    <a:lumMod val="50000"/>
                  </a:schemeClr>
                </a:solidFill>
              </a:rPr>
              <a:t>. </a:t>
            </a:r>
          </a:p>
          <a:p>
            <a:r>
              <a:rPr lang="en-US" sz="2400" dirty="0" err="1" smtClean="0">
                <a:solidFill>
                  <a:schemeClr val="accent1">
                    <a:lumMod val="50000"/>
                  </a:schemeClr>
                </a:solidFill>
              </a:rPr>
              <a:t>Smanjenje</a:t>
            </a:r>
            <a:r>
              <a:rPr lang="en-US" sz="2400" dirty="0" smtClean="0">
                <a:solidFill>
                  <a:schemeClr val="accent1">
                    <a:lumMod val="50000"/>
                  </a:schemeClr>
                </a:solidFill>
              </a:rPr>
              <a:t> </a:t>
            </a:r>
            <a:r>
              <a:rPr lang="en-US" sz="2400" dirty="0" err="1" smtClean="0">
                <a:solidFill>
                  <a:schemeClr val="accent1">
                    <a:lumMod val="50000"/>
                  </a:schemeClr>
                </a:solidFill>
              </a:rPr>
              <a:t>obima</a:t>
            </a:r>
            <a:r>
              <a:rPr lang="en-US" sz="2400" dirty="0" smtClean="0">
                <a:solidFill>
                  <a:schemeClr val="accent1">
                    <a:lumMod val="50000"/>
                  </a:schemeClr>
                </a:solidFill>
              </a:rPr>
              <a:t> </a:t>
            </a:r>
            <a:r>
              <a:rPr lang="en-US" sz="2400" dirty="0" err="1" smtClean="0">
                <a:solidFill>
                  <a:schemeClr val="accent1">
                    <a:lumMod val="50000"/>
                  </a:schemeClr>
                </a:solidFill>
              </a:rPr>
              <a:t>struka</a:t>
            </a:r>
            <a:r>
              <a:rPr lang="en-US" sz="2400" dirty="0" smtClean="0">
                <a:solidFill>
                  <a:schemeClr val="accent1">
                    <a:lumMod val="50000"/>
                  </a:schemeClr>
                </a:solidFill>
              </a:rPr>
              <a:t> </a:t>
            </a:r>
            <a:r>
              <a:rPr lang="en-US" sz="2400" dirty="0" err="1" smtClean="0">
                <a:solidFill>
                  <a:schemeClr val="accent1">
                    <a:lumMod val="50000"/>
                  </a:schemeClr>
                </a:solidFill>
              </a:rPr>
              <a:t>trebalo</a:t>
            </a:r>
            <a:r>
              <a:rPr lang="en-US" sz="2400" dirty="0" smtClean="0">
                <a:solidFill>
                  <a:schemeClr val="accent1">
                    <a:lumMod val="50000"/>
                  </a:schemeClr>
                </a:solidFill>
              </a:rPr>
              <a:t> bi da se </a:t>
            </a:r>
            <a:r>
              <a:rPr lang="en-US" sz="2400" dirty="0" err="1" smtClean="0">
                <a:solidFill>
                  <a:schemeClr val="accent1">
                    <a:lumMod val="50000"/>
                  </a:schemeClr>
                </a:solidFill>
              </a:rPr>
              <a:t>smatra</a:t>
            </a:r>
            <a:r>
              <a:rPr lang="en-US" sz="2400" dirty="0" smtClean="0">
                <a:solidFill>
                  <a:schemeClr val="accent1">
                    <a:lumMod val="50000"/>
                  </a:schemeClr>
                </a:solidFill>
              </a:rPr>
              <a:t> </a:t>
            </a:r>
            <a:r>
              <a:rPr lang="en-US" sz="2400" dirty="0" err="1" smtClean="0">
                <a:solidFill>
                  <a:schemeClr val="accent1">
                    <a:lumMod val="50000"/>
                  </a:schemeClr>
                </a:solidFill>
              </a:rPr>
              <a:t>važnijim</a:t>
            </a:r>
            <a:r>
              <a:rPr lang="en-US" sz="2400" dirty="0" smtClean="0">
                <a:solidFill>
                  <a:schemeClr val="accent1">
                    <a:lumMod val="50000"/>
                  </a:schemeClr>
                </a:solidFill>
              </a:rPr>
              <a:t> od </a:t>
            </a:r>
            <a:r>
              <a:rPr lang="en-US" sz="2400" dirty="0" err="1" smtClean="0">
                <a:solidFill>
                  <a:schemeClr val="accent1">
                    <a:lumMod val="50000"/>
                  </a:schemeClr>
                </a:solidFill>
              </a:rPr>
              <a:t>samog</a:t>
            </a:r>
            <a:r>
              <a:rPr lang="en-US" sz="2400" dirty="0" smtClean="0">
                <a:solidFill>
                  <a:schemeClr val="accent1">
                    <a:lumMod val="50000"/>
                  </a:schemeClr>
                </a:solidFill>
              </a:rPr>
              <a:t> </a:t>
            </a:r>
            <a:r>
              <a:rPr lang="en-US" sz="2400" dirty="0" err="1" smtClean="0">
                <a:solidFill>
                  <a:schemeClr val="accent1">
                    <a:lumMod val="50000"/>
                  </a:schemeClr>
                </a:solidFill>
              </a:rPr>
              <a:t>gubitka</a:t>
            </a:r>
            <a:r>
              <a:rPr lang="en-US" sz="2400" dirty="0" smtClean="0">
                <a:solidFill>
                  <a:schemeClr val="accent1">
                    <a:lumMod val="50000"/>
                  </a:schemeClr>
                </a:solidFill>
              </a:rPr>
              <a:t> </a:t>
            </a:r>
            <a:r>
              <a:rPr lang="en-US" sz="2400" dirty="0" err="1" smtClean="0">
                <a:solidFill>
                  <a:schemeClr val="accent1">
                    <a:lumMod val="50000"/>
                  </a:schemeClr>
                </a:solidFill>
              </a:rPr>
              <a:t>na</a:t>
            </a:r>
            <a:r>
              <a:rPr lang="en-US" sz="2400" dirty="0" smtClean="0">
                <a:solidFill>
                  <a:schemeClr val="accent1">
                    <a:lumMod val="50000"/>
                  </a:schemeClr>
                </a:solidFill>
              </a:rPr>
              <a:t> TM. </a:t>
            </a:r>
            <a:r>
              <a:rPr lang="en-US" sz="2400" dirty="0" err="1" smtClean="0">
                <a:solidFill>
                  <a:schemeClr val="accent1">
                    <a:lumMod val="50000"/>
                  </a:schemeClr>
                </a:solidFill>
              </a:rPr>
              <a:t>Smanjenje</a:t>
            </a:r>
            <a:r>
              <a:rPr lang="en-US" sz="2400" dirty="0" smtClean="0">
                <a:solidFill>
                  <a:schemeClr val="accent1">
                    <a:lumMod val="50000"/>
                  </a:schemeClr>
                </a:solidFill>
              </a:rPr>
              <a:t> </a:t>
            </a:r>
            <a:r>
              <a:rPr lang="en-US" sz="2400" dirty="0" err="1" smtClean="0">
                <a:solidFill>
                  <a:schemeClr val="accent1">
                    <a:lumMod val="50000"/>
                  </a:schemeClr>
                </a:solidFill>
              </a:rPr>
              <a:t>obima</a:t>
            </a:r>
            <a:r>
              <a:rPr lang="en-US" sz="2400" dirty="0" smtClean="0">
                <a:solidFill>
                  <a:schemeClr val="accent1">
                    <a:lumMod val="50000"/>
                  </a:schemeClr>
                </a:solidFill>
              </a:rPr>
              <a:t> </a:t>
            </a:r>
            <a:r>
              <a:rPr lang="en-US" sz="2400" dirty="0" err="1" smtClean="0">
                <a:solidFill>
                  <a:schemeClr val="accent1">
                    <a:lumMod val="50000"/>
                  </a:schemeClr>
                </a:solidFill>
              </a:rPr>
              <a:t>struka</a:t>
            </a:r>
            <a:r>
              <a:rPr lang="en-US" sz="2400" dirty="0" smtClean="0">
                <a:solidFill>
                  <a:schemeClr val="accent1">
                    <a:lumMod val="50000"/>
                  </a:schemeClr>
                </a:solidFill>
              </a:rPr>
              <a:t> je </a:t>
            </a:r>
            <a:r>
              <a:rPr lang="en-US" sz="2400" dirty="0" err="1" smtClean="0">
                <a:solidFill>
                  <a:schemeClr val="accent1">
                    <a:lumMod val="50000"/>
                  </a:schemeClr>
                </a:solidFill>
              </a:rPr>
              <a:t>povezano</a:t>
            </a:r>
            <a:r>
              <a:rPr lang="en-US" sz="2400" dirty="0" smtClean="0">
                <a:solidFill>
                  <a:schemeClr val="accent1">
                    <a:lumMod val="50000"/>
                  </a:schemeClr>
                </a:solidFill>
              </a:rPr>
              <a:t> </a:t>
            </a:r>
            <a:r>
              <a:rPr lang="en-US" sz="2400" dirty="0" err="1" smtClean="0">
                <a:solidFill>
                  <a:schemeClr val="accent1">
                    <a:lumMod val="50000"/>
                  </a:schemeClr>
                </a:solidFill>
              </a:rPr>
              <a:t>sa</a:t>
            </a:r>
            <a:r>
              <a:rPr lang="en-US" sz="2400" dirty="0" smtClean="0">
                <a:solidFill>
                  <a:schemeClr val="accent1">
                    <a:lumMod val="50000"/>
                  </a:schemeClr>
                </a:solidFill>
              </a:rPr>
              <a:t> </a:t>
            </a:r>
            <a:r>
              <a:rPr lang="en-US" sz="2400" dirty="0" err="1" smtClean="0">
                <a:solidFill>
                  <a:schemeClr val="accent1">
                    <a:lumMod val="50000"/>
                  </a:schemeClr>
                </a:solidFill>
              </a:rPr>
              <a:t>redukcijom</a:t>
            </a:r>
            <a:r>
              <a:rPr lang="en-US" sz="2400" dirty="0" smtClean="0">
                <a:solidFill>
                  <a:schemeClr val="accent1">
                    <a:lumMod val="50000"/>
                  </a:schemeClr>
                </a:solidFill>
              </a:rPr>
              <a:t> </a:t>
            </a:r>
            <a:r>
              <a:rPr lang="en-US" sz="2400" dirty="0" err="1" smtClean="0">
                <a:solidFill>
                  <a:schemeClr val="accent1">
                    <a:lumMod val="50000"/>
                  </a:schemeClr>
                </a:solidFill>
              </a:rPr>
              <a:t>visceralnog</a:t>
            </a:r>
            <a:r>
              <a:rPr lang="en-US" sz="2400" dirty="0" smtClean="0">
                <a:solidFill>
                  <a:schemeClr val="accent1">
                    <a:lumMod val="50000"/>
                  </a:schemeClr>
                </a:solidFill>
              </a:rPr>
              <a:t> </a:t>
            </a:r>
            <a:r>
              <a:rPr lang="en-US" sz="2400" dirty="0" err="1" smtClean="0">
                <a:solidFill>
                  <a:schemeClr val="accent1">
                    <a:lumMod val="50000"/>
                  </a:schemeClr>
                </a:solidFill>
              </a:rPr>
              <a:t>masnog</a:t>
            </a:r>
            <a:r>
              <a:rPr lang="en-US" sz="2400" dirty="0" smtClean="0">
                <a:solidFill>
                  <a:schemeClr val="accent1">
                    <a:lumMod val="50000"/>
                  </a:schemeClr>
                </a:solidFill>
              </a:rPr>
              <a:t> </a:t>
            </a:r>
            <a:r>
              <a:rPr lang="en-US" sz="2400" dirty="0" err="1" smtClean="0">
                <a:solidFill>
                  <a:schemeClr val="accent1">
                    <a:lumMod val="50000"/>
                  </a:schemeClr>
                </a:solidFill>
              </a:rPr>
              <a:t>tkiva</a:t>
            </a:r>
            <a:r>
              <a:rPr lang="en-US" sz="2400" dirty="0" smtClean="0">
                <a:solidFill>
                  <a:schemeClr val="accent1">
                    <a:lumMod val="50000"/>
                  </a:schemeClr>
                </a:solidFill>
              </a:rPr>
              <a:t> </a:t>
            </a:r>
            <a:r>
              <a:rPr lang="en-US" sz="2400" dirty="0" err="1" smtClean="0">
                <a:solidFill>
                  <a:schemeClr val="accent1">
                    <a:lumMod val="50000"/>
                  </a:schemeClr>
                </a:solidFill>
              </a:rPr>
              <a:t>i</a:t>
            </a:r>
            <a:r>
              <a:rPr lang="en-US" sz="2400" dirty="0" smtClean="0">
                <a:solidFill>
                  <a:schemeClr val="accent1">
                    <a:lumMod val="50000"/>
                  </a:schemeClr>
                </a:solidFill>
              </a:rPr>
              <a:t> </a:t>
            </a:r>
            <a:r>
              <a:rPr lang="en-US" sz="2400" dirty="0" err="1" smtClean="0">
                <a:solidFill>
                  <a:schemeClr val="accent1">
                    <a:lumMod val="50000"/>
                  </a:schemeClr>
                </a:solidFill>
              </a:rPr>
              <a:t>povezanih</a:t>
            </a:r>
            <a:r>
              <a:rPr lang="en-US" sz="2400" dirty="0" smtClean="0">
                <a:solidFill>
                  <a:schemeClr val="accent1">
                    <a:lumMod val="50000"/>
                  </a:schemeClr>
                </a:solidFill>
              </a:rPr>
              <a:t> </a:t>
            </a:r>
            <a:r>
              <a:rPr lang="en-US" sz="2400" dirty="0" err="1" smtClean="0">
                <a:solidFill>
                  <a:schemeClr val="accent1">
                    <a:lumMod val="50000"/>
                  </a:schemeClr>
                </a:solidFill>
              </a:rPr>
              <a:t>kardiometaboličkih</a:t>
            </a:r>
            <a:r>
              <a:rPr lang="en-US" sz="2400" dirty="0" smtClean="0">
                <a:solidFill>
                  <a:schemeClr val="accent1">
                    <a:lumMod val="50000"/>
                  </a:schemeClr>
                </a:solidFill>
              </a:rPr>
              <a:t> </a:t>
            </a:r>
            <a:r>
              <a:rPr lang="en-US" sz="2400" dirty="0" err="1" smtClean="0">
                <a:solidFill>
                  <a:schemeClr val="accent1">
                    <a:lumMod val="50000"/>
                  </a:schemeClr>
                </a:solidFill>
              </a:rPr>
              <a:t>rizika</a:t>
            </a:r>
            <a:r>
              <a:rPr lang="en-US" sz="2400" dirty="0" smtClean="0">
                <a:solidFill>
                  <a:schemeClr val="accent1">
                    <a:lumMod val="50000"/>
                  </a:schemeClr>
                </a:solidFill>
              </a:rPr>
              <a:t>. </a:t>
            </a:r>
            <a:r>
              <a:rPr lang="en-US" sz="2400" dirty="0" err="1" smtClean="0">
                <a:solidFill>
                  <a:schemeClr val="accent1">
                    <a:lumMod val="50000"/>
                  </a:schemeClr>
                </a:solidFill>
              </a:rPr>
              <a:t>Naposletku</a:t>
            </a:r>
            <a:r>
              <a:rPr lang="en-US" sz="2400" dirty="0" smtClean="0">
                <a:solidFill>
                  <a:schemeClr val="accent1">
                    <a:lumMod val="50000"/>
                  </a:schemeClr>
                </a:solidFill>
              </a:rPr>
              <a:t>, </a:t>
            </a:r>
            <a:r>
              <a:rPr lang="en-US" sz="2400" dirty="0" err="1" smtClean="0">
                <a:solidFill>
                  <a:schemeClr val="accent1">
                    <a:lumMod val="50000"/>
                  </a:schemeClr>
                </a:solidFill>
              </a:rPr>
              <a:t>prevencija</a:t>
            </a:r>
            <a:r>
              <a:rPr lang="en-US" sz="2400" dirty="0" smtClean="0">
                <a:solidFill>
                  <a:schemeClr val="accent1">
                    <a:lumMod val="50000"/>
                  </a:schemeClr>
                </a:solidFill>
              </a:rPr>
              <a:t> </a:t>
            </a:r>
            <a:r>
              <a:rPr lang="en-US" sz="2400" dirty="0" err="1" smtClean="0">
                <a:solidFill>
                  <a:schemeClr val="accent1">
                    <a:lumMod val="50000"/>
                  </a:schemeClr>
                </a:solidFill>
              </a:rPr>
              <a:t>povratka</a:t>
            </a:r>
            <a:r>
              <a:rPr lang="en-US" sz="2400" dirty="0" smtClean="0">
                <a:solidFill>
                  <a:schemeClr val="accent1">
                    <a:lumMod val="50000"/>
                  </a:schemeClr>
                </a:solidFill>
              </a:rPr>
              <a:t> TM je </a:t>
            </a:r>
            <a:r>
              <a:rPr lang="en-US" sz="2400" dirty="0" err="1" smtClean="0">
                <a:solidFill>
                  <a:schemeClr val="accent1">
                    <a:lumMod val="50000"/>
                  </a:schemeClr>
                </a:solidFill>
              </a:rPr>
              <a:t>kamen</a:t>
            </a:r>
            <a:r>
              <a:rPr lang="en-US" sz="2400" dirty="0" smtClean="0">
                <a:solidFill>
                  <a:schemeClr val="accent1">
                    <a:lumMod val="50000"/>
                  </a:schemeClr>
                </a:solidFill>
              </a:rPr>
              <a:t> </a:t>
            </a:r>
            <a:r>
              <a:rPr lang="en-US" sz="2400" dirty="0" err="1" smtClean="0">
                <a:solidFill>
                  <a:schemeClr val="accent1">
                    <a:lumMod val="50000"/>
                  </a:schemeClr>
                </a:solidFill>
              </a:rPr>
              <a:t>temeljac</a:t>
            </a:r>
            <a:r>
              <a:rPr lang="en-US" sz="2400" dirty="0" smtClean="0">
                <a:solidFill>
                  <a:schemeClr val="accent1">
                    <a:lumMod val="50000"/>
                  </a:schemeClr>
                </a:solidFill>
              </a:rPr>
              <a:t> </a:t>
            </a:r>
            <a:r>
              <a:rPr lang="en-US" sz="2400" dirty="0" err="1" smtClean="0">
                <a:solidFill>
                  <a:schemeClr val="accent1">
                    <a:lumMod val="50000"/>
                  </a:schemeClr>
                </a:solidFill>
              </a:rPr>
              <a:t>dugoročnog</a:t>
            </a:r>
            <a:r>
              <a:rPr lang="en-US" sz="2400" dirty="0" smtClean="0">
                <a:solidFill>
                  <a:schemeClr val="accent1">
                    <a:lumMod val="50000"/>
                  </a:schemeClr>
                </a:solidFill>
              </a:rPr>
              <a:t> </a:t>
            </a:r>
            <a:r>
              <a:rPr lang="en-US" sz="2400" dirty="0" err="1" smtClean="0">
                <a:solidFill>
                  <a:schemeClr val="accent1">
                    <a:lumMod val="50000"/>
                  </a:schemeClr>
                </a:solidFill>
              </a:rPr>
              <a:t>lečenja</a:t>
            </a:r>
            <a:r>
              <a:rPr lang="en-US" sz="2400" dirty="0" smtClean="0">
                <a:solidFill>
                  <a:schemeClr val="accent1">
                    <a:lumMod val="50000"/>
                  </a:schemeClr>
                </a:solidFill>
              </a:rPr>
              <a:t>, u </a:t>
            </a:r>
            <a:r>
              <a:rPr lang="en-US" sz="2400" dirty="0" err="1" smtClean="0">
                <a:solidFill>
                  <a:schemeClr val="accent1">
                    <a:lumMod val="50000"/>
                  </a:schemeClr>
                </a:solidFill>
              </a:rPr>
              <a:t>okviru</a:t>
            </a:r>
            <a:r>
              <a:rPr lang="en-US" sz="2400" dirty="0" smtClean="0">
                <a:solidFill>
                  <a:schemeClr val="accent1">
                    <a:lumMod val="50000"/>
                  </a:schemeClr>
                </a:solidFill>
              </a:rPr>
              <a:t> </a:t>
            </a:r>
            <a:r>
              <a:rPr lang="en-US" sz="2400" dirty="0" err="1" smtClean="0">
                <a:solidFill>
                  <a:schemeClr val="accent1">
                    <a:lumMod val="50000"/>
                  </a:schemeClr>
                </a:solidFill>
              </a:rPr>
              <a:t>svih</a:t>
            </a:r>
            <a:r>
              <a:rPr lang="en-US" sz="2400" dirty="0" smtClean="0">
                <a:solidFill>
                  <a:schemeClr val="accent1">
                    <a:lumMod val="50000"/>
                  </a:schemeClr>
                </a:solidFill>
              </a:rPr>
              <a:t> </a:t>
            </a:r>
            <a:r>
              <a:rPr lang="en-US" sz="2400" dirty="0" err="1" smtClean="0">
                <a:solidFill>
                  <a:schemeClr val="accent1">
                    <a:lumMod val="50000"/>
                  </a:schemeClr>
                </a:solidFill>
              </a:rPr>
              <a:t>intervencija</a:t>
            </a:r>
            <a:r>
              <a:rPr lang="en-US" sz="2400" dirty="0" smtClean="0">
                <a:solidFill>
                  <a:schemeClr val="accent1">
                    <a:lumMod val="50000"/>
                  </a:schemeClr>
                </a:solidFill>
              </a:rPr>
              <a:t> </a:t>
            </a:r>
            <a:r>
              <a:rPr lang="en-US" sz="2400" dirty="0" err="1" smtClean="0">
                <a:solidFill>
                  <a:schemeClr val="accent1">
                    <a:lumMod val="50000"/>
                  </a:schemeClr>
                </a:solidFill>
              </a:rPr>
              <a:t>koje</a:t>
            </a:r>
            <a:r>
              <a:rPr lang="en-US" sz="2400" dirty="0" smtClean="0">
                <a:solidFill>
                  <a:schemeClr val="accent1">
                    <a:lumMod val="50000"/>
                  </a:schemeClr>
                </a:solidFill>
              </a:rPr>
              <a:t> </a:t>
            </a:r>
            <a:r>
              <a:rPr lang="en-US" sz="2400" dirty="0" err="1" smtClean="0">
                <a:solidFill>
                  <a:schemeClr val="accent1">
                    <a:lumMod val="50000"/>
                  </a:schemeClr>
                </a:solidFill>
              </a:rPr>
              <a:t>su</a:t>
            </a:r>
            <a:r>
              <a:rPr lang="en-US" sz="2400" dirty="0" smtClean="0">
                <a:solidFill>
                  <a:schemeClr val="accent1">
                    <a:lumMod val="50000"/>
                  </a:schemeClr>
                </a:solidFill>
              </a:rPr>
              <a:t> u </a:t>
            </a:r>
            <a:r>
              <a:rPr lang="en-US" sz="2400" dirty="0" err="1" smtClean="0">
                <a:solidFill>
                  <a:schemeClr val="accent1">
                    <a:lumMod val="50000"/>
                  </a:schemeClr>
                </a:solidFill>
              </a:rPr>
              <a:t>upotrebi</a:t>
            </a:r>
            <a:r>
              <a:rPr lang="en-US" sz="2400" dirty="0" smtClean="0">
                <a:solidFill>
                  <a:schemeClr val="accent1">
                    <a:lumMod val="50000"/>
                  </a:schemeClr>
                </a:solidFill>
              </a:rPr>
              <a:t> (</a:t>
            </a:r>
            <a:r>
              <a:rPr lang="en-US" sz="2400" dirty="0" err="1" smtClean="0">
                <a:solidFill>
                  <a:schemeClr val="accent1">
                    <a:lumMod val="50000"/>
                  </a:schemeClr>
                </a:solidFill>
              </a:rPr>
              <a:t>bihejvioralni</a:t>
            </a:r>
            <a:r>
              <a:rPr lang="en-US" sz="2400" dirty="0" smtClean="0">
                <a:solidFill>
                  <a:schemeClr val="accent1">
                    <a:lumMod val="50000"/>
                  </a:schemeClr>
                </a:solidFill>
              </a:rPr>
              <a:t>, </a:t>
            </a:r>
            <a:r>
              <a:rPr lang="en-US" sz="2400" dirty="0" err="1" smtClean="0">
                <a:solidFill>
                  <a:schemeClr val="accent1">
                    <a:lumMod val="50000"/>
                  </a:schemeClr>
                </a:solidFill>
              </a:rPr>
              <a:t>farmakološki</a:t>
            </a:r>
            <a:r>
              <a:rPr lang="en-US" sz="2400" dirty="0" smtClean="0">
                <a:solidFill>
                  <a:schemeClr val="accent1">
                    <a:lumMod val="50000"/>
                  </a:schemeClr>
                </a:solidFill>
              </a:rPr>
              <a:t> </a:t>
            </a:r>
            <a:r>
              <a:rPr lang="en-US" sz="2400" dirty="0" err="1" smtClean="0">
                <a:solidFill>
                  <a:schemeClr val="accent1">
                    <a:lumMod val="50000"/>
                  </a:schemeClr>
                </a:solidFill>
              </a:rPr>
              <a:t>i</a:t>
            </a:r>
            <a:r>
              <a:rPr lang="en-US" sz="2400" dirty="0" smtClean="0">
                <a:solidFill>
                  <a:schemeClr val="accent1">
                    <a:lumMod val="50000"/>
                  </a:schemeClr>
                </a:solidFill>
              </a:rPr>
              <a:t> </a:t>
            </a:r>
            <a:r>
              <a:rPr lang="en-US" sz="2400" dirty="0" err="1" smtClean="0">
                <a:solidFill>
                  <a:schemeClr val="accent1">
                    <a:lumMod val="50000"/>
                  </a:schemeClr>
                </a:solidFill>
              </a:rPr>
              <a:t>hirurški</a:t>
            </a:r>
            <a:r>
              <a:rPr lang="en-US" sz="2400" dirty="0" smtClean="0">
                <a:solidFill>
                  <a:schemeClr val="accent1">
                    <a:lumMod val="50000"/>
                  </a:schemeClr>
                </a:solidFill>
              </a:rPr>
              <a:t> vid </a:t>
            </a:r>
            <a:r>
              <a:rPr lang="en-US" sz="2400" dirty="0" err="1" smtClean="0">
                <a:solidFill>
                  <a:schemeClr val="accent1">
                    <a:lumMod val="50000"/>
                  </a:schemeClr>
                </a:solidFill>
              </a:rPr>
              <a:t>lečenja</a:t>
            </a:r>
            <a:r>
              <a:rPr lang="en-US" sz="2400" dirty="0" smtClean="0">
                <a:solidFill>
                  <a:schemeClr val="accent1">
                    <a:lumMod val="50000"/>
                  </a:schemeClr>
                </a:solidFill>
              </a:rPr>
              <a:t>)</a:t>
            </a:r>
            <a:endParaRPr lang="en-US" sz="2400" dirty="0">
              <a:solidFill>
                <a:schemeClr val="accent1">
                  <a:lumMod val="50000"/>
                </a:schemeClr>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56414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6AAC5-84BE-47F0-A2D1-637C4751756B}"/>
              </a:ext>
            </a:extLst>
          </p:cNvPr>
          <p:cNvSpPr>
            <a:spLocks noGrp="1"/>
          </p:cNvSpPr>
          <p:nvPr>
            <p:ph type="title"/>
          </p:nvPr>
        </p:nvSpPr>
        <p:spPr/>
        <p:txBody>
          <a:bodyPr/>
          <a:lstStyle/>
          <a:p>
            <a:pPr defTabSz="914400">
              <a:spcBef>
                <a:spcPts val="300"/>
              </a:spcBef>
              <a:spcAft>
                <a:spcPts val="600"/>
              </a:spcAft>
              <a:defRPr/>
            </a:pPr>
            <a:r>
              <a:rPr lang="sr-Latn-RS" sz="2900" b="1" dirty="0">
                <a:gradFill flip="none" rotWithShape="1">
                  <a:gsLst>
                    <a:gs pos="21000">
                      <a:srgbClr val="A12340"/>
                    </a:gs>
                    <a:gs pos="53000">
                      <a:srgbClr val="48308D"/>
                    </a:gs>
                  </a:gsLst>
                  <a:lin ang="2400000" scaled="0"/>
                  <a:tileRect/>
                </a:gradFill>
                <a:latin typeface="Verdana"/>
                <a:ea typeface="+mn-ea"/>
                <a:cs typeface="+mn-cs"/>
              </a:rPr>
              <a:t>Dostizanje i održavanje redukcije telesne mase</a:t>
            </a:r>
            <a:endParaRPr lang="en-GB" sz="2900" b="1" dirty="0">
              <a:gradFill flip="none" rotWithShape="1">
                <a:gsLst>
                  <a:gs pos="21000">
                    <a:srgbClr val="A12340"/>
                  </a:gs>
                  <a:gs pos="53000">
                    <a:srgbClr val="48308D"/>
                  </a:gs>
                </a:gsLst>
                <a:lin ang="2400000" scaled="0"/>
                <a:tileRect/>
              </a:gradFill>
              <a:latin typeface="Verdana"/>
              <a:ea typeface="+mn-ea"/>
              <a:cs typeface="+mn-cs"/>
            </a:endParaRPr>
          </a:p>
        </p:txBody>
      </p:sp>
      <p:sp>
        <p:nvSpPr>
          <p:cNvPr id="4" name="Text Placeholder 3">
            <a:extLst>
              <a:ext uri="{FF2B5EF4-FFF2-40B4-BE49-F238E27FC236}">
                <a16:creationId xmlns:a16="http://schemas.microsoft.com/office/drawing/2014/main" xmlns="" id="{D05660FE-BD13-4E44-BAA8-018517FBD86E}"/>
              </a:ext>
            </a:extLst>
          </p:cNvPr>
          <p:cNvSpPr>
            <a:spLocks noGrp="1"/>
          </p:cNvSpPr>
          <p:nvPr>
            <p:ph type="body" sz="quarter" idx="13"/>
          </p:nvPr>
        </p:nvSpPr>
        <p:spPr>
          <a:xfrm>
            <a:off x="1730756" y="6226996"/>
            <a:ext cx="8652000" cy="324000"/>
          </a:xfrm>
        </p:spPr>
        <p:txBody>
          <a:bodyPr>
            <a:normAutofit/>
          </a:bodyPr>
          <a:lstStyle/>
          <a:p>
            <a:r>
              <a:rPr lang="en-GB" dirty="0" err="1"/>
              <a:t>Caterson</a:t>
            </a:r>
            <a:r>
              <a:rPr lang="en-GB" dirty="0"/>
              <a:t> et al. </a:t>
            </a:r>
            <a:r>
              <a:rPr lang="en-GB" sz="900" dirty="0">
                <a:solidFill>
                  <a:srgbClr val="939AA7"/>
                </a:solidFill>
              </a:rPr>
              <a:t>Diabetes</a:t>
            </a:r>
            <a:r>
              <a:rPr lang="en-GB" dirty="0"/>
              <a:t> </a:t>
            </a:r>
            <a:r>
              <a:rPr lang="en-GB" dirty="0" err="1"/>
              <a:t>Obes</a:t>
            </a:r>
            <a:r>
              <a:rPr lang="en-GB" dirty="0"/>
              <a:t> </a:t>
            </a:r>
            <a:r>
              <a:rPr lang="en-GB" dirty="0" err="1"/>
              <a:t>Metab</a:t>
            </a:r>
            <a:r>
              <a:rPr lang="en-GB" dirty="0"/>
              <a:t> 2019;21(8):1914–24</a:t>
            </a:r>
          </a:p>
        </p:txBody>
      </p:sp>
      <p:sp>
        <p:nvSpPr>
          <p:cNvPr id="5" name="TextBox 4">
            <a:extLst>
              <a:ext uri="{FF2B5EF4-FFF2-40B4-BE49-F238E27FC236}">
                <a16:creationId xmlns:a16="http://schemas.microsoft.com/office/drawing/2014/main" xmlns="" id="{58C3553A-50F5-4F9F-BB05-809C8671DE6D}"/>
              </a:ext>
            </a:extLst>
          </p:cNvPr>
          <p:cNvSpPr txBox="1"/>
          <p:nvPr/>
        </p:nvSpPr>
        <p:spPr>
          <a:xfrm>
            <a:off x="3242608" y="1992549"/>
            <a:ext cx="5708099" cy="830997"/>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rial" panose="020B0604020202020204" pitchFamily="34" charset="0"/>
              </a:rPr>
              <a:t>Od ukupnog broja ljudi koji žive sa gojaznošću</a:t>
            </a:r>
            <a:r>
              <a:rPr kumimoji="0" lang="en-GB" sz="2400" b="1" i="0" u="none" strike="noStrike" kern="1200" cap="none" spc="0" normalizeH="0" baseline="0" noProof="0" dirty="0">
                <a:ln>
                  <a:noFill/>
                </a:ln>
                <a:solidFill>
                  <a:srgbClr val="001965"/>
                </a:solidFill>
                <a:effectLst/>
                <a:uLnTx/>
                <a:uFillTx/>
                <a:latin typeface="Apis For Office" panose="020B0504010101010104" pitchFamily="34" charset="0"/>
                <a:ea typeface="+mn-ea"/>
                <a:cs typeface="Arial" panose="020B0604020202020204" pitchFamily="34" charset="0"/>
              </a:rPr>
              <a:t>:</a:t>
            </a:r>
          </a:p>
        </p:txBody>
      </p:sp>
      <p:sp>
        <p:nvSpPr>
          <p:cNvPr id="6" name="Rounded Rectangle 3">
            <a:extLst>
              <a:ext uri="{FF2B5EF4-FFF2-40B4-BE49-F238E27FC236}">
                <a16:creationId xmlns:a16="http://schemas.microsoft.com/office/drawing/2014/main" xmlns="" id="{A1F564D6-0B3D-4BB7-A542-862D2E11C915}"/>
              </a:ext>
            </a:extLst>
          </p:cNvPr>
          <p:cNvSpPr/>
          <p:nvPr/>
        </p:nvSpPr>
        <p:spPr>
          <a:xfrm>
            <a:off x="1331173" y="2934901"/>
            <a:ext cx="4257964" cy="1634807"/>
          </a:xfrm>
          <a:prstGeom prst="roundRect">
            <a:avLst/>
          </a:prstGeom>
          <a:solidFill>
            <a:srgbClr val="7030A0"/>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Samo </a:t>
            </a:r>
            <a:r>
              <a:rPr kumimoji="0" lang="en-GB" sz="3200"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11%</a:t>
            </a:r>
            <a:r>
              <a:rPr kumimoji="0" lang="en-GB"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 </a:t>
            </a:r>
            <a:r>
              <a:rPr kumimoji="0" lang="sr-Latn-RS"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održi </a:t>
            </a:r>
            <a:r>
              <a:rPr kumimoji="0" lang="en-GB"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≥5% </a:t>
            </a:r>
            <a:r>
              <a:rPr kumimoji="0" lang="sr-Latn-RS"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gubitka </a:t>
            </a:r>
            <a:r>
              <a:rPr kumimoji="0" lang="sr-Latn-RS"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telesne mase tokom godinu dana i više</a:t>
            </a:r>
            <a:endParaRPr kumimoji="0" lang="en-GB"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endParaRPr>
          </a:p>
        </p:txBody>
      </p:sp>
      <p:sp>
        <p:nvSpPr>
          <p:cNvPr id="7" name="Rounded Rectangle 18">
            <a:extLst>
              <a:ext uri="{FF2B5EF4-FFF2-40B4-BE49-F238E27FC236}">
                <a16:creationId xmlns:a16="http://schemas.microsoft.com/office/drawing/2014/main" xmlns="" id="{2DE0307C-BC1E-432E-8904-3908962F04A0}"/>
              </a:ext>
            </a:extLst>
          </p:cNvPr>
          <p:cNvSpPr/>
          <p:nvPr/>
        </p:nvSpPr>
        <p:spPr>
          <a:xfrm>
            <a:off x="6599403" y="2905780"/>
            <a:ext cx="4257964" cy="1634807"/>
          </a:xfrm>
          <a:prstGeom prst="roundRect">
            <a:avLst/>
          </a:prstGeom>
          <a:solidFill>
            <a:srgbClr val="7030A0"/>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Samo</a:t>
            </a:r>
            <a:r>
              <a:rPr kumimoji="0" lang="sr-Latn-RS"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 </a:t>
            </a:r>
            <a:r>
              <a:rPr kumimoji="0" lang="en-GB" sz="3200"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5%</a:t>
            </a:r>
            <a:r>
              <a:rPr kumimoji="0" lang="en-GB"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 </a:t>
            </a:r>
            <a:r>
              <a:rPr kumimoji="0" lang="sr-Latn-RS"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održi </a:t>
            </a:r>
            <a:r>
              <a:rPr kumimoji="0" lang="en-GB"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≥10% </a:t>
            </a:r>
            <a:r>
              <a:rPr kumimoji="0" lang="sr-Latn-RS" sz="1867" b="1"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gubitka </a:t>
            </a:r>
            <a:r>
              <a:rPr kumimoji="0" lang="sr-Latn-RS"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rPr>
              <a:t>telesne mase tokom godinu dana i više</a:t>
            </a:r>
            <a:endParaRPr kumimoji="0" lang="en-GB" sz="1867"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endParaRPr>
          </a:p>
        </p:txBody>
      </p:sp>
      <p:sp>
        <p:nvSpPr>
          <p:cNvPr id="11" name="Rectangle: Rounded Corners 10">
            <a:extLst>
              <a:ext uri="{FF2B5EF4-FFF2-40B4-BE49-F238E27FC236}">
                <a16:creationId xmlns:a16="http://schemas.microsoft.com/office/drawing/2014/main" xmlns="" id="{ABE32DBF-A895-48F1-9ABF-C4091D55077D}"/>
              </a:ext>
            </a:extLst>
          </p:cNvPr>
          <p:cNvSpPr/>
          <p:nvPr/>
        </p:nvSpPr>
        <p:spPr>
          <a:xfrm>
            <a:off x="1284225" y="2874212"/>
            <a:ext cx="9723421" cy="1731903"/>
          </a:xfrm>
          <a:prstGeom prst="roundRect">
            <a:avLst/>
          </a:prstGeom>
          <a:solidFill>
            <a:schemeClr val="accent1">
              <a:lumMod val="20000"/>
              <a:lumOff val="80000"/>
              <a:alpha val="95000"/>
            </a:schemeClr>
          </a:solidFill>
          <a:ln w="9525">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2800" b="1" i="0" u="none" strike="noStrike" kern="1200" cap="none" spc="0" normalizeH="0" baseline="0" noProof="0" dirty="0">
                <a:ln>
                  <a:noFill/>
                </a:ln>
                <a:solidFill>
                  <a:srgbClr val="482D8C"/>
                </a:solidFill>
                <a:effectLst/>
                <a:uLnTx/>
                <a:uFillTx/>
                <a:latin typeface="Verdana"/>
                <a:ea typeface="+mn-ea"/>
                <a:cs typeface="+mn-cs"/>
              </a:rPr>
              <a:t>Potreban je dugoročni pristup u održavanju redukcije telesne mase</a:t>
            </a:r>
            <a:endParaRPr kumimoji="0" lang="en-GB" sz="2400" b="0" i="0" u="none" strike="noStrike" kern="1200" cap="none" spc="0" normalizeH="0" baseline="0" noProof="0" dirty="0">
              <a:ln>
                <a:noFill/>
              </a:ln>
              <a:solidFill>
                <a:srgbClr val="FFFFFF"/>
              </a:solidFill>
              <a:effectLst/>
              <a:uLnTx/>
              <a:uFillTx/>
              <a:latin typeface="Apis For Office" panose="020B0504010101010104" pitchFamily="34" charset="0"/>
              <a:ea typeface="+mn-ea"/>
              <a:cs typeface="+mn-cs"/>
            </a:endParaRPr>
          </a:p>
        </p:txBody>
      </p:sp>
      <p:grpSp>
        <p:nvGrpSpPr>
          <p:cNvPr id="23" name="Group 22">
            <a:extLst>
              <a:ext uri="{FF2B5EF4-FFF2-40B4-BE49-F238E27FC236}">
                <a16:creationId xmlns:a16="http://schemas.microsoft.com/office/drawing/2014/main" xmlns="" id="{770D360B-1EFD-4435-9437-8EEE83EA678D}"/>
              </a:ext>
            </a:extLst>
          </p:cNvPr>
          <p:cNvGrpSpPr/>
          <p:nvPr/>
        </p:nvGrpSpPr>
        <p:grpSpPr>
          <a:xfrm>
            <a:off x="1278932" y="4644242"/>
            <a:ext cx="4553994" cy="443251"/>
            <a:chOff x="1278932" y="5322549"/>
            <a:chExt cx="4553994" cy="443251"/>
          </a:xfrm>
        </p:grpSpPr>
        <p:pic>
          <p:nvPicPr>
            <p:cNvPr id="12" name="Graphic 11" descr="Woman">
              <a:extLst>
                <a:ext uri="{FF2B5EF4-FFF2-40B4-BE49-F238E27FC236}">
                  <a16:creationId xmlns:a16="http://schemas.microsoft.com/office/drawing/2014/main" xmlns="" id="{886367B3-9F99-4605-93B7-AA986693742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278932" y="5322549"/>
              <a:ext cx="487577" cy="443251"/>
            </a:xfrm>
            <a:prstGeom prst="rect">
              <a:avLst/>
            </a:prstGeom>
          </p:spPr>
        </p:pic>
        <p:pic>
          <p:nvPicPr>
            <p:cNvPr id="13" name="Graphic 12" descr="Man">
              <a:extLst>
                <a:ext uri="{FF2B5EF4-FFF2-40B4-BE49-F238E27FC236}">
                  <a16:creationId xmlns:a16="http://schemas.microsoft.com/office/drawing/2014/main" xmlns="" id="{572963BA-728E-4DC6-8F37-F6F9C1D99EB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730756" y="5322549"/>
              <a:ext cx="487577" cy="443251"/>
            </a:xfrm>
            <a:prstGeom prst="rect">
              <a:avLst/>
            </a:prstGeom>
          </p:spPr>
        </p:pic>
        <p:pic>
          <p:nvPicPr>
            <p:cNvPr id="14" name="Graphic 13" descr="Woman">
              <a:extLst>
                <a:ext uri="{FF2B5EF4-FFF2-40B4-BE49-F238E27FC236}">
                  <a16:creationId xmlns:a16="http://schemas.microsoft.com/office/drawing/2014/main" xmlns="" id="{0CF4EF9D-8F8F-41BA-8487-B3DFC0A2A6B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182580" y="5322549"/>
              <a:ext cx="487577" cy="443251"/>
            </a:xfrm>
            <a:prstGeom prst="rect">
              <a:avLst/>
            </a:prstGeom>
          </p:spPr>
        </p:pic>
        <p:pic>
          <p:nvPicPr>
            <p:cNvPr id="15" name="Graphic 14" descr="Man">
              <a:extLst>
                <a:ext uri="{FF2B5EF4-FFF2-40B4-BE49-F238E27FC236}">
                  <a16:creationId xmlns:a16="http://schemas.microsoft.com/office/drawing/2014/main" xmlns="" id="{838A9DC3-7E14-4943-804E-1EB8BD8B1C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634404" y="5322549"/>
              <a:ext cx="487577" cy="443251"/>
            </a:xfrm>
            <a:prstGeom prst="rect">
              <a:avLst/>
            </a:prstGeom>
          </p:spPr>
        </p:pic>
        <p:pic>
          <p:nvPicPr>
            <p:cNvPr id="16" name="Graphic 15" descr="Woman">
              <a:extLst>
                <a:ext uri="{FF2B5EF4-FFF2-40B4-BE49-F238E27FC236}">
                  <a16:creationId xmlns:a16="http://schemas.microsoft.com/office/drawing/2014/main" xmlns="" id="{F262E7D8-A8E4-455B-94A1-71031284D2B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086228" y="5322549"/>
              <a:ext cx="487577" cy="443251"/>
            </a:xfrm>
            <a:prstGeom prst="rect">
              <a:avLst/>
            </a:prstGeom>
          </p:spPr>
        </p:pic>
        <p:pic>
          <p:nvPicPr>
            <p:cNvPr id="17" name="Graphic 16" descr="Man">
              <a:extLst>
                <a:ext uri="{FF2B5EF4-FFF2-40B4-BE49-F238E27FC236}">
                  <a16:creationId xmlns:a16="http://schemas.microsoft.com/office/drawing/2014/main" xmlns="" id="{F30CBB69-4B09-41BF-828F-AC7E1449DBC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538052" y="5322549"/>
              <a:ext cx="487577" cy="443251"/>
            </a:xfrm>
            <a:prstGeom prst="rect">
              <a:avLst/>
            </a:prstGeom>
          </p:spPr>
        </p:pic>
        <p:pic>
          <p:nvPicPr>
            <p:cNvPr id="18" name="Graphic 17" descr="Woman">
              <a:extLst>
                <a:ext uri="{FF2B5EF4-FFF2-40B4-BE49-F238E27FC236}">
                  <a16:creationId xmlns:a16="http://schemas.microsoft.com/office/drawing/2014/main" xmlns="" id="{1FB0EA5D-3B5B-456C-81D8-F9CCB8B553E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989876" y="5322549"/>
              <a:ext cx="487577" cy="443251"/>
            </a:xfrm>
            <a:prstGeom prst="rect">
              <a:avLst/>
            </a:prstGeom>
          </p:spPr>
        </p:pic>
        <p:pic>
          <p:nvPicPr>
            <p:cNvPr id="19" name="Graphic 18" descr="Man">
              <a:extLst>
                <a:ext uri="{FF2B5EF4-FFF2-40B4-BE49-F238E27FC236}">
                  <a16:creationId xmlns:a16="http://schemas.microsoft.com/office/drawing/2014/main" xmlns="" id="{8264F83B-058A-490E-A00D-4E748B69E7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441700" y="5322549"/>
              <a:ext cx="487577" cy="443251"/>
            </a:xfrm>
            <a:prstGeom prst="rect">
              <a:avLst/>
            </a:prstGeom>
          </p:spPr>
        </p:pic>
        <p:pic>
          <p:nvPicPr>
            <p:cNvPr id="20" name="Graphic 19" descr="Woman">
              <a:extLst>
                <a:ext uri="{FF2B5EF4-FFF2-40B4-BE49-F238E27FC236}">
                  <a16:creationId xmlns:a16="http://schemas.microsoft.com/office/drawing/2014/main" xmlns="" id="{C4A1B360-CBE6-4BC8-964A-2274F9B90BF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893524" y="5322549"/>
              <a:ext cx="487577" cy="443251"/>
            </a:xfrm>
            <a:prstGeom prst="rect">
              <a:avLst/>
            </a:prstGeom>
          </p:spPr>
        </p:pic>
        <p:pic>
          <p:nvPicPr>
            <p:cNvPr id="21" name="Graphic 20" descr="Man">
              <a:extLst>
                <a:ext uri="{FF2B5EF4-FFF2-40B4-BE49-F238E27FC236}">
                  <a16:creationId xmlns:a16="http://schemas.microsoft.com/office/drawing/2014/main" xmlns="" id="{21DBF1B3-4CF7-47BD-8870-F82F761104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345349" y="5322549"/>
              <a:ext cx="487577" cy="443251"/>
            </a:xfrm>
            <a:prstGeom prst="rect">
              <a:avLst/>
            </a:prstGeom>
          </p:spPr>
        </p:pic>
      </p:grpSp>
      <p:pic>
        <p:nvPicPr>
          <p:cNvPr id="26" name="Graphic 25" descr="Man">
            <a:extLst>
              <a:ext uri="{FF2B5EF4-FFF2-40B4-BE49-F238E27FC236}">
                <a16:creationId xmlns:a16="http://schemas.microsoft.com/office/drawing/2014/main" xmlns="" id="{3459DC7A-4D2D-4E76-8FF4-E0B23FC72A1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839779" y="4619624"/>
            <a:ext cx="487577" cy="443251"/>
          </a:xfrm>
          <a:prstGeom prst="rect">
            <a:avLst/>
          </a:prstGeom>
        </p:spPr>
      </p:pic>
      <p:pic>
        <p:nvPicPr>
          <p:cNvPr id="27" name="Graphic 26" descr="Woman">
            <a:extLst>
              <a:ext uri="{FF2B5EF4-FFF2-40B4-BE49-F238E27FC236}">
                <a16:creationId xmlns:a16="http://schemas.microsoft.com/office/drawing/2014/main" xmlns="" id="{7252D11D-41D4-4CC6-91E5-DB2D6531A4B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291603" y="4619624"/>
            <a:ext cx="487577" cy="443251"/>
          </a:xfrm>
          <a:prstGeom prst="rect">
            <a:avLst/>
          </a:prstGeom>
        </p:spPr>
      </p:pic>
      <p:pic>
        <p:nvPicPr>
          <p:cNvPr id="28" name="Graphic 27" descr="Man">
            <a:extLst>
              <a:ext uri="{FF2B5EF4-FFF2-40B4-BE49-F238E27FC236}">
                <a16:creationId xmlns:a16="http://schemas.microsoft.com/office/drawing/2014/main" xmlns="" id="{5F90FC6A-E9F8-4084-8EED-7E58544DFDD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743427" y="4619624"/>
            <a:ext cx="487577" cy="443251"/>
          </a:xfrm>
          <a:prstGeom prst="rect">
            <a:avLst/>
          </a:prstGeom>
        </p:spPr>
      </p:pic>
      <p:pic>
        <p:nvPicPr>
          <p:cNvPr id="29" name="Graphic 28" descr="Woman">
            <a:extLst>
              <a:ext uri="{FF2B5EF4-FFF2-40B4-BE49-F238E27FC236}">
                <a16:creationId xmlns:a16="http://schemas.microsoft.com/office/drawing/2014/main" xmlns="" id="{6693B67F-3AD8-4610-A9B4-EFE58E3DD73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195251" y="4619624"/>
            <a:ext cx="487577" cy="443251"/>
          </a:xfrm>
          <a:prstGeom prst="rect">
            <a:avLst/>
          </a:prstGeom>
        </p:spPr>
      </p:pic>
      <p:pic>
        <p:nvPicPr>
          <p:cNvPr id="30" name="Graphic 29" descr="Man">
            <a:extLst>
              <a:ext uri="{FF2B5EF4-FFF2-40B4-BE49-F238E27FC236}">
                <a16:creationId xmlns:a16="http://schemas.microsoft.com/office/drawing/2014/main" xmlns="" id="{B2B4C430-91D9-49EE-9D2F-C94C07F9BF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647075" y="4619624"/>
            <a:ext cx="487577" cy="443251"/>
          </a:xfrm>
          <a:prstGeom prst="rect">
            <a:avLst/>
          </a:prstGeom>
        </p:spPr>
      </p:pic>
      <p:pic>
        <p:nvPicPr>
          <p:cNvPr id="31" name="Graphic 30" descr="Woman">
            <a:extLst>
              <a:ext uri="{FF2B5EF4-FFF2-40B4-BE49-F238E27FC236}">
                <a16:creationId xmlns:a16="http://schemas.microsoft.com/office/drawing/2014/main" xmlns="" id="{173BDE12-2E71-4033-801C-042E5B8FAEA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098899" y="4619624"/>
            <a:ext cx="487577" cy="443251"/>
          </a:xfrm>
          <a:prstGeom prst="rect">
            <a:avLst/>
          </a:prstGeom>
        </p:spPr>
      </p:pic>
      <p:pic>
        <p:nvPicPr>
          <p:cNvPr id="32" name="Graphic 31" descr="Man">
            <a:extLst>
              <a:ext uri="{FF2B5EF4-FFF2-40B4-BE49-F238E27FC236}">
                <a16:creationId xmlns:a16="http://schemas.microsoft.com/office/drawing/2014/main" xmlns="" id="{F3B2C1BB-A27F-46F2-82F9-C869D31C8D4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550723" y="4619624"/>
            <a:ext cx="487577" cy="443251"/>
          </a:xfrm>
          <a:prstGeom prst="rect">
            <a:avLst/>
          </a:prstGeom>
        </p:spPr>
      </p:pic>
      <p:pic>
        <p:nvPicPr>
          <p:cNvPr id="33" name="Graphic 32" descr="Woman">
            <a:extLst>
              <a:ext uri="{FF2B5EF4-FFF2-40B4-BE49-F238E27FC236}">
                <a16:creationId xmlns:a16="http://schemas.microsoft.com/office/drawing/2014/main" xmlns="" id="{DD28F45E-D7F5-49A3-B352-CEC3B8A097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002547" y="4619624"/>
            <a:ext cx="487577" cy="443251"/>
          </a:xfrm>
          <a:prstGeom prst="rect">
            <a:avLst/>
          </a:prstGeom>
        </p:spPr>
      </p:pic>
      <p:pic>
        <p:nvPicPr>
          <p:cNvPr id="34" name="Graphic 33" descr="Man">
            <a:extLst>
              <a:ext uri="{FF2B5EF4-FFF2-40B4-BE49-F238E27FC236}">
                <a16:creationId xmlns:a16="http://schemas.microsoft.com/office/drawing/2014/main" xmlns="" id="{4AACECE4-CB19-46DA-A4DA-3337A8E07C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454372" y="4619624"/>
            <a:ext cx="487577" cy="443251"/>
          </a:xfrm>
          <a:prstGeom prst="rect">
            <a:avLst/>
          </a:prstGeom>
        </p:spPr>
      </p:pic>
      <p:grpSp>
        <p:nvGrpSpPr>
          <p:cNvPr id="43" name="Group 42">
            <a:extLst>
              <a:ext uri="{FF2B5EF4-FFF2-40B4-BE49-F238E27FC236}">
                <a16:creationId xmlns:a16="http://schemas.microsoft.com/office/drawing/2014/main" xmlns="" id="{9FEDE283-77D0-4E7A-A77C-9E068D4C6B43}"/>
              </a:ext>
            </a:extLst>
          </p:cNvPr>
          <p:cNvGrpSpPr/>
          <p:nvPr/>
        </p:nvGrpSpPr>
        <p:grpSpPr>
          <a:xfrm>
            <a:off x="6400655" y="4619624"/>
            <a:ext cx="487577" cy="443251"/>
            <a:chOff x="6400655" y="5802231"/>
            <a:chExt cx="487577" cy="443251"/>
          </a:xfrm>
        </p:grpSpPr>
        <p:pic>
          <p:nvPicPr>
            <p:cNvPr id="41" name="Graphic 40" descr="Woman">
              <a:extLst>
                <a:ext uri="{FF2B5EF4-FFF2-40B4-BE49-F238E27FC236}">
                  <a16:creationId xmlns:a16="http://schemas.microsoft.com/office/drawing/2014/main" xmlns="" id="{24401660-C4AC-4636-9D03-AD047011F83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rcRect r="49660"/>
            <a:stretch>
              <a:fillRect/>
            </a:stretch>
          </p:blipFill>
          <p:spPr>
            <a:xfrm>
              <a:off x="6400655" y="5802231"/>
              <a:ext cx="245448" cy="443251"/>
            </a:xfrm>
            <a:custGeom>
              <a:avLst/>
              <a:gdLst>
                <a:gd name="connsiteX0" fmla="*/ 0 w 245448"/>
                <a:gd name="connsiteY0" fmla="*/ 0 h 443251"/>
                <a:gd name="connsiteX1" fmla="*/ 245448 w 245448"/>
                <a:gd name="connsiteY1" fmla="*/ 0 h 443251"/>
                <a:gd name="connsiteX2" fmla="*/ 245448 w 245448"/>
                <a:gd name="connsiteY2" fmla="*/ 443251 h 443251"/>
                <a:gd name="connsiteX3" fmla="*/ 0 w 245448"/>
                <a:gd name="connsiteY3" fmla="*/ 443251 h 443251"/>
              </a:gdLst>
              <a:ahLst/>
              <a:cxnLst>
                <a:cxn ang="0">
                  <a:pos x="connsiteX0" y="connsiteY0"/>
                </a:cxn>
                <a:cxn ang="0">
                  <a:pos x="connsiteX1" y="connsiteY1"/>
                </a:cxn>
                <a:cxn ang="0">
                  <a:pos x="connsiteX2" y="connsiteY2"/>
                </a:cxn>
                <a:cxn ang="0">
                  <a:pos x="connsiteX3" y="connsiteY3"/>
                </a:cxn>
              </a:cxnLst>
              <a:rect l="l" t="t" r="r" b="b"/>
              <a:pathLst>
                <a:path w="245448" h="443251">
                  <a:moveTo>
                    <a:pt x="0" y="0"/>
                  </a:moveTo>
                  <a:lnTo>
                    <a:pt x="245448" y="0"/>
                  </a:lnTo>
                  <a:lnTo>
                    <a:pt x="245448" y="443251"/>
                  </a:lnTo>
                  <a:lnTo>
                    <a:pt x="0" y="443251"/>
                  </a:lnTo>
                  <a:close/>
                </a:path>
              </a:pathLst>
            </a:custGeom>
          </p:spPr>
        </p:pic>
        <p:pic>
          <p:nvPicPr>
            <p:cNvPr id="42" name="Graphic 41" descr="Woman">
              <a:extLst>
                <a:ext uri="{FF2B5EF4-FFF2-40B4-BE49-F238E27FC236}">
                  <a16:creationId xmlns:a16="http://schemas.microsoft.com/office/drawing/2014/main" xmlns="" id="{C7C9F3C3-FB57-4D57-A59E-4BBDC48E896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rcRect l="50340"/>
            <a:stretch>
              <a:fillRect/>
            </a:stretch>
          </p:blipFill>
          <p:spPr>
            <a:xfrm>
              <a:off x="6646103" y="5802231"/>
              <a:ext cx="242129" cy="443251"/>
            </a:xfrm>
            <a:custGeom>
              <a:avLst/>
              <a:gdLst>
                <a:gd name="connsiteX0" fmla="*/ 0 w 242129"/>
                <a:gd name="connsiteY0" fmla="*/ 0 h 443251"/>
                <a:gd name="connsiteX1" fmla="*/ 242129 w 242129"/>
                <a:gd name="connsiteY1" fmla="*/ 0 h 443251"/>
                <a:gd name="connsiteX2" fmla="*/ 242129 w 242129"/>
                <a:gd name="connsiteY2" fmla="*/ 443251 h 443251"/>
                <a:gd name="connsiteX3" fmla="*/ 0 w 242129"/>
                <a:gd name="connsiteY3" fmla="*/ 443251 h 443251"/>
              </a:gdLst>
              <a:ahLst/>
              <a:cxnLst>
                <a:cxn ang="0">
                  <a:pos x="connsiteX0" y="connsiteY0"/>
                </a:cxn>
                <a:cxn ang="0">
                  <a:pos x="connsiteX1" y="connsiteY1"/>
                </a:cxn>
                <a:cxn ang="0">
                  <a:pos x="connsiteX2" y="connsiteY2"/>
                </a:cxn>
                <a:cxn ang="0">
                  <a:pos x="connsiteX3" y="connsiteY3"/>
                </a:cxn>
              </a:cxnLst>
              <a:rect l="l" t="t" r="r" b="b"/>
              <a:pathLst>
                <a:path w="242129" h="443251">
                  <a:moveTo>
                    <a:pt x="0" y="0"/>
                  </a:moveTo>
                  <a:lnTo>
                    <a:pt x="242129" y="0"/>
                  </a:lnTo>
                  <a:lnTo>
                    <a:pt x="242129" y="443251"/>
                  </a:lnTo>
                  <a:lnTo>
                    <a:pt x="0" y="443251"/>
                  </a:lnTo>
                  <a:close/>
                </a:path>
              </a:pathLst>
            </a:custGeom>
          </p:spPr>
        </p:pic>
      </p:grpSp>
      <p:sp>
        <p:nvSpPr>
          <p:cNvPr id="35" name="Rectangle 34">
            <a:extLst>
              <a:ext uri="{FF2B5EF4-FFF2-40B4-BE49-F238E27FC236}">
                <a16:creationId xmlns:a16="http://schemas.microsoft.com/office/drawing/2014/main" xmlns="" id="{97B96C74-F473-42E3-9AD8-B9223585CDE8}"/>
              </a:ext>
            </a:extLst>
          </p:cNvPr>
          <p:cNvSpPr/>
          <p:nvPr/>
        </p:nvSpPr>
        <p:spPr>
          <a:xfrm>
            <a:off x="0" y="6031320"/>
            <a:ext cx="1218528" cy="7153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36" name="Rectangle 35">
            <a:extLst>
              <a:ext uri="{FF2B5EF4-FFF2-40B4-BE49-F238E27FC236}">
                <a16:creationId xmlns:a16="http://schemas.microsoft.com/office/drawing/2014/main" xmlns="" id="{2D100FA0-9C7C-4835-8845-4563AFCFE33D}"/>
              </a:ext>
            </a:extLst>
          </p:cNvPr>
          <p:cNvSpPr/>
          <p:nvPr/>
        </p:nvSpPr>
        <p:spPr>
          <a:xfrm>
            <a:off x="10382755" y="6041818"/>
            <a:ext cx="1638259" cy="7048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9960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66F1C-0776-40A9-9ACB-3CB9C460EBF4}"/>
              </a:ext>
            </a:extLst>
          </p:cNvPr>
          <p:cNvSpPr>
            <a:spLocks noGrp="1"/>
          </p:cNvSpPr>
          <p:nvPr>
            <p:ph type="title"/>
          </p:nvPr>
        </p:nvSpPr>
        <p:spPr>
          <a:xfrm>
            <a:off x="648000" y="424974"/>
            <a:ext cx="10896000" cy="1296000"/>
          </a:xfrm>
        </p:spPr>
        <p:txBody>
          <a:bodyPr/>
          <a:lstStyle/>
          <a:p>
            <a:pPr>
              <a:spcBef>
                <a:spcPts val="300"/>
              </a:spcBef>
              <a:spcAft>
                <a:spcPts val="600"/>
              </a:spcAft>
              <a:defRPr/>
            </a:pPr>
            <a:r>
              <a:rPr lang="sr-Latn-RS" sz="2900" b="1" dirty="0">
                <a:gradFill flip="none" rotWithShape="1">
                  <a:gsLst>
                    <a:gs pos="21000">
                      <a:srgbClr val="A12340"/>
                    </a:gs>
                    <a:gs pos="53000">
                      <a:srgbClr val="48308D"/>
                    </a:gs>
                  </a:gsLst>
                  <a:lin ang="2400000" scaled="0"/>
                  <a:tileRect/>
                </a:gradFill>
                <a:latin typeface="Verdana"/>
                <a:ea typeface="+mn-ea"/>
                <a:cs typeface="+mn-cs"/>
              </a:rPr>
              <a:t>Gojaznost je bolest, ali i faktor rizika za druge ozbiljne bolesti</a:t>
            </a:r>
            <a:endParaRPr lang="en-GB" sz="2900" b="1" dirty="0">
              <a:gradFill flip="none" rotWithShape="1">
                <a:gsLst>
                  <a:gs pos="21000">
                    <a:srgbClr val="A12340"/>
                  </a:gs>
                  <a:gs pos="53000">
                    <a:srgbClr val="48308D"/>
                  </a:gs>
                </a:gsLst>
                <a:lin ang="2400000" scaled="0"/>
                <a:tileRect/>
              </a:gradFill>
              <a:latin typeface="Verdana"/>
              <a:ea typeface="+mn-ea"/>
              <a:cs typeface="+mn-cs"/>
            </a:endParaRPr>
          </a:p>
        </p:txBody>
      </p:sp>
      <p:sp>
        <p:nvSpPr>
          <p:cNvPr id="4" name="Text Placeholder 3">
            <a:extLst>
              <a:ext uri="{FF2B5EF4-FFF2-40B4-BE49-F238E27FC236}">
                <a16:creationId xmlns:a16="http://schemas.microsoft.com/office/drawing/2014/main" xmlns="" id="{8F322B48-461F-4515-84CE-7865D53F1029}"/>
              </a:ext>
            </a:extLst>
          </p:cNvPr>
          <p:cNvSpPr>
            <a:spLocks noGrp="1"/>
          </p:cNvSpPr>
          <p:nvPr>
            <p:ph type="body" sz="quarter" idx="13"/>
          </p:nvPr>
        </p:nvSpPr>
        <p:spPr>
          <a:xfrm>
            <a:off x="1780673" y="6441949"/>
            <a:ext cx="8652000" cy="324000"/>
          </a:xfrm>
        </p:spPr>
        <p:txBody>
          <a:bodyPr/>
          <a:lstStyle/>
          <a:p>
            <a:r>
              <a:rPr lang="en-GB" dirty="0">
                <a:latin typeface="Apis For Office" panose="020B0504010101010104" pitchFamily="34" charset="0"/>
                <a:ea typeface="Apis For Office" panose="020B0504010101010104" pitchFamily="34" charset="0"/>
                <a:cs typeface="Apis For Office" panose="020B0504010101010104" pitchFamily="34" charset="0"/>
              </a:rPr>
              <a:t>A-fib, </a:t>
            </a:r>
            <a:r>
              <a:rPr lang="en-GB" dirty="0" err="1">
                <a:latin typeface="Apis For Office" panose="020B0504010101010104" pitchFamily="34" charset="0"/>
                <a:ea typeface="Apis For Office" panose="020B0504010101010104" pitchFamily="34" charset="0"/>
                <a:cs typeface="Apis For Office" panose="020B0504010101010104" pitchFamily="34" charset="0"/>
              </a:rPr>
              <a:t>atri</a:t>
            </a:r>
            <a:r>
              <a:rPr lang="sr-Latn-RS" dirty="0">
                <a:latin typeface="Apis For Office" panose="020B0504010101010104" pitchFamily="34" charset="0"/>
                <a:ea typeface="Apis For Office" panose="020B0504010101010104" pitchFamily="34" charset="0"/>
                <a:cs typeface="Apis For Office" panose="020B0504010101010104" pitchFamily="34" charset="0"/>
              </a:rPr>
              <a:t>jalna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fibrilacija</a:t>
            </a:r>
            <a:r>
              <a:rPr lang="en-GB" dirty="0">
                <a:latin typeface="Apis For Office" panose="020B0504010101010104" pitchFamily="34" charset="0"/>
                <a:ea typeface="Apis For Office" panose="020B0504010101010104" pitchFamily="34" charset="0"/>
                <a:cs typeface="Apis For Office" panose="020B0504010101010104" pitchFamily="34" charset="0"/>
              </a:rPr>
              <a:t>; CAD,</a:t>
            </a:r>
            <a:r>
              <a:rPr lang="sr-Latn-RS" dirty="0">
                <a:latin typeface="Apis For Office" panose="020B0504010101010104" pitchFamily="34" charset="0"/>
                <a:ea typeface="Apis For Office" panose="020B0504010101010104" pitchFamily="34" charset="0"/>
                <a:cs typeface="Apis For Office" panose="020B0504010101010104" pitchFamily="34" charset="0"/>
              </a:rPr>
              <a:t> koronarna arterijska bolest</a:t>
            </a:r>
            <a:r>
              <a:rPr lang="en-GB" dirty="0">
                <a:latin typeface="Apis For Office" panose="020B0504010101010104" pitchFamily="34" charset="0"/>
                <a:ea typeface="Apis For Office" panose="020B0504010101010104" pitchFamily="34" charset="0"/>
                <a:cs typeface="Apis For Office" panose="020B0504010101010104" pitchFamily="34" charset="0"/>
              </a:rPr>
              <a:t>; ED, ere</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ktilna</a:t>
            </a:r>
            <a:r>
              <a:rPr lang="sr-Latn-RS" dirty="0">
                <a:latin typeface="Apis For Office" panose="020B0504010101010104" pitchFamily="34" charset="0"/>
                <a:ea typeface="Apis For Office" panose="020B0504010101010104" pitchFamily="34" charset="0"/>
                <a:cs typeface="Apis For Office" panose="020B0504010101010104" pitchFamily="34" charset="0"/>
              </a:rPr>
              <a:t>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disfunkcija</a:t>
            </a:r>
            <a:r>
              <a:rPr lang="en-GB" dirty="0">
                <a:latin typeface="Apis For Office" panose="020B0504010101010104" pitchFamily="34" charset="0"/>
                <a:ea typeface="Apis For Office" panose="020B0504010101010104" pitchFamily="34" charset="0"/>
                <a:cs typeface="Apis For Office" panose="020B0504010101010104" pitchFamily="34" charset="0"/>
              </a:rPr>
              <a:t>; EOM, </a:t>
            </a:r>
            <a:r>
              <a:rPr lang="en-GB" dirty="0" err="1">
                <a:latin typeface="Apis For Office" panose="020B0504010101010104" pitchFamily="34" charset="0"/>
                <a:ea typeface="Apis For Office" panose="020B0504010101010104" pitchFamily="34" charset="0"/>
                <a:cs typeface="Apis For Office" panose="020B0504010101010104" pitchFamily="34" charset="0"/>
              </a:rPr>
              <a:t>eo</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zinofilni</a:t>
            </a:r>
            <a:r>
              <a:rPr lang="en-GB" dirty="0">
                <a:latin typeface="Apis For Office" panose="020B0504010101010104" pitchFamily="34" charset="0"/>
                <a:ea typeface="Apis For Office" panose="020B0504010101010104" pitchFamily="34" charset="0"/>
                <a:cs typeface="Apis For Office" panose="020B0504010101010104" pitchFamily="34" charset="0"/>
              </a:rPr>
              <a:t> otitis media; GDM,</a:t>
            </a:r>
            <a:r>
              <a:rPr lang="sr-Latn-RS" dirty="0">
                <a:latin typeface="Apis For Office" panose="020B0504010101010104" pitchFamily="34" charset="0"/>
                <a:ea typeface="Apis For Office" panose="020B0504010101010104" pitchFamily="34" charset="0"/>
                <a:cs typeface="Apis For Office" panose="020B0504010101010104" pitchFamily="34" charset="0"/>
              </a:rPr>
              <a:t>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gestacijski</a:t>
            </a:r>
            <a:r>
              <a:rPr lang="sr-Latn-RS" dirty="0">
                <a:latin typeface="Apis For Office" panose="020B0504010101010104" pitchFamily="34" charset="0"/>
                <a:ea typeface="Apis For Office" panose="020B0504010101010104" pitchFamily="34" charset="0"/>
                <a:cs typeface="Apis For Office" panose="020B0504010101010104" pitchFamily="34" charset="0"/>
              </a:rPr>
              <a:t> dijabetes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melitus</a:t>
            </a:r>
            <a:r>
              <a:rPr lang="en-GB" dirty="0">
                <a:latin typeface="Apis For Office" panose="020B0504010101010104" pitchFamily="34" charset="0"/>
                <a:ea typeface="Apis For Office" panose="020B0504010101010104" pitchFamily="34" charset="0"/>
                <a:cs typeface="Apis For Office" panose="020B0504010101010104" pitchFamily="34" charset="0"/>
              </a:rPr>
              <a:t>; GERD,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gastroezofagealna</a:t>
            </a:r>
            <a:r>
              <a:rPr lang="sr-Latn-RS" dirty="0">
                <a:latin typeface="Apis For Office" panose="020B0504010101010104" pitchFamily="34" charset="0"/>
                <a:ea typeface="Apis For Office" panose="020B0504010101010104" pitchFamily="34" charset="0"/>
                <a:cs typeface="Apis For Office" panose="020B0504010101010104" pitchFamily="34" charset="0"/>
              </a:rPr>
              <a:t>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refluksna</a:t>
            </a:r>
            <a:r>
              <a:rPr lang="sr-Latn-RS" dirty="0">
                <a:latin typeface="Apis For Office" panose="020B0504010101010104" pitchFamily="34" charset="0"/>
                <a:ea typeface="Apis For Office" panose="020B0504010101010104" pitchFamily="34" charset="0"/>
                <a:cs typeface="Apis For Office" panose="020B0504010101010104" pitchFamily="34" charset="0"/>
              </a:rPr>
              <a:t> bolest</a:t>
            </a:r>
            <a:r>
              <a:rPr lang="en-GB" dirty="0">
                <a:latin typeface="Apis For Office" panose="020B0504010101010104" pitchFamily="34" charset="0"/>
                <a:ea typeface="Apis For Office" panose="020B0504010101010104" pitchFamily="34" charset="0"/>
                <a:cs typeface="Apis For Office" panose="020B0504010101010104" pitchFamily="34" charset="0"/>
              </a:rPr>
              <a:t>; HCC,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hepatocelularni</a:t>
            </a:r>
            <a:r>
              <a:rPr lang="sr-Latn-RS" dirty="0">
                <a:latin typeface="Apis For Office" panose="020B0504010101010104" pitchFamily="34" charset="0"/>
                <a:ea typeface="Apis For Office" panose="020B0504010101010104" pitchFamily="34" charset="0"/>
                <a:cs typeface="Apis For Office" panose="020B0504010101010104" pitchFamily="34" charset="0"/>
              </a:rPr>
              <a:t>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karcinom</a:t>
            </a:r>
            <a:r>
              <a:rPr lang="en-GB" dirty="0">
                <a:latin typeface="Apis For Office" panose="020B0504010101010104" pitchFamily="34" charset="0"/>
                <a:ea typeface="Apis For Office" panose="020B0504010101010104" pitchFamily="34" charset="0"/>
                <a:cs typeface="Apis For Office" panose="020B0504010101010104" pitchFamily="34" charset="0"/>
              </a:rPr>
              <a:t>; HTN, h</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ipertenzija</a:t>
            </a:r>
            <a:r>
              <a:rPr lang="en-GB" dirty="0">
                <a:latin typeface="Apis For Office" panose="020B0504010101010104" pitchFamily="34" charset="0"/>
                <a:ea typeface="Apis For Office" panose="020B0504010101010104" pitchFamily="34" charset="0"/>
                <a:cs typeface="Apis For Office" panose="020B0504010101010104" pitchFamily="34" charset="0"/>
              </a:rPr>
              <a:t>; MM, </a:t>
            </a:r>
            <a:r>
              <a:rPr lang="en-GB" dirty="0" err="1">
                <a:latin typeface="Apis For Office" panose="020B0504010101010104" pitchFamily="34" charset="0"/>
                <a:ea typeface="Apis For Office" panose="020B0504010101010104" pitchFamily="34" charset="0"/>
                <a:cs typeface="Apis For Office" panose="020B0504010101010104" pitchFamily="34" charset="0"/>
              </a:rPr>
              <a:t>multip</a:t>
            </a:r>
            <a:r>
              <a:rPr lang="sr-Latn-RS" dirty="0">
                <a:latin typeface="Apis For Office" panose="020B0504010101010104" pitchFamily="34" charset="0"/>
                <a:ea typeface="Apis For Office" panose="020B0504010101010104" pitchFamily="34" charset="0"/>
                <a:cs typeface="Apis For Office" panose="020B0504010101010104" pitchFamily="34" charset="0"/>
              </a:rPr>
              <a:t>li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mijelom</a:t>
            </a:r>
            <a:r>
              <a:rPr lang="en-GB" dirty="0">
                <a:latin typeface="Apis For Office" panose="020B0504010101010104" pitchFamily="34" charset="0"/>
                <a:ea typeface="Apis For Office" panose="020B0504010101010104" pitchFamily="34" charset="0"/>
                <a:cs typeface="Apis For Office" panose="020B0504010101010104" pitchFamily="34" charset="0"/>
              </a:rPr>
              <a:t>; NAFLD, n</a:t>
            </a:r>
            <a:r>
              <a:rPr lang="sr-Latn-RS" dirty="0">
                <a:latin typeface="Apis For Office" panose="020B0504010101010104" pitchFamily="34" charset="0"/>
                <a:ea typeface="Apis For Office" panose="020B0504010101010104" pitchFamily="34" charset="0"/>
                <a:cs typeface="Apis For Office" panose="020B0504010101010104" pitchFamily="34" charset="0"/>
              </a:rPr>
              <a:t>e-alkoholna bolest masne jetre; </a:t>
            </a:r>
            <a:r>
              <a:rPr lang="en-GB" dirty="0">
                <a:latin typeface="Apis For Office" panose="020B0504010101010104" pitchFamily="34" charset="0"/>
                <a:ea typeface="Apis For Office" panose="020B0504010101010104" pitchFamily="34" charset="0"/>
                <a:cs typeface="Apis For Office" panose="020B0504010101010104" pitchFamily="34" charset="0"/>
              </a:rPr>
              <a:t>OA, </a:t>
            </a:r>
            <a:r>
              <a:rPr lang="en-GB" dirty="0" err="1">
                <a:latin typeface="Apis For Office" panose="020B0504010101010104" pitchFamily="34" charset="0"/>
                <a:ea typeface="Apis For Office" panose="020B0504010101010104" pitchFamily="34" charset="0"/>
                <a:cs typeface="Apis For Office" panose="020B0504010101010104" pitchFamily="34" charset="0"/>
              </a:rPr>
              <a:t>ost</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eoartritis</a:t>
            </a:r>
            <a:r>
              <a:rPr lang="en-GB" dirty="0">
                <a:latin typeface="Apis For Office" panose="020B0504010101010104" pitchFamily="34" charset="0"/>
                <a:ea typeface="Apis For Office" panose="020B0504010101010104" pitchFamily="34" charset="0"/>
                <a:cs typeface="Apis For Office" panose="020B0504010101010104" pitchFamily="34" charset="0"/>
              </a:rPr>
              <a:t>; VTE, </a:t>
            </a:r>
            <a:r>
              <a:rPr lang="sr-Latn-RS" dirty="0">
                <a:latin typeface="Apis For Office" panose="020B0504010101010104" pitchFamily="34" charset="0"/>
                <a:ea typeface="Apis For Office" panose="020B0504010101010104" pitchFamily="34" charset="0"/>
                <a:cs typeface="Apis For Office" panose="020B0504010101010104" pitchFamily="34" charset="0"/>
              </a:rPr>
              <a:t>venski </a:t>
            </a:r>
            <a:r>
              <a:rPr lang="sr-Latn-RS" dirty="0" err="1">
                <a:latin typeface="Apis For Office" panose="020B0504010101010104" pitchFamily="34" charset="0"/>
                <a:ea typeface="Apis For Office" panose="020B0504010101010104" pitchFamily="34" charset="0"/>
                <a:cs typeface="Apis For Office" panose="020B0504010101010104" pitchFamily="34" charset="0"/>
              </a:rPr>
              <a:t>tromboembolizam</a:t>
            </a:r>
            <a:r>
              <a:rPr lang="en-GB" dirty="0">
                <a:latin typeface="Apis For Office" panose="020B0504010101010104" pitchFamily="34" charset="0"/>
                <a:ea typeface="Apis For Office" panose="020B0504010101010104" pitchFamily="34" charset="0"/>
                <a:cs typeface="Apis For Office" panose="020B0504010101010104" pitchFamily="34" charset="0"/>
              </a:rPr>
              <a:t/>
            </a:r>
            <a:br>
              <a:rPr lang="en-GB" dirty="0">
                <a:latin typeface="Apis For Office" panose="020B0504010101010104" pitchFamily="34" charset="0"/>
                <a:ea typeface="Apis For Office" panose="020B0504010101010104" pitchFamily="34" charset="0"/>
                <a:cs typeface="Apis For Office" panose="020B0504010101010104" pitchFamily="34" charset="0"/>
              </a:rPr>
            </a:br>
            <a:r>
              <a:rPr lang="en-GB" dirty="0">
                <a:latin typeface="Apis For Office" panose="020B0504010101010104" pitchFamily="34" charset="0"/>
                <a:ea typeface="Apis For Office" panose="020B0504010101010104" pitchFamily="34" charset="0"/>
                <a:cs typeface="Apis For Office" panose="020B0504010101010104" pitchFamily="34" charset="0"/>
              </a:rPr>
              <a:t>Yuen et al. Obesity Week 2016. Oct 31–Nov 4 2016. New Orleans: T-P-3166</a:t>
            </a:r>
          </a:p>
        </p:txBody>
      </p:sp>
      <p:sp>
        <p:nvSpPr>
          <p:cNvPr id="5" name="Rectangle 4">
            <a:extLst>
              <a:ext uri="{FF2B5EF4-FFF2-40B4-BE49-F238E27FC236}">
                <a16:creationId xmlns:a16="http://schemas.microsoft.com/office/drawing/2014/main" xmlns="" id="{74CFCB85-8E98-4D8D-B206-2964C51C46F2}"/>
              </a:ext>
            </a:extLst>
          </p:cNvPr>
          <p:cNvSpPr/>
          <p:nvPr/>
        </p:nvSpPr>
        <p:spPr>
          <a:xfrm>
            <a:off x="436881" y="1975315"/>
            <a:ext cx="3386250" cy="3648182"/>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00" marR="0" lvl="0" indent="-176200" algn="ctr" defTabSz="685750" rtl="0" eaLnBrk="1" fontAlgn="auto" latinLnBrk="0" hangingPunct="1">
              <a:lnSpc>
                <a:spcPct val="100000"/>
              </a:lnSpc>
              <a:spcBef>
                <a:spcPts val="900"/>
              </a:spcBef>
              <a:spcAft>
                <a:spcPts val="0"/>
              </a:spcAft>
              <a:buClr>
                <a:srgbClr val="000000"/>
              </a:buClr>
              <a:buSzPct val="50000"/>
              <a:buFontTx/>
              <a:buNone/>
              <a:tabLst/>
              <a:defRPr/>
            </a:pPr>
            <a:endParaRPr kumimoji="0" lang="sr-Latn-RS" sz="66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endParaRPr>
          </a:p>
          <a:p>
            <a:pPr marL="176200" marR="0" lvl="0" indent="-176200" algn="ctr" defTabSz="685750" rtl="0" eaLnBrk="1" fontAlgn="auto" latinLnBrk="0" hangingPunct="1">
              <a:lnSpc>
                <a:spcPct val="100000"/>
              </a:lnSpc>
              <a:spcBef>
                <a:spcPts val="900"/>
              </a:spcBef>
              <a:spcAft>
                <a:spcPts val="0"/>
              </a:spcAft>
              <a:buClr>
                <a:srgbClr val="000000"/>
              </a:buClr>
              <a:buSzPct val="50000"/>
              <a:buFontTx/>
              <a:buNone/>
              <a:tabLst/>
              <a:defRPr/>
            </a:pPr>
            <a:r>
              <a:rPr kumimoji="0" lang="en-GB" sz="96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t>229+</a:t>
            </a:r>
            <a:endParaRPr kumimoji="0" lang="sr-Latn-RS" sz="96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endParaRPr>
          </a:p>
          <a:p>
            <a:pPr marL="176200" marR="0" lvl="0" indent="-176200" algn="ctr" defTabSz="685750" rtl="0" eaLnBrk="1" fontAlgn="auto" latinLnBrk="0" hangingPunct="1">
              <a:lnSpc>
                <a:spcPct val="100000"/>
              </a:lnSpc>
              <a:spcBef>
                <a:spcPts val="0"/>
              </a:spcBef>
              <a:spcAft>
                <a:spcPts val="0"/>
              </a:spcAft>
              <a:buClr>
                <a:srgbClr val="000000"/>
              </a:buClr>
              <a:buSzPct val="50000"/>
              <a:buFontTx/>
              <a:buNone/>
              <a:tabLst/>
              <a:defRPr/>
            </a:pPr>
            <a:r>
              <a:rPr kumimoji="0" lang="sr-Latn-RS" sz="24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t>Komplikacija</a:t>
            </a:r>
            <a:r>
              <a:rPr kumimoji="0" lang="sr-Latn-RS" sz="15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t> </a:t>
            </a:r>
          </a:p>
          <a:p>
            <a:pPr marL="176200" marR="0" lvl="0" indent="-176200" algn="ctr" defTabSz="685750" rtl="0" eaLnBrk="1" fontAlgn="auto" latinLnBrk="0" hangingPunct="1">
              <a:lnSpc>
                <a:spcPct val="100000"/>
              </a:lnSpc>
              <a:spcBef>
                <a:spcPts val="0"/>
              </a:spcBef>
              <a:spcAft>
                <a:spcPts val="0"/>
              </a:spcAft>
              <a:buClr>
                <a:srgbClr val="000000"/>
              </a:buClr>
              <a:buSzPct val="50000"/>
              <a:buFontTx/>
              <a:buNone/>
              <a:tabLst/>
              <a:defRPr/>
            </a:pPr>
            <a:r>
              <a:rPr kumimoji="0" lang="sr-Latn-RS" sz="15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t>koje zahvataju</a:t>
            </a:r>
            <a:r>
              <a:rPr kumimoji="0" lang="en-GB" sz="15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t/>
            </a:r>
            <a:br>
              <a:rPr kumimoji="0" lang="en-GB" sz="15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br>
            <a:r>
              <a:rPr kumimoji="0" lang="sr-Latn-RS" sz="1500" b="1" i="1" u="none" strike="noStrike" kern="0" cap="none" spc="0" normalizeH="0" baseline="0" noProof="0" dirty="0">
                <a:ln>
                  <a:noFill/>
                </a:ln>
                <a:solidFill>
                  <a:srgbClr val="3B97DE"/>
                </a:solidFill>
                <a:effectLst/>
                <a:uLnTx/>
                <a:uFillTx/>
                <a:latin typeface="Apis For Office" panose="020B0504010101010104" pitchFamily="34" charset="0"/>
                <a:ea typeface="+mn-ea"/>
                <a:cs typeface="Arial" charset="0"/>
              </a:rPr>
              <a:t>SVAKI</a:t>
            </a:r>
            <a:r>
              <a:rPr kumimoji="0" lang="en-GB" sz="1500" b="1" i="0" u="none" strike="noStrike" kern="0" cap="none" spc="0" normalizeH="0" baseline="0" noProof="0" dirty="0">
                <a:ln>
                  <a:noFill/>
                </a:ln>
                <a:solidFill>
                  <a:srgbClr val="3B97DE"/>
                </a:solidFill>
                <a:effectLst/>
                <a:uLnTx/>
                <a:uFillTx/>
                <a:latin typeface="Apis For Office" panose="020B0504010101010104" pitchFamily="34" charset="0"/>
                <a:ea typeface="+mn-ea"/>
                <a:cs typeface="Arial" charset="0"/>
              </a:rPr>
              <a:t> </a:t>
            </a:r>
            <a:r>
              <a:rPr kumimoji="0" lang="sr-Latn-RS" sz="15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rPr>
              <a:t>sistem organa i medicinsku specijalnost</a:t>
            </a:r>
          </a:p>
          <a:p>
            <a:pPr marL="176200" marR="0" lvl="0" indent="-176200" algn="ctr" defTabSz="685750" rtl="0" eaLnBrk="1" fontAlgn="auto" latinLnBrk="0" hangingPunct="1">
              <a:lnSpc>
                <a:spcPct val="100000"/>
              </a:lnSpc>
              <a:spcBef>
                <a:spcPts val="900"/>
              </a:spcBef>
              <a:spcAft>
                <a:spcPts val="0"/>
              </a:spcAft>
              <a:buClr>
                <a:srgbClr val="000000"/>
              </a:buClr>
              <a:buSzPct val="50000"/>
              <a:buFontTx/>
              <a:buNone/>
              <a:tabLst/>
              <a:defRPr/>
            </a:pPr>
            <a:endParaRPr kumimoji="0" lang="en-GB" sz="6600" b="1" i="0" u="none" strike="noStrike" kern="0" cap="none" spc="0" normalizeH="0" baseline="0" noProof="0" dirty="0">
              <a:ln>
                <a:noFill/>
              </a:ln>
              <a:solidFill>
                <a:srgbClr val="001965"/>
              </a:solidFill>
              <a:effectLst/>
              <a:uLnTx/>
              <a:uFillTx/>
              <a:latin typeface="Apis For Office" panose="020B0504010101010104" pitchFamily="34" charset="0"/>
              <a:ea typeface="+mn-ea"/>
              <a:cs typeface="Arial" charset="0"/>
            </a:endParaRPr>
          </a:p>
        </p:txBody>
      </p:sp>
      <p:grpSp>
        <p:nvGrpSpPr>
          <p:cNvPr id="7" name="Group 6">
            <a:extLst>
              <a:ext uri="{FF2B5EF4-FFF2-40B4-BE49-F238E27FC236}">
                <a16:creationId xmlns:a16="http://schemas.microsoft.com/office/drawing/2014/main" xmlns="" id="{E4187405-E486-47C9-B124-A5616B7074CE}"/>
              </a:ext>
            </a:extLst>
          </p:cNvPr>
          <p:cNvGrpSpPr/>
          <p:nvPr/>
        </p:nvGrpSpPr>
        <p:grpSpPr>
          <a:xfrm>
            <a:off x="5936347" y="1843891"/>
            <a:ext cx="3484408" cy="3702780"/>
            <a:chOff x="6176058" y="2101119"/>
            <a:chExt cx="3465564" cy="3684139"/>
          </a:xfrm>
          <a:solidFill>
            <a:srgbClr val="E0DED8"/>
          </a:solidFill>
        </p:grpSpPr>
        <p:sp>
          <p:nvSpPr>
            <p:cNvPr id="8" name="Oval 7">
              <a:extLst>
                <a:ext uri="{FF2B5EF4-FFF2-40B4-BE49-F238E27FC236}">
                  <a16:creationId xmlns:a16="http://schemas.microsoft.com/office/drawing/2014/main" xmlns="" id="{66FA22FC-60F4-4D19-B70B-116FB766E9BA}"/>
                </a:ext>
              </a:extLst>
            </p:cNvPr>
            <p:cNvSpPr>
              <a:spLocks noChangeAspect="1"/>
            </p:cNvSpPr>
            <p:nvPr/>
          </p:nvSpPr>
          <p:spPr>
            <a:xfrm>
              <a:off x="8626193" y="2154885"/>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Chronic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rhosinustis</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9" name="Oval 8">
              <a:extLst>
                <a:ext uri="{FF2B5EF4-FFF2-40B4-BE49-F238E27FC236}">
                  <a16:creationId xmlns:a16="http://schemas.microsoft.com/office/drawing/2014/main" xmlns="" id="{864AF1DD-B59C-4EDD-AB25-F69FB7EE3D5F}"/>
                </a:ext>
              </a:extLst>
            </p:cNvPr>
            <p:cNvSpPr>
              <a:spLocks noChangeAspect="1"/>
            </p:cNvSpPr>
            <p:nvPr/>
          </p:nvSpPr>
          <p:spPr>
            <a:xfrm>
              <a:off x="8763984" y="2175740"/>
              <a:ext cx="108634" cy="10863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Meniere’s disease</a:t>
              </a:r>
            </a:p>
          </p:txBody>
        </p:sp>
        <p:sp>
          <p:nvSpPr>
            <p:cNvPr id="10" name="Oval 9">
              <a:extLst>
                <a:ext uri="{FF2B5EF4-FFF2-40B4-BE49-F238E27FC236}">
                  <a16:creationId xmlns:a16="http://schemas.microsoft.com/office/drawing/2014/main" xmlns="" id="{43457A83-8DD6-482F-9A12-D226D76A2C9B}"/>
                </a:ext>
              </a:extLst>
            </p:cNvPr>
            <p:cNvSpPr>
              <a:spLocks noChangeAspect="1"/>
            </p:cNvSpPr>
            <p:nvPr/>
          </p:nvSpPr>
          <p:spPr>
            <a:xfrm>
              <a:off x="8966314" y="2305802"/>
              <a:ext cx="99188" cy="9918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Nasal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dyspnea</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1" name="Oval 10">
              <a:extLst>
                <a:ext uri="{FF2B5EF4-FFF2-40B4-BE49-F238E27FC236}">
                  <a16:creationId xmlns:a16="http://schemas.microsoft.com/office/drawing/2014/main" xmlns="" id="{6E153F5D-7E09-48F8-AE1E-09FB9F1AD6E1}"/>
                </a:ext>
              </a:extLst>
            </p:cNvPr>
            <p:cNvSpPr>
              <a:spLocks noChangeAspect="1"/>
            </p:cNvSpPr>
            <p:nvPr/>
          </p:nvSpPr>
          <p:spPr>
            <a:xfrm>
              <a:off x="8827245" y="2302470"/>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Allergic rhinitis</a:t>
              </a:r>
            </a:p>
          </p:txBody>
        </p:sp>
        <p:sp>
          <p:nvSpPr>
            <p:cNvPr id="12" name="Oval 11">
              <a:extLst>
                <a:ext uri="{FF2B5EF4-FFF2-40B4-BE49-F238E27FC236}">
                  <a16:creationId xmlns:a16="http://schemas.microsoft.com/office/drawing/2014/main" xmlns="" id="{DA912053-3EEA-44C3-A7E3-B0EA029E9B4F}"/>
                </a:ext>
              </a:extLst>
            </p:cNvPr>
            <p:cNvSpPr>
              <a:spLocks noChangeAspect="1"/>
            </p:cNvSpPr>
            <p:nvPr/>
          </p:nvSpPr>
          <p:spPr>
            <a:xfrm>
              <a:off x="8720224" y="2416715"/>
              <a:ext cx="140321" cy="14032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Incisional hernia</a:t>
              </a:r>
            </a:p>
          </p:txBody>
        </p:sp>
        <p:sp>
          <p:nvSpPr>
            <p:cNvPr id="13" name="Oval 12">
              <a:extLst>
                <a:ext uri="{FF2B5EF4-FFF2-40B4-BE49-F238E27FC236}">
                  <a16:creationId xmlns:a16="http://schemas.microsoft.com/office/drawing/2014/main" xmlns="" id="{D3C8F016-5C4C-4299-B5BF-FAA7154CBEAA}"/>
                </a:ext>
              </a:extLst>
            </p:cNvPr>
            <p:cNvSpPr>
              <a:spLocks noChangeAspect="1"/>
            </p:cNvSpPr>
            <p:nvPr/>
          </p:nvSpPr>
          <p:spPr>
            <a:xfrm>
              <a:off x="8538008" y="2369940"/>
              <a:ext cx="146858" cy="14685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Primary spontaneous cerebrospinal fluid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rhinorrhea</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4" name="Oval 13">
              <a:extLst>
                <a:ext uri="{FF2B5EF4-FFF2-40B4-BE49-F238E27FC236}">
                  <a16:creationId xmlns:a16="http://schemas.microsoft.com/office/drawing/2014/main" xmlns="" id="{227E48C2-02F1-4C04-8E39-492461329F44}"/>
                </a:ext>
              </a:extLst>
            </p:cNvPr>
            <p:cNvSpPr>
              <a:spLocks noChangeAspect="1"/>
            </p:cNvSpPr>
            <p:nvPr/>
          </p:nvSpPr>
          <p:spPr>
            <a:xfrm>
              <a:off x="7871370" y="2157496"/>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Heart transplant - rejection</a:t>
              </a:r>
            </a:p>
          </p:txBody>
        </p:sp>
        <p:sp>
          <p:nvSpPr>
            <p:cNvPr id="15" name="Oval 14">
              <a:extLst>
                <a:ext uri="{FF2B5EF4-FFF2-40B4-BE49-F238E27FC236}">
                  <a16:creationId xmlns:a16="http://schemas.microsoft.com/office/drawing/2014/main" xmlns="" id="{23846335-F601-49D2-9BC4-14DAF51BC462}"/>
                </a:ext>
              </a:extLst>
            </p:cNvPr>
            <p:cNvSpPr>
              <a:spLocks noChangeAspect="1"/>
            </p:cNvSpPr>
            <p:nvPr/>
          </p:nvSpPr>
          <p:spPr>
            <a:xfrm>
              <a:off x="9062857" y="4487335"/>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Paired</a:t>
              </a:r>
            </a:p>
          </p:txBody>
        </p:sp>
        <p:sp>
          <p:nvSpPr>
            <p:cNvPr id="16" name="Oval 15">
              <a:extLst>
                <a:ext uri="{FF2B5EF4-FFF2-40B4-BE49-F238E27FC236}">
                  <a16:creationId xmlns:a16="http://schemas.microsoft.com/office/drawing/2014/main" xmlns="" id="{4AEA62AC-2BED-421B-BD27-49422FD4110D}"/>
                </a:ext>
              </a:extLst>
            </p:cNvPr>
            <p:cNvSpPr>
              <a:spLocks noChangeAspect="1"/>
            </p:cNvSpPr>
            <p:nvPr/>
          </p:nvSpPr>
          <p:spPr>
            <a:xfrm>
              <a:off x="9090667" y="4697272"/>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Anti-social personality disorder</a:t>
              </a:r>
            </a:p>
          </p:txBody>
        </p:sp>
        <p:sp>
          <p:nvSpPr>
            <p:cNvPr id="17" name="Oval 16">
              <a:extLst>
                <a:ext uri="{FF2B5EF4-FFF2-40B4-BE49-F238E27FC236}">
                  <a16:creationId xmlns:a16="http://schemas.microsoft.com/office/drawing/2014/main" xmlns="" id="{A51867A9-7BF6-4C9E-9508-862F71C03A59}"/>
                </a:ext>
              </a:extLst>
            </p:cNvPr>
            <p:cNvSpPr>
              <a:spLocks noChangeAspect="1"/>
            </p:cNvSpPr>
            <p:nvPr/>
          </p:nvSpPr>
          <p:spPr>
            <a:xfrm>
              <a:off x="8987426" y="4608093"/>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Manic episode</a:t>
              </a:r>
            </a:p>
          </p:txBody>
        </p:sp>
        <p:sp>
          <p:nvSpPr>
            <p:cNvPr id="18" name="Oval 17">
              <a:extLst>
                <a:ext uri="{FF2B5EF4-FFF2-40B4-BE49-F238E27FC236}">
                  <a16:creationId xmlns:a16="http://schemas.microsoft.com/office/drawing/2014/main" xmlns="" id="{7A32151D-137F-420E-B799-8FB973BC8661}"/>
                </a:ext>
              </a:extLst>
            </p:cNvPr>
            <p:cNvSpPr>
              <a:spLocks noChangeAspect="1"/>
            </p:cNvSpPr>
            <p:nvPr/>
          </p:nvSpPr>
          <p:spPr>
            <a:xfrm>
              <a:off x="8826453" y="4678504"/>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Chronic insomnia</a:t>
              </a:r>
            </a:p>
          </p:txBody>
        </p:sp>
        <p:sp>
          <p:nvSpPr>
            <p:cNvPr id="19" name="Oval 18">
              <a:extLst>
                <a:ext uri="{FF2B5EF4-FFF2-40B4-BE49-F238E27FC236}">
                  <a16:creationId xmlns:a16="http://schemas.microsoft.com/office/drawing/2014/main" xmlns="" id="{3FBE76E3-38C7-45AD-92C5-B51A442CC0DD}"/>
                </a:ext>
              </a:extLst>
            </p:cNvPr>
            <p:cNvSpPr>
              <a:spLocks noChangeAspect="1"/>
            </p:cNvSpPr>
            <p:nvPr/>
          </p:nvSpPr>
          <p:spPr>
            <a:xfrm>
              <a:off x="9415865" y="5223591"/>
              <a:ext cx="225757" cy="22671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Low velocity / Spontaneous knee dislocation</a:t>
              </a:r>
            </a:p>
          </p:txBody>
        </p:sp>
        <p:sp>
          <p:nvSpPr>
            <p:cNvPr id="20" name="Oval 19">
              <a:extLst>
                <a:ext uri="{FF2B5EF4-FFF2-40B4-BE49-F238E27FC236}">
                  <a16:creationId xmlns:a16="http://schemas.microsoft.com/office/drawing/2014/main" xmlns="" id="{4BE26A04-28AE-48ED-9AB7-7C586C9A8DD7}"/>
                </a:ext>
              </a:extLst>
            </p:cNvPr>
            <p:cNvSpPr>
              <a:spLocks noChangeAspect="1"/>
            </p:cNvSpPr>
            <p:nvPr/>
          </p:nvSpPr>
          <p:spPr>
            <a:xfrm>
              <a:off x="9137499" y="5291367"/>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Ipoor</a:t>
              </a:r>
              <a:r>
                <a:rPr kumimoji="0" lang="en-GB" sz="133" b="0" i="0" u="none" strike="noStrike" kern="1200" cap="none" spc="0" normalizeH="0" baseline="0" noProof="0" dirty="0">
                  <a:ln>
                    <a:noFill/>
                  </a:ln>
                  <a:solidFill>
                    <a:srgbClr val="FFFFFF"/>
                  </a:solidFill>
                  <a:effectLst/>
                  <a:uLnTx/>
                  <a:uFillTx/>
                  <a:latin typeface="Apis For Office"/>
                  <a:ea typeface="+mn-ea"/>
                  <a:cs typeface="+mn-cs"/>
                </a:rPr>
                <a:t> recovery after burn</a:t>
              </a:r>
            </a:p>
          </p:txBody>
        </p:sp>
        <p:sp>
          <p:nvSpPr>
            <p:cNvPr id="21" name="Oval 20">
              <a:extLst>
                <a:ext uri="{FF2B5EF4-FFF2-40B4-BE49-F238E27FC236}">
                  <a16:creationId xmlns:a16="http://schemas.microsoft.com/office/drawing/2014/main" xmlns="" id="{1FE0F29E-870D-45E6-A113-5603A0BBE46E}"/>
                </a:ext>
              </a:extLst>
            </p:cNvPr>
            <p:cNvSpPr>
              <a:spLocks noChangeAspect="1"/>
            </p:cNvSpPr>
            <p:nvPr/>
          </p:nvSpPr>
          <p:spPr>
            <a:xfrm>
              <a:off x="9173137" y="5433727"/>
              <a:ext cx="98769" cy="9918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Spontaneous rupture of quadriceps tendons</a:t>
              </a:r>
            </a:p>
          </p:txBody>
        </p:sp>
        <p:sp>
          <p:nvSpPr>
            <p:cNvPr id="22" name="Oval 21">
              <a:extLst>
                <a:ext uri="{FF2B5EF4-FFF2-40B4-BE49-F238E27FC236}">
                  <a16:creationId xmlns:a16="http://schemas.microsoft.com/office/drawing/2014/main" xmlns="" id="{15F7B13D-0E03-4518-8AAF-8F4D5711E3F1}"/>
                </a:ext>
              </a:extLst>
            </p:cNvPr>
            <p:cNvSpPr>
              <a:spLocks noChangeAspect="1"/>
            </p:cNvSpPr>
            <p:nvPr/>
          </p:nvSpPr>
          <p:spPr>
            <a:xfrm>
              <a:off x="9329372" y="5489100"/>
              <a:ext cx="169317" cy="17003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Rotator cuff / Upper extremities tendinitis</a:t>
              </a:r>
            </a:p>
          </p:txBody>
        </p:sp>
        <p:sp>
          <p:nvSpPr>
            <p:cNvPr id="23" name="Oval 22">
              <a:extLst>
                <a:ext uri="{FF2B5EF4-FFF2-40B4-BE49-F238E27FC236}">
                  <a16:creationId xmlns:a16="http://schemas.microsoft.com/office/drawing/2014/main" xmlns="" id="{04AA1F1F-69F5-49D0-821D-94A4FB13D832}"/>
                </a:ext>
              </a:extLst>
            </p:cNvPr>
            <p:cNvSpPr>
              <a:spLocks noChangeAspect="1"/>
            </p:cNvSpPr>
            <p:nvPr/>
          </p:nvSpPr>
          <p:spPr>
            <a:xfrm>
              <a:off x="8879188" y="2749164"/>
              <a:ext cx="146071" cy="1466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Unemployment</a:t>
              </a:r>
            </a:p>
          </p:txBody>
        </p:sp>
        <p:sp>
          <p:nvSpPr>
            <p:cNvPr id="24" name="Oval 23">
              <a:extLst>
                <a:ext uri="{FF2B5EF4-FFF2-40B4-BE49-F238E27FC236}">
                  <a16:creationId xmlns:a16="http://schemas.microsoft.com/office/drawing/2014/main" xmlns="" id="{B34C5B2E-53CD-496B-BBD2-0509C62A0F31}"/>
                </a:ext>
              </a:extLst>
            </p:cNvPr>
            <p:cNvSpPr>
              <a:spLocks noChangeAspect="1"/>
            </p:cNvSpPr>
            <p:nvPr/>
          </p:nvSpPr>
          <p:spPr>
            <a:xfrm>
              <a:off x="8735610" y="2785916"/>
              <a:ext cx="107346" cy="10734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No close friends</a:t>
              </a:r>
            </a:p>
          </p:txBody>
        </p:sp>
        <p:sp>
          <p:nvSpPr>
            <p:cNvPr id="25" name="Oval 24">
              <a:extLst>
                <a:ext uri="{FF2B5EF4-FFF2-40B4-BE49-F238E27FC236}">
                  <a16:creationId xmlns:a16="http://schemas.microsoft.com/office/drawing/2014/main" xmlns="" id="{E83E8266-EFC4-4754-A55F-263329593CA5}"/>
                </a:ext>
              </a:extLst>
            </p:cNvPr>
            <p:cNvSpPr>
              <a:spLocks noChangeAspect="1"/>
            </p:cNvSpPr>
            <p:nvPr/>
          </p:nvSpPr>
          <p:spPr>
            <a:xfrm>
              <a:off x="8789000" y="2915505"/>
              <a:ext cx="107346" cy="10734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Low gross individual earnings</a:t>
              </a:r>
            </a:p>
          </p:txBody>
        </p:sp>
        <p:sp>
          <p:nvSpPr>
            <p:cNvPr id="26" name="Oval 25">
              <a:extLst>
                <a:ext uri="{FF2B5EF4-FFF2-40B4-BE49-F238E27FC236}">
                  <a16:creationId xmlns:a16="http://schemas.microsoft.com/office/drawing/2014/main" xmlns="" id="{0FECC61D-4AE2-4F32-AD87-182D19F69483}"/>
                </a:ext>
              </a:extLst>
            </p:cNvPr>
            <p:cNvSpPr>
              <a:spLocks noChangeAspect="1"/>
            </p:cNvSpPr>
            <p:nvPr/>
          </p:nvSpPr>
          <p:spPr>
            <a:xfrm>
              <a:off x="8428630" y="2830296"/>
              <a:ext cx="99188" cy="9918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Perceived vu</a:t>
              </a:r>
            </a:p>
          </p:txBody>
        </p:sp>
        <p:sp>
          <p:nvSpPr>
            <p:cNvPr id="27" name="Oval 26">
              <a:extLst>
                <a:ext uri="{FF2B5EF4-FFF2-40B4-BE49-F238E27FC236}">
                  <a16:creationId xmlns:a16="http://schemas.microsoft.com/office/drawing/2014/main" xmlns="" id="{67B43761-00BF-40DD-878D-6EB1D095AF65}"/>
                </a:ext>
              </a:extLst>
            </p:cNvPr>
            <p:cNvSpPr>
              <a:spLocks noChangeAspect="1"/>
            </p:cNvSpPr>
            <p:nvPr/>
          </p:nvSpPr>
          <p:spPr>
            <a:xfrm>
              <a:off x="7646058" y="3262513"/>
              <a:ext cx="107346" cy="10734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Frequent headaches (non-migraine)</a:t>
              </a:r>
            </a:p>
          </p:txBody>
        </p:sp>
        <p:sp>
          <p:nvSpPr>
            <p:cNvPr id="28" name="Oval 27">
              <a:extLst>
                <a:ext uri="{FF2B5EF4-FFF2-40B4-BE49-F238E27FC236}">
                  <a16:creationId xmlns:a16="http://schemas.microsoft.com/office/drawing/2014/main" xmlns="" id="{79F9ED3F-7860-472E-ABF1-BC2985D9718E}"/>
                </a:ext>
              </a:extLst>
            </p:cNvPr>
            <p:cNvSpPr>
              <a:spLocks noChangeAspect="1"/>
            </p:cNvSpPr>
            <p:nvPr/>
          </p:nvSpPr>
          <p:spPr>
            <a:xfrm>
              <a:off x="8345341" y="5263275"/>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Gingivitis</a:t>
              </a:r>
            </a:p>
          </p:txBody>
        </p:sp>
        <p:sp>
          <p:nvSpPr>
            <p:cNvPr id="29" name="Oval 28">
              <a:extLst>
                <a:ext uri="{FF2B5EF4-FFF2-40B4-BE49-F238E27FC236}">
                  <a16:creationId xmlns:a16="http://schemas.microsoft.com/office/drawing/2014/main" xmlns="" id="{9D1D36F2-FC3D-43D6-BBF1-B56E4652F93D}"/>
                </a:ext>
              </a:extLst>
            </p:cNvPr>
            <p:cNvSpPr>
              <a:spLocks noChangeAspect="1"/>
            </p:cNvSpPr>
            <p:nvPr/>
          </p:nvSpPr>
          <p:spPr>
            <a:xfrm>
              <a:off x="8169827" y="5335363"/>
              <a:ext cx="169317" cy="17003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Tootj</a:t>
              </a:r>
              <a:r>
                <a:rPr kumimoji="0" lang="en-GB" sz="133" b="0" i="0" u="none" strike="noStrike" kern="1200" cap="none" spc="0" normalizeH="0" baseline="0" noProof="0" dirty="0">
                  <a:ln>
                    <a:noFill/>
                  </a:ln>
                  <a:solidFill>
                    <a:srgbClr val="FFFFFF"/>
                  </a:solidFill>
                  <a:effectLst/>
                  <a:uLnTx/>
                  <a:uFillTx/>
                  <a:latin typeface="Apis For Office"/>
                  <a:ea typeface="+mn-ea"/>
                  <a:cs typeface="+mn-cs"/>
                </a:rPr>
                <a:t> loss /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eduntulism</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0" name="Oval 29">
              <a:extLst>
                <a:ext uri="{FF2B5EF4-FFF2-40B4-BE49-F238E27FC236}">
                  <a16:creationId xmlns:a16="http://schemas.microsoft.com/office/drawing/2014/main" xmlns="" id="{DEAFF135-7417-4B3F-B4C5-C03FD5C7C34A}"/>
                </a:ext>
              </a:extLst>
            </p:cNvPr>
            <p:cNvSpPr>
              <a:spLocks noChangeAspect="1"/>
            </p:cNvSpPr>
            <p:nvPr/>
          </p:nvSpPr>
          <p:spPr>
            <a:xfrm>
              <a:off x="8432968" y="5171635"/>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Fatigue (lack of energy)</a:t>
              </a:r>
            </a:p>
          </p:txBody>
        </p:sp>
        <p:sp>
          <p:nvSpPr>
            <p:cNvPr id="31" name="Oval 30">
              <a:extLst>
                <a:ext uri="{FF2B5EF4-FFF2-40B4-BE49-F238E27FC236}">
                  <a16:creationId xmlns:a16="http://schemas.microsoft.com/office/drawing/2014/main" xmlns="" id="{39C69DD3-79E2-4A1B-B11B-66652A2B29A5}"/>
                </a:ext>
              </a:extLst>
            </p:cNvPr>
            <p:cNvSpPr>
              <a:spLocks noChangeAspect="1"/>
            </p:cNvSpPr>
            <p:nvPr/>
          </p:nvSpPr>
          <p:spPr>
            <a:xfrm>
              <a:off x="6808532" y="5640513"/>
              <a:ext cx="94065" cy="944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Multiple Yeast Infections</a:t>
              </a:r>
            </a:p>
          </p:txBody>
        </p:sp>
        <p:sp>
          <p:nvSpPr>
            <p:cNvPr id="32" name="Oval 31">
              <a:extLst>
                <a:ext uri="{FF2B5EF4-FFF2-40B4-BE49-F238E27FC236}">
                  <a16:creationId xmlns:a16="http://schemas.microsoft.com/office/drawing/2014/main" xmlns="" id="{380E8A06-8F23-4730-8990-5A272A52EA17}"/>
                </a:ext>
              </a:extLst>
            </p:cNvPr>
            <p:cNvSpPr>
              <a:spLocks noChangeAspect="1"/>
            </p:cNvSpPr>
            <p:nvPr/>
          </p:nvSpPr>
          <p:spPr>
            <a:xfrm>
              <a:off x="6944220" y="5664873"/>
              <a:ext cx="94065" cy="944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Multiple Bladder Infections</a:t>
              </a:r>
            </a:p>
          </p:txBody>
        </p:sp>
        <p:sp>
          <p:nvSpPr>
            <p:cNvPr id="33" name="Oval 32">
              <a:extLst>
                <a:ext uri="{FF2B5EF4-FFF2-40B4-BE49-F238E27FC236}">
                  <a16:creationId xmlns:a16="http://schemas.microsoft.com/office/drawing/2014/main" xmlns="" id="{49DF8281-3BFA-45EB-86BA-CAB07AF2CB3E}"/>
                </a:ext>
              </a:extLst>
            </p:cNvPr>
            <p:cNvSpPr>
              <a:spLocks noChangeAspect="1"/>
            </p:cNvSpPr>
            <p:nvPr/>
          </p:nvSpPr>
          <p:spPr>
            <a:xfrm>
              <a:off x="7528090" y="5339262"/>
              <a:ext cx="94065" cy="944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Illegible</a:t>
              </a:r>
            </a:p>
          </p:txBody>
        </p:sp>
        <p:sp>
          <p:nvSpPr>
            <p:cNvPr id="34" name="Oval 33">
              <a:extLst>
                <a:ext uri="{FF2B5EF4-FFF2-40B4-BE49-F238E27FC236}">
                  <a16:creationId xmlns:a16="http://schemas.microsoft.com/office/drawing/2014/main" xmlns="" id="{76196DE8-F1AE-4729-A12F-7F2A2D79C22C}"/>
                </a:ext>
              </a:extLst>
            </p:cNvPr>
            <p:cNvSpPr>
              <a:spLocks noChangeAspect="1"/>
            </p:cNvSpPr>
            <p:nvPr/>
          </p:nvSpPr>
          <p:spPr>
            <a:xfrm>
              <a:off x="7774327" y="5336958"/>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Elephantiasis</a:t>
              </a:r>
            </a:p>
          </p:txBody>
        </p:sp>
        <p:sp>
          <p:nvSpPr>
            <p:cNvPr id="35" name="Oval 34">
              <a:extLst>
                <a:ext uri="{FF2B5EF4-FFF2-40B4-BE49-F238E27FC236}">
                  <a16:creationId xmlns:a16="http://schemas.microsoft.com/office/drawing/2014/main" xmlns="" id="{0A95A8D0-B2F8-4231-8A77-690D5D863D19}"/>
                </a:ext>
              </a:extLst>
            </p:cNvPr>
            <p:cNvSpPr>
              <a:spLocks noChangeAspect="1"/>
            </p:cNvSpPr>
            <p:nvPr/>
          </p:nvSpPr>
          <p:spPr>
            <a:xfrm>
              <a:off x="7659215" y="5688490"/>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Seb</a:t>
              </a:r>
              <a:r>
                <a:rPr kumimoji="0" lang="en-GB" sz="133" b="0" i="0" u="none" strike="noStrike" kern="1200" cap="none" spc="0" normalizeH="0" baseline="0" noProof="0" dirty="0">
                  <a:ln>
                    <a:noFill/>
                  </a:ln>
                  <a:solidFill>
                    <a:srgbClr val="FFFFFF"/>
                  </a:solidFill>
                  <a:effectLst/>
                  <a:uLnTx/>
                  <a:uFillTx/>
                  <a:latin typeface="Apis For Office"/>
                  <a:ea typeface="+mn-ea"/>
                  <a:cs typeface="+mn-cs"/>
                </a:rPr>
                <a:t>.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Keratosos</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6" name="Oval 35">
              <a:extLst>
                <a:ext uri="{FF2B5EF4-FFF2-40B4-BE49-F238E27FC236}">
                  <a16:creationId xmlns:a16="http://schemas.microsoft.com/office/drawing/2014/main" xmlns="" id="{61DE06D9-E5EE-4A9A-8440-59EFEB83D05C}"/>
                </a:ext>
              </a:extLst>
            </p:cNvPr>
            <p:cNvSpPr>
              <a:spLocks noChangeAspect="1"/>
            </p:cNvSpPr>
            <p:nvPr/>
          </p:nvSpPr>
          <p:spPr>
            <a:xfrm>
              <a:off x="7656591" y="5549984"/>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Stasis Changes</a:t>
              </a:r>
            </a:p>
          </p:txBody>
        </p:sp>
        <p:sp>
          <p:nvSpPr>
            <p:cNvPr id="37" name="Oval 36">
              <a:extLst>
                <a:ext uri="{FF2B5EF4-FFF2-40B4-BE49-F238E27FC236}">
                  <a16:creationId xmlns:a16="http://schemas.microsoft.com/office/drawing/2014/main" xmlns="" id="{18172AD0-37D6-46F9-A9FE-91843263522E}"/>
                </a:ext>
              </a:extLst>
            </p:cNvPr>
            <p:cNvSpPr>
              <a:spLocks noChangeAspect="1"/>
            </p:cNvSpPr>
            <p:nvPr/>
          </p:nvSpPr>
          <p:spPr>
            <a:xfrm>
              <a:off x="7783497" y="5615661"/>
              <a:ext cx="98769" cy="9918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Cherry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Hemangiomas</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38" name="Oval 37">
              <a:extLst>
                <a:ext uri="{FF2B5EF4-FFF2-40B4-BE49-F238E27FC236}">
                  <a16:creationId xmlns:a16="http://schemas.microsoft.com/office/drawing/2014/main" xmlns="" id="{D4EB5229-6B8A-4C96-AA88-9A1B50D8946F}"/>
                </a:ext>
              </a:extLst>
            </p:cNvPr>
            <p:cNvSpPr>
              <a:spLocks noChangeAspect="1"/>
            </p:cNvSpPr>
            <p:nvPr/>
          </p:nvSpPr>
          <p:spPr>
            <a:xfrm>
              <a:off x="7468469" y="4474442"/>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Asthma</a:t>
              </a:r>
            </a:p>
          </p:txBody>
        </p:sp>
        <p:sp>
          <p:nvSpPr>
            <p:cNvPr id="39" name="Oval 38">
              <a:extLst>
                <a:ext uri="{FF2B5EF4-FFF2-40B4-BE49-F238E27FC236}">
                  <a16:creationId xmlns:a16="http://schemas.microsoft.com/office/drawing/2014/main" xmlns="" id="{6AAFA72E-5BA9-4F32-86C1-ECF2F79E1EB4}"/>
                </a:ext>
              </a:extLst>
            </p:cNvPr>
            <p:cNvSpPr>
              <a:spLocks noChangeAspect="1"/>
            </p:cNvSpPr>
            <p:nvPr/>
          </p:nvSpPr>
          <p:spPr>
            <a:xfrm>
              <a:off x="7716745" y="3621803"/>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Emphysema, chronic bronchitis or obstructive pulmonary disease</a:t>
              </a:r>
            </a:p>
          </p:txBody>
        </p:sp>
        <p:sp>
          <p:nvSpPr>
            <p:cNvPr id="40" name="Oval 39">
              <a:extLst>
                <a:ext uri="{FF2B5EF4-FFF2-40B4-BE49-F238E27FC236}">
                  <a16:creationId xmlns:a16="http://schemas.microsoft.com/office/drawing/2014/main" xmlns="" id="{989CFE89-CB1A-4852-865C-91A50555A10B}"/>
                </a:ext>
              </a:extLst>
            </p:cNvPr>
            <p:cNvSpPr>
              <a:spLocks noChangeAspect="1"/>
            </p:cNvSpPr>
            <p:nvPr/>
          </p:nvSpPr>
          <p:spPr>
            <a:xfrm>
              <a:off x="7635654" y="3926852"/>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Migraine Headaches</a:t>
              </a:r>
            </a:p>
          </p:txBody>
        </p:sp>
        <p:sp>
          <p:nvSpPr>
            <p:cNvPr id="41" name="Oval 40">
              <a:extLst>
                <a:ext uri="{FF2B5EF4-FFF2-40B4-BE49-F238E27FC236}">
                  <a16:creationId xmlns:a16="http://schemas.microsoft.com/office/drawing/2014/main" xmlns="" id="{CC35ED0E-4412-4122-8A68-CE7B58BA8816}"/>
                </a:ext>
              </a:extLst>
            </p:cNvPr>
            <p:cNvSpPr>
              <a:spLocks noChangeAspect="1"/>
            </p:cNvSpPr>
            <p:nvPr/>
          </p:nvSpPr>
          <p:spPr>
            <a:xfrm>
              <a:off x="6775517" y="2101119"/>
              <a:ext cx="94464" cy="944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Macular degeneration</a:t>
              </a:r>
            </a:p>
          </p:txBody>
        </p:sp>
        <p:sp>
          <p:nvSpPr>
            <p:cNvPr id="42" name="Oval 41">
              <a:extLst>
                <a:ext uri="{FF2B5EF4-FFF2-40B4-BE49-F238E27FC236}">
                  <a16:creationId xmlns:a16="http://schemas.microsoft.com/office/drawing/2014/main" xmlns="" id="{C44977C5-BA57-41DE-9B0C-2101656D522D}"/>
                </a:ext>
              </a:extLst>
            </p:cNvPr>
            <p:cNvSpPr>
              <a:spLocks noChangeAspect="1"/>
            </p:cNvSpPr>
            <p:nvPr/>
          </p:nvSpPr>
          <p:spPr>
            <a:xfrm>
              <a:off x="6637011" y="2131269"/>
              <a:ext cx="94464" cy="944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Glaucoma</a:t>
              </a:r>
            </a:p>
          </p:txBody>
        </p:sp>
        <p:sp>
          <p:nvSpPr>
            <p:cNvPr id="43" name="Oval 42">
              <a:extLst>
                <a:ext uri="{FF2B5EF4-FFF2-40B4-BE49-F238E27FC236}">
                  <a16:creationId xmlns:a16="http://schemas.microsoft.com/office/drawing/2014/main" xmlns="" id="{EACE8890-8BE4-4F23-AC06-DBAF496AE604}"/>
                </a:ext>
              </a:extLst>
            </p:cNvPr>
            <p:cNvSpPr>
              <a:spLocks noChangeAspect="1"/>
            </p:cNvSpPr>
            <p:nvPr/>
          </p:nvSpPr>
          <p:spPr>
            <a:xfrm>
              <a:off x="6176058" y="3104053"/>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Seb</a:t>
              </a:r>
              <a:r>
                <a:rPr kumimoji="0" lang="en-GB" sz="133" b="0" i="0" u="none" strike="noStrike" kern="1200" cap="none" spc="0" normalizeH="0" baseline="0" noProof="0" dirty="0">
                  <a:ln>
                    <a:noFill/>
                  </a:ln>
                  <a:solidFill>
                    <a:srgbClr val="FFFFFF"/>
                  </a:solidFill>
                  <a:effectLst/>
                  <a:uLnTx/>
                  <a:uFillTx/>
                  <a:latin typeface="Apis For Office"/>
                  <a:ea typeface="+mn-ea"/>
                  <a:cs typeface="+mn-cs"/>
                </a:rPr>
                <a:t>. dermatitis</a:t>
              </a:r>
            </a:p>
          </p:txBody>
        </p:sp>
      </p:grpSp>
      <p:grpSp>
        <p:nvGrpSpPr>
          <p:cNvPr id="44" name="Group 43">
            <a:extLst>
              <a:ext uri="{FF2B5EF4-FFF2-40B4-BE49-F238E27FC236}">
                <a16:creationId xmlns:a16="http://schemas.microsoft.com/office/drawing/2014/main" xmlns="" id="{DAB6BCE7-F469-4981-B26E-CA18E1F44A82}"/>
              </a:ext>
            </a:extLst>
          </p:cNvPr>
          <p:cNvGrpSpPr/>
          <p:nvPr/>
        </p:nvGrpSpPr>
        <p:grpSpPr>
          <a:xfrm>
            <a:off x="4262469" y="1447599"/>
            <a:ext cx="7203064" cy="4292172"/>
            <a:chOff x="4505200" y="1704999"/>
            <a:chExt cx="7203064" cy="4292172"/>
          </a:xfrm>
          <a:solidFill>
            <a:srgbClr val="7030A0"/>
          </a:solidFill>
        </p:grpSpPr>
        <p:sp>
          <p:nvSpPr>
            <p:cNvPr id="45" name="Oval 44">
              <a:extLst>
                <a:ext uri="{FF2B5EF4-FFF2-40B4-BE49-F238E27FC236}">
                  <a16:creationId xmlns:a16="http://schemas.microsoft.com/office/drawing/2014/main" xmlns="" id="{79898523-E57E-4499-8267-6F77ACD76810}"/>
                </a:ext>
              </a:extLst>
            </p:cNvPr>
            <p:cNvSpPr>
              <a:spLocks noChangeAspect="1"/>
            </p:cNvSpPr>
            <p:nvPr/>
          </p:nvSpPr>
          <p:spPr>
            <a:xfrm>
              <a:off x="8804595" y="2777966"/>
              <a:ext cx="1081616" cy="108161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51" b="1" i="0" u="none" strike="noStrike" kern="1200" cap="none" spc="0" normalizeH="0" baseline="0" noProof="0" dirty="0">
                  <a:ln>
                    <a:noFill/>
                  </a:ln>
                  <a:solidFill>
                    <a:srgbClr val="FFFFFF"/>
                  </a:solidFill>
                  <a:effectLst/>
                  <a:uLnTx/>
                  <a:uFillTx/>
                  <a:latin typeface="Apis For Office"/>
                  <a:ea typeface="+mn-ea"/>
                  <a:cs typeface="+mn-cs"/>
                </a:rPr>
                <a:t>HTN</a:t>
              </a:r>
            </a:p>
          </p:txBody>
        </p:sp>
        <p:sp>
          <p:nvSpPr>
            <p:cNvPr id="46" name="Oval 45">
              <a:extLst>
                <a:ext uri="{FF2B5EF4-FFF2-40B4-BE49-F238E27FC236}">
                  <a16:creationId xmlns:a16="http://schemas.microsoft.com/office/drawing/2014/main" xmlns="" id="{F4F20B7F-2EF1-4925-9E1A-C75A15B271E2}"/>
                </a:ext>
              </a:extLst>
            </p:cNvPr>
            <p:cNvSpPr>
              <a:spLocks noChangeAspect="1"/>
            </p:cNvSpPr>
            <p:nvPr/>
          </p:nvSpPr>
          <p:spPr>
            <a:xfrm>
              <a:off x="7864705" y="2321405"/>
              <a:ext cx="613407" cy="61340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CAD</a:t>
              </a:r>
              <a:endParaRPr kumimoji="0" lang="en-GB" sz="533"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47" name="Oval 46">
              <a:extLst>
                <a:ext uri="{FF2B5EF4-FFF2-40B4-BE49-F238E27FC236}">
                  <a16:creationId xmlns:a16="http://schemas.microsoft.com/office/drawing/2014/main" xmlns="" id="{03D9CE54-6CEC-4617-9104-EB97CC33439E}"/>
                </a:ext>
              </a:extLst>
            </p:cNvPr>
            <p:cNvSpPr>
              <a:spLocks noChangeAspect="1"/>
            </p:cNvSpPr>
            <p:nvPr/>
          </p:nvSpPr>
          <p:spPr>
            <a:xfrm>
              <a:off x="8504543" y="1704999"/>
              <a:ext cx="420273" cy="42027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Urinary incontinence (including nocturia / stress urinary </a:t>
              </a:r>
              <a:r>
                <a:rPr kumimoji="0" lang="en-GB" sz="200" b="1" i="0" u="none" strike="noStrike" kern="1200" cap="none" spc="0" normalizeH="0" baseline="0" noProof="0" dirty="0" err="1">
                  <a:ln>
                    <a:noFill/>
                  </a:ln>
                  <a:solidFill>
                    <a:srgbClr val="FFFFFF"/>
                  </a:solidFill>
                  <a:effectLst/>
                  <a:uLnTx/>
                  <a:uFillTx/>
                  <a:latin typeface="Apis For Office"/>
                  <a:ea typeface="+mn-ea"/>
                  <a:cs typeface="+mn-cs"/>
                </a:rPr>
                <a:t>incontenence</a:t>
              </a:r>
              <a:r>
                <a:rPr kumimoji="0" lang="en-GB" sz="200" b="1" i="0" u="none" strike="noStrike" kern="1200" cap="none" spc="0" normalizeH="0" baseline="0" noProof="0" dirty="0">
                  <a:ln>
                    <a:noFill/>
                  </a:ln>
                  <a:solidFill>
                    <a:srgbClr val="FFFFFF"/>
                  </a:solidFill>
                  <a:effectLst/>
                  <a:uLnTx/>
                  <a:uFillTx/>
                  <a:latin typeface="Apis For Office"/>
                  <a:ea typeface="+mn-ea"/>
                  <a:cs typeface="+mn-cs"/>
                </a:rPr>
                <a:t>)</a:t>
              </a:r>
            </a:p>
          </p:txBody>
        </p:sp>
        <p:sp>
          <p:nvSpPr>
            <p:cNvPr id="48" name="Oval 47">
              <a:extLst>
                <a:ext uri="{FF2B5EF4-FFF2-40B4-BE49-F238E27FC236}">
                  <a16:creationId xmlns:a16="http://schemas.microsoft.com/office/drawing/2014/main" xmlns="" id="{4775177B-0D25-4A54-BD32-443A996530FC}"/>
                </a:ext>
              </a:extLst>
            </p:cNvPr>
            <p:cNvSpPr>
              <a:spLocks noChangeAspect="1"/>
            </p:cNvSpPr>
            <p:nvPr/>
          </p:nvSpPr>
          <p:spPr>
            <a:xfrm>
              <a:off x="8678486" y="2286016"/>
              <a:ext cx="108634" cy="10863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Venous insufficiency</a:t>
              </a:r>
            </a:p>
          </p:txBody>
        </p:sp>
        <p:sp>
          <p:nvSpPr>
            <p:cNvPr id="49" name="Oval 48">
              <a:extLst>
                <a:ext uri="{FF2B5EF4-FFF2-40B4-BE49-F238E27FC236}">
                  <a16:creationId xmlns:a16="http://schemas.microsoft.com/office/drawing/2014/main" xmlns="" id="{A76B1228-E5B4-4407-9E49-2269F70889A7}"/>
                </a:ext>
              </a:extLst>
            </p:cNvPr>
            <p:cNvSpPr>
              <a:spLocks noChangeAspect="1"/>
            </p:cNvSpPr>
            <p:nvPr/>
          </p:nvSpPr>
          <p:spPr>
            <a:xfrm>
              <a:off x="8493765" y="2548850"/>
              <a:ext cx="289393" cy="28811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Benign prostatic hypertrophy </a:t>
              </a:r>
            </a:p>
          </p:txBody>
        </p:sp>
        <p:sp>
          <p:nvSpPr>
            <p:cNvPr id="50" name="Oval 49">
              <a:extLst>
                <a:ext uri="{FF2B5EF4-FFF2-40B4-BE49-F238E27FC236}">
                  <a16:creationId xmlns:a16="http://schemas.microsoft.com/office/drawing/2014/main" xmlns="" id="{2672924F-1418-4AAD-B13C-10AD66030317}"/>
                </a:ext>
              </a:extLst>
            </p:cNvPr>
            <p:cNvSpPr>
              <a:spLocks noChangeAspect="1"/>
            </p:cNvSpPr>
            <p:nvPr/>
          </p:nvSpPr>
          <p:spPr>
            <a:xfrm>
              <a:off x="9112054" y="2163998"/>
              <a:ext cx="349518" cy="34951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Surgical wound infection</a:t>
              </a:r>
            </a:p>
          </p:txBody>
        </p:sp>
        <p:sp>
          <p:nvSpPr>
            <p:cNvPr id="51" name="Oval 50">
              <a:extLst>
                <a:ext uri="{FF2B5EF4-FFF2-40B4-BE49-F238E27FC236}">
                  <a16:creationId xmlns:a16="http://schemas.microsoft.com/office/drawing/2014/main" xmlns="" id="{6ABC3D1D-B55E-4369-AC00-EDC584C0EFC7}"/>
                </a:ext>
              </a:extLst>
            </p:cNvPr>
            <p:cNvSpPr>
              <a:spLocks noChangeAspect="1"/>
            </p:cNvSpPr>
            <p:nvPr/>
          </p:nvSpPr>
          <p:spPr>
            <a:xfrm>
              <a:off x="10836503" y="3367912"/>
              <a:ext cx="491214" cy="49121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err="1">
                  <a:ln>
                    <a:noFill/>
                  </a:ln>
                  <a:solidFill>
                    <a:srgbClr val="FFFFFF"/>
                  </a:solidFill>
                  <a:effectLst/>
                  <a:uLnTx/>
                  <a:uFillTx/>
                  <a:latin typeface="Apis For Office"/>
                  <a:ea typeface="+mn-ea"/>
                  <a:cs typeface="+mn-cs"/>
                </a:rPr>
                <a:t>Esophageal</a:t>
              </a:r>
              <a:r>
                <a:rPr kumimoji="0" lang="en-GB" sz="300" b="1" i="0" u="none" strike="noStrike" kern="1200" cap="none" spc="0" normalizeH="0" baseline="0" noProof="0" dirty="0">
                  <a:ln>
                    <a:noFill/>
                  </a:ln>
                  <a:solidFill>
                    <a:srgbClr val="FFFFFF"/>
                  </a:solidFill>
                  <a:effectLst/>
                  <a:uLnTx/>
                  <a:uFillTx/>
                  <a:latin typeface="Apis For Office"/>
                  <a:ea typeface="+mn-ea"/>
                  <a:cs typeface="+mn-cs"/>
                </a:rPr>
                <a:t> Cancer</a:t>
              </a:r>
            </a:p>
          </p:txBody>
        </p:sp>
        <p:sp>
          <p:nvSpPr>
            <p:cNvPr id="52" name="Oval 51">
              <a:extLst>
                <a:ext uri="{FF2B5EF4-FFF2-40B4-BE49-F238E27FC236}">
                  <a16:creationId xmlns:a16="http://schemas.microsoft.com/office/drawing/2014/main" xmlns="" id="{65B4CE90-3B80-45D3-84D1-11423A499FE8}"/>
                </a:ext>
              </a:extLst>
            </p:cNvPr>
            <p:cNvSpPr>
              <a:spLocks noChangeAspect="1"/>
            </p:cNvSpPr>
            <p:nvPr/>
          </p:nvSpPr>
          <p:spPr>
            <a:xfrm>
              <a:off x="9826904" y="3421023"/>
              <a:ext cx="506150" cy="50615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Pancreatic Cancers</a:t>
              </a:r>
            </a:p>
          </p:txBody>
        </p:sp>
        <p:sp>
          <p:nvSpPr>
            <p:cNvPr id="53" name="Oval 52">
              <a:extLst>
                <a:ext uri="{FF2B5EF4-FFF2-40B4-BE49-F238E27FC236}">
                  <a16:creationId xmlns:a16="http://schemas.microsoft.com/office/drawing/2014/main" xmlns="" id="{4ABB6E1A-EAE9-4F5E-BDEC-29BD7DF6BA28}"/>
                </a:ext>
              </a:extLst>
            </p:cNvPr>
            <p:cNvSpPr>
              <a:spLocks noChangeAspect="1"/>
            </p:cNvSpPr>
            <p:nvPr/>
          </p:nvSpPr>
          <p:spPr>
            <a:xfrm>
              <a:off x="10742899" y="3870972"/>
              <a:ext cx="396750" cy="39675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Stomach Cancer</a:t>
              </a:r>
            </a:p>
          </p:txBody>
        </p:sp>
        <p:sp>
          <p:nvSpPr>
            <p:cNvPr id="54" name="Oval 53">
              <a:extLst>
                <a:ext uri="{FF2B5EF4-FFF2-40B4-BE49-F238E27FC236}">
                  <a16:creationId xmlns:a16="http://schemas.microsoft.com/office/drawing/2014/main" xmlns="" id="{7DD048CD-E5EF-4F19-89EC-770AA2F3D6D9}"/>
                </a:ext>
              </a:extLst>
            </p:cNvPr>
            <p:cNvSpPr>
              <a:spLocks noChangeAspect="1"/>
            </p:cNvSpPr>
            <p:nvPr/>
          </p:nvSpPr>
          <p:spPr>
            <a:xfrm>
              <a:off x="9223215" y="4367452"/>
              <a:ext cx="510107" cy="51010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Depression</a:t>
              </a:r>
            </a:p>
          </p:txBody>
        </p:sp>
        <p:sp>
          <p:nvSpPr>
            <p:cNvPr id="55" name="Oval 54">
              <a:extLst>
                <a:ext uri="{FF2B5EF4-FFF2-40B4-BE49-F238E27FC236}">
                  <a16:creationId xmlns:a16="http://schemas.microsoft.com/office/drawing/2014/main" xmlns="" id="{872A53E8-17ED-45BC-B9FA-E3A563220D28}"/>
                </a:ext>
              </a:extLst>
            </p:cNvPr>
            <p:cNvSpPr>
              <a:spLocks noChangeAspect="1"/>
            </p:cNvSpPr>
            <p:nvPr/>
          </p:nvSpPr>
          <p:spPr>
            <a:xfrm>
              <a:off x="9500468" y="3883676"/>
              <a:ext cx="547893" cy="54789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33" b="1" i="0" u="none" strike="noStrike" kern="1200" cap="none" spc="0" normalizeH="0" baseline="0" noProof="0" dirty="0">
                  <a:ln>
                    <a:noFill/>
                  </a:ln>
                  <a:solidFill>
                    <a:srgbClr val="FFFFFF"/>
                  </a:solidFill>
                  <a:effectLst/>
                  <a:uLnTx/>
                  <a:uFillTx/>
                  <a:latin typeface="Apis For Office"/>
                  <a:ea typeface="+mn-ea"/>
                  <a:cs typeface="+mn-cs"/>
                </a:rPr>
                <a:t>Renal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33" b="1" i="0" u="none" strike="noStrike" kern="1200" cap="none" spc="0" normalizeH="0" baseline="0" noProof="0" dirty="0">
                  <a:ln>
                    <a:noFill/>
                  </a:ln>
                  <a:solidFill>
                    <a:srgbClr val="FFFFFF"/>
                  </a:solidFill>
                  <a:effectLst/>
                  <a:uLnTx/>
                  <a:uFillTx/>
                  <a:latin typeface="Apis For Office"/>
                  <a:ea typeface="+mn-ea"/>
                  <a:cs typeface="+mn-cs"/>
                </a:rPr>
                <a:t>Cancers</a:t>
              </a:r>
            </a:p>
          </p:txBody>
        </p:sp>
        <p:sp>
          <p:nvSpPr>
            <p:cNvPr id="56" name="Oval 55">
              <a:extLst>
                <a:ext uri="{FF2B5EF4-FFF2-40B4-BE49-F238E27FC236}">
                  <a16:creationId xmlns:a16="http://schemas.microsoft.com/office/drawing/2014/main" xmlns="" id="{C43A2FEA-3229-43A3-9FD0-7E207EB36482}"/>
                </a:ext>
              </a:extLst>
            </p:cNvPr>
            <p:cNvSpPr>
              <a:spLocks noChangeAspect="1"/>
            </p:cNvSpPr>
            <p:nvPr/>
          </p:nvSpPr>
          <p:spPr>
            <a:xfrm>
              <a:off x="10660350" y="4491879"/>
              <a:ext cx="319301" cy="31930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Uterine Cancers</a:t>
              </a:r>
            </a:p>
          </p:txBody>
        </p:sp>
        <p:sp>
          <p:nvSpPr>
            <p:cNvPr id="57" name="Oval 56">
              <a:extLst>
                <a:ext uri="{FF2B5EF4-FFF2-40B4-BE49-F238E27FC236}">
                  <a16:creationId xmlns:a16="http://schemas.microsoft.com/office/drawing/2014/main" xmlns="" id="{CAC97B02-B98A-489B-8E13-A754B4CCF6A3}"/>
                </a:ext>
              </a:extLst>
            </p:cNvPr>
            <p:cNvSpPr>
              <a:spLocks noChangeAspect="1"/>
            </p:cNvSpPr>
            <p:nvPr/>
          </p:nvSpPr>
          <p:spPr>
            <a:xfrm>
              <a:off x="10053714" y="3937158"/>
              <a:ext cx="377857" cy="37785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MM</a:t>
              </a:r>
            </a:p>
          </p:txBody>
        </p:sp>
        <p:sp>
          <p:nvSpPr>
            <p:cNvPr id="58" name="Oval 57">
              <a:extLst>
                <a:ext uri="{FF2B5EF4-FFF2-40B4-BE49-F238E27FC236}">
                  <a16:creationId xmlns:a16="http://schemas.microsoft.com/office/drawing/2014/main" xmlns="" id="{A8349659-770B-47CE-A9FD-B7C852596AED}"/>
                </a:ext>
              </a:extLst>
            </p:cNvPr>
            <p:cNvSpPr>
              <a:spLocks noChangeAspect="1"/>
            </p:cNvSpPr>
            <p:nvPr/>
          </p:nvSpPr>
          <p:spPr>
            <a:xfrm>
              <a:off x="9931871" y="4337344"/>
              <a:ext cx="373134" cy="37313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Thyroid Cancer</a:t>
              </a:r>
            </a:p>
          </p:txBody>
        </p:sp>
        <p:sp>
          <p:nvSpPr>
            <p:cNvPr id="59" name="Oval 58">
              <a:extLst>
                <a:ext uri="{FF2B5EF4-FFF2-40B4-BE49-F238E27FC236}">
                  <a16:creationId xmlns:a16="http://schemas.microsoft.com/office/drawing/2014/main" xmlns="" id="{A7D4D2D5-FC14-4B7C-8FF7-49CBE97F16C6}"/>
                </a:ext>
              </a:extLst>
            </p:cNvPr>
            <p:cNvSpPr>
              <a:spLocks noChangeAspect="1"/>
            </p:cNvSpPr>
            <p:nvPr/>
          </p:nvSpPr>
          <p:spPr>
            <a:xfrm>
              <a:off x="11042291" y="4488001"/>
              <a:ext cx="665973" cy="66597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Breast Cancers</a:t>
              </a:r>
            </a:p>
          </p:txBody>
        </p:sp>
        <p:sp>
          <p:nvSpPr>
            <p:cNvPr id="60" name="Oval 59">
              <a:extLst>
                <a:ext uri="{FF2B5EF4-FFF2-40B4-BE49-F238E27FC236}">
                  <a16:creationId xmlns:a16="http://schemas.microsoft.com/office/drawing/2014/main" xmlns="" id="{CFB95CA4-CE31-4B99-BDB1-B7F921952DC7}"/>
                </a:ext>
              </a:extLst>
            </p:cNvPr>
            <p:cNvSpPr>
              <a:spLocks noChangeAspect="1"/>
            </p:cNvSpPr>
            <p:nvPr/>
          </p:nvSpPr>
          <p:spPr>
            <a:xfrm>
              <a:off x="10414191" y="4960184"/>
              <a:ext cx="812393" cy="81239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pis For Office"/>
                  <a:ea typeface="+mn-ea"/>
                  <a:cs typeface="+mn-cs"/>
                </a:rPr>
                <a:t>Colorectal Cancers</a:t>
              </a:r>
            </a:p>
          </p:txBody>
        </p:sp>
        <p:sp>
          <p:nvSpPr>
            <p:cNvPr id="61" name="Oval 60">
              <a:extLst>
                <a:ext uri="{FF2B5EF4-FFF2-40B4-BE49-F238E27FC236}">
                  <a16:creationId xmlns:a16="http://schemas.microsoft.com/office/drawing/2014/main" xmlns="" id="{CCD4DADB-C793-4F07-A786-6E556F361635}"/>
                </a:ext>
              </a:extLst>
            </p:cNvPr>
            <p:cNvSpPr>
              <a:spLocks noChangeAspect="1"/>
            </p:cNvSpPr>
            <p:nvPr/>
          </p:nvSpPr>
          <p:spPr>
            <a:xfrm>
              <a:off x="9598228" y="4727633"/>
              <a:ext cx="719751" cy="71975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Apis For Office"/>
                  <a:ea typeface="+mn-ea"/>
                  <a:cs typeface="+mn-cs"/>
                </a:rPr>
                <a:t>Endometrial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Apis For Office"/>
                  <a:ea typeface="+mn-ea"/>
                  <a:cs typeface="+mn-cs"/>
                </a:rPr>
                <a:t>Cancers</a:t>
              </a:r>
            </a:p>
          </p:txBody>
        </p:sp>
        <p:sp>
          <p:nvSpPr>
            <p:cNvPr id="62" name="Oval 61">
              <a:extLst>
                <a:ext uri="{FF2B5EF4-FFF2-40B4-BE49-F238E27FC236}">
                  <a16:creationId xmlns:a16="http://schemas.microsoft.com/office/drawing/2014/main" xmlns="" id="{65CD43E1-16F4-44B8-9EE0-00DABB4A1451}"/>
                </a:ext>
              </a:extLst>
            </p:cNvPr>
            <p:cNvSpPr>
              <a:spLocks noChangeAspect="1"/>
            </p:cNvSpPr>
            <p:nvPr/>
          </p:nvSpPr>
          <p:spPr>
            <a:xfrm>
              <a:off x="8818116" y="3872363"/>
              <a:ext cx="603252" cy="60325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Stroke (ischemic, </a:t>
              </a:r>
              <a:r>
                <a:rPr kumimoji="0" lang="en-GB" sz="400" b="1" i="0" u="none" strike="noStrike" kern="1200" cap="none" spc="0" normalizeH="0" baseline="0" noProof="0" dirty="0" err="1">
                  <a:ln>
                    <a:noFill/>
                  </a:ln>
                  <a:solidFill>
                    <a:srgbClr val="FFFFFF"/>
                  </a:solidFill>
                  <a:effectLst/>
                  <a:uLnTx/>
                  <a:uFillTx/>
                  <a:latin typeface="Apis For Office"/>
                  <a:ea typeface="+mn-ea"/>
                  <a:cs typeface="+mn-cs"/>
                </a:rPr>
                <a:t>hemorrhagic</a:t>
              </a:r>
              <a:r>
                <a:rPr kumimoji="0" lang="en-GB" sz="400" b="1" i="0" u="none" strike="noStrike" kern="1200" cap="none" spc="0" normalizeH="0" baseline="0" noProof="0" dirty="0">
                  <a:ln>
                    <a:noFill/>
                  </a:ln>
                  <a:solidFill>
                    <a:srgbClr val="FFFFFF"/>
                  </a:solidFill>
                  <a:effectLst/>
                  <a:uLnTx/>
                  <a:uFillTx/>
                  <a:latin typeface="Apis For Office"/>
                  <a:ea typeface="+mn-ea"/>
                  <a:cs typeface="+mn-cs"/>
                </a:rPr>
                <a:t>, incident and recurrent)</a:t>
              </a:r>
            </a:p>
          </p:txBody>
        </p:sp>
        <p:sp>
          <p:nvSpPr>
            <p:cNvPr id="63" name="Oval 62">
              <a:extLst>
                <a:ext uri="{FF2B5EF4-FFF2-40B4-BE49-F238E27FC236}">
                  <a16:creationId xmlns:a16="http://schemas.microsoft.com/office/drawing/2014/main" xmlns="" id="{0DAC3E02-B513-4964-85CA-DD721A572946}"/>
                </a:ext>
              </a:extLst>
            </p:cNvPr>
            <p:cNvSpPr>
              <a:spLocks noChangeAspect="1"/>
            </p:cNvSpPr>
            <p:nvPr/>
          </p:nvSpPr>
          <p:spPr>
            <a:xfrm>
              <a:off x="9283233" y="4905092"/>
              <a:ext cx="297563" cy="29756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Poor response to surgery after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orthopedic</a:t>
              </a:r>
              <a:r>
                <a:rPr kumimoji="0" lang="en-GB" sz="133" b="0" i="0" u="none" strike="noStrike" kern="1200" cap="none" spc="0" normalizeH="0" baseline="0" noProof="0" dirty="0">
                  <a:ln>
                    <a:noFill/>
                  </a:ln>
                  <a:solidFill>
                    <a:srgbClr val="FFFFFF"/>
                  </a:solidFill>
                  <a:effectLst/>
                  <a:uLnTx/>
                  <a:uFillTx/>
                  <a:latin typeface="Apis For Office"/>
                  <a:ea typeface="+mn-ea"/>
                  <a:cs typeface="+mn-cs"/>
                </a:rPr>
                <a:t> injury</a:t>
              </a:r>
            </a:p>
          </p:txBody>
        </p:sp>
        <p:sp>
          <p:nvSpPr>
            <p:cNvPr id="64" name="Oval 63">
              <a:extLst>
                <a:ext uri="{FF2B5EF4-FFF2-40B4-BE49-F238E27FC236}">
                  <a16:creationId xmlns:a16="http://schemas.microsoft.com/office/drawing/2014/main" xmlns="" id="{64CD20B1-483C-4234-958E-CA86A62EDB4E}"/>
                </a:ext>
              </a:extLst>
            </p:cNvPr>
            <p:cNvSpPr>
              <a:spLocks noChangeAspect="1"/>
            </p:cNvSpPr>
            <p:nvPr/>
          </p:nvSpPr>
          <p:spPr>
            <a:xfrm>
              <a:off x="8963029" y="4745895"/>
              <a:ext cx="103473"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Avoidant Personality</a:t>
              </a:r>
            </a:p>
          </p:txBody>
        </p:sp>
        <p:sp>
          <p:nvSpPr>
            <p:cNvPr id="65" name="Oval 64">
              <a:extLst>
                <a:ext uri="{FF2B5EF4-FFF2-40B4-BE49-F238E27FC236}">
                  <a16:creationId xmlns:a16="http://schemas.microsoft.com/office/drawing/2014/main" xmlns="" id="{8C3492DF-08F5-4149-A7FD-CE22AE626706}"/>
                </a:ext>
              </a:extLst>
            </p:cNvPr>
            <p:cNvSpPr>
              <a:spLocks noChangeAspect="1"/>
            </p:cNvSpPr>
            <p:nvPr/>
          </p:nvSpPr>
          <p:spPr>
            <a:xfrm>
              <a:off x="9550630" y="5424056"/>
              <a:ext cx="358964" cy="3589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Post-trauma multiple organ Failure/Mortality</a:t>
              </a:r>
            </a:p>
          </p:txBody>
        </p:sp>
        <p:sp>
          <p:nvSpPr>
            <p:cNvPr id="66" name="Oval 65">
              <a:extLst>
                <a:ext uri="{FF2B5EF4-FFF2-40B4-BE49-F238E27FC236}">
                  <a16:creationId xmlns:a16="http://schemas.microsoft.com/office/drawing/2014/main" xmlns="" id="{1429E549-6B1C-49FB-B585-1C9B94E38018}"/>
                </a:ext>
              </a:extLst>
            </p:cNvPr>
            <p:cNvSpPr>
              <a:spLocks noChangeAspect="1"/>
            </p:cNvSpPr>
            <p:nvPr/>
          </p:nvSpPr>
          <p:spPr>
            <a:xfrm>
              <a:off x="8999946" y="4825142"/>
              <a:ext cx="250330" cy="25033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Osteoarthritis hip</a:t>
              </a:r>
            </a:p>
          </p:txBody>
        </p:sp>
        <p:sp>
          <p:nvSpPr>
            <p:cNvPr id="67" name="Oval 66">
              <a:extLst>
                <a:ext uri="{FF2B5EF4-FFF2-40B4-BE49-F238E27FC236}">
                  <a16:creationId xmlns:a16="http://schemas.microsoft.com/office/drawing/2014/main" xmlns="" id="{7C38E06A-3393-458B-9623-7847F58B3148}"/>
                </a:ext>
              </a:extLst>
            </p:cNvPr>
            <p:cNvSpPr>
              <a:spLocks noChangeAspect="1"/>
            </p:cNvSpPr>
            <p:nvPr/>
          </p:nvSpPr>
          <p:spPr>
            <a:xfrm>
              <a:off x="9066100" y="5569739"/>
              <a:ext cx="225758" cy="22671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Neck, back, Knee pain or other joint </a:t>
              </a: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poin</a:t>
              </a:r>
              <a:endParaRPr kumimoji="0" lang="en-GB" sz="133"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68" name="Oval 67">
              <a:extLst>
                <a:ext uri="{FF2B5EF4-FFF2-40B4-BE49-F238E27FC236}">
                  <a16:creationId xmlns:a16="http://schemas.microsoft.com/office/drawing/2014/main" xmlns="" id="{555D1FE2-F525-4199-88A0-8FEF5CABB7C9}"/>
                </a:ext>
              </a:extLst>
            </p:cNvPr>
            <p:cNvSpPr>
              <a:spLocks noChangeAspect="1"/>
            </p:cNvSpPr>
            <p:nvPr/>
          </p:nvSpPr>
          <p:spPr>
            <a:xfrm>
              <a:off x="8716738" y="5060936"/>
              <a:ext cx="349518" cy="34951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Sciatica / LBP</a:t>
              </a:r>
            </a:p>
          </p:txBody>
        </p:sp>
        <p:sp>
          <p:nvSpPr>
            <p:cNvPr id="69" name="Oval 68">
              <a:extLst>
                <a:ext uri="{FF2B5EF4-FFF2-40B4-BE49-F238E27FC236}">
                  <a16:creationId xmlns:a16="http://schemas.microsoft.com/office/drawing/2014/main" xmlns="" id="{47BE37F3-3ECF-44BB-9A34-3AA027095E46}"/>
                </a:ext>
              </a:extLst>
            </p:cNvPr>
            <p:cNvSpPr>
              <a:spLocks noChangeAspect="1"/>
            </p:cNvSpPr>
            <p:nvPr/>
          </p:nvSpPr>
          <p:spPr>
            <a:xfrm>
              <a:off x="8585182" y="5442626"/>
              <a:ext cx="443982" cy="44398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OA</a:t>
              </a:r>
            </a:p>
          </p:txBody>
        </p:sp>
        <p:sp>
          <p:nvSpPr>
            <p:cNvPr id="70" name="Oval 69">
              <a:extLst>
                <a:ext uri="{FF2B5EF4-FFF2-40B4-BE49-F238E27FC236}">
                  <a16:creationId xmlns:a16="http://schemas.microsoft.com/office/drawing/2014/main" xmlns="" id="{9719E00D-AF62-41B3-88D4-A9E067B21F80}"/>
                </a:ext>
              </a:extLst>
            </p:cNvPr>
            <p:cNvSpPr>
              <a:spLocks noChangeAspect="1"/>
            </p:cNvSpPr>
            <p:nvPr/>
          </p:nvSpPr>
          <p:spPr>
            <a:xfrm>
              <a:off x="9246426" y="2528421"/>
              <a:ext cx="227302" cy="22730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1" i="0" u="none" strike="noStrike" kern="1200" cap="none" spc="0" normalizeH="0" baseline="0" noProof="0" dirty="0">
                  <a:ln>
                    <a:noFill/>
                  </a:ln>
                  <a:solidFill>
                    <a:srgbClr val="FFFFFF"/>
                  </a:solidFill>
                  <a:effectLst/>
                  <a:uLnTx/>
                  <a:uFillTx/>
                  <a:latin typeface="Apis For Office"/>
                  <a:ea typeface="+mn-ea"/>
                  <a:cs typeface="+mn-cs"/>
                </a:rPr>
                <a:t>Secondary hypogonadism (male)</a:t>
              </a:r>
            </a:p>
          </p:txBody>
        </p:sp>
        <p:sp>
          <p:nvSpPr>
            <p:cNvPr id="71" name="Oval 70">
              <a:extLst>
                <a:ext uri="{FF2B5EF4-FFF2-40B4-BE49-F238E27FC236}">
                  <a16:creationId xmlns:a16="http://schemas.microsoft.com/office/drawing/2014/main" xmlns="" id="{88559819-B612-4FD7-A2E1-8FAFCA8B04DF}"/>
                </a:ext>
              </a:extLst>
            </p:cNvPr>
            <p:cNvSpPr>
              <a:spLocks noChangeAspect="1"/>
            </p:cNvSpPr>
            <p:nvPr/>
          </p:nvSpPr>
          <p:spPr>
            <a:xfrm>
              <a:off x="9811362" y="2367007"/>
              <a:ext cx="344795" cy="34621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ED</a:t>
              </a:r>
            </a:p>
          </p:txBody>
        </p:sp>
        <p:sp>
          <p:nvSpPr>
            <p:cNvPr id="72" name="Oval 71">
              <a:extLst>
                <a:ext uri="{FF2B5EF4-FFF2-40B4-BE49-F238E27FC236}">
                  <a16:creationId xmlns:a16="http://schemas.microsoft.com/office/drawing/2014/main" xmlns="" id="{8E221068-0B05-42CF-AB8B-C45F79A9620A}"/>
                </a:ext>
              </a:extLst>
            </p:cNvPr>
            <p:cNvSpPr>
              <a:spLocks noChangeAspect="1"/>
            </p:cNvSpPr>
            <p:nvPr/>
          </p:nvSpPr>
          <p:spPr>
            <a:xfrm>
              <a:off x="9473061" y="2230030"/>
              <a:ext cx="316455" cy="31811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7" b="1" i="0" u="none" strike="noStrike" kern="1200" cap="none" spc="0" normalizeH="0" baseline="0" noProof="0" dirty="0">
                  <a:ln>
                    <a:noFill/>
                  </a:ln>
                  <a:solidFill>
                    <a:srgbClr val="FFFFFF"/>
                  </a:solidFill>
                  <a:effectLst/>
                  <a:uLnTx/>
                  <a:uFillTx/>
                  <a:latin typeface="Apis For Office"/>
                  <a:ea typeface="+mn-ea"/>
                  <a:cs typeface="+mn-cs"/>
                </a:rPr>
                <a:t>Subfertility</a:t>
              </a:r>
              <a:endParaRPr kumimoji="0" lang="en-GB" sz="133"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73" name="Oval 72">
              <a:extLst>
                <a:ext uri="{FF2B5EF4-FFF2-40B4-BE49-F238E27FC236}">
                  <a16:creationId xmlns:a16="http://schemas.microsoft.com/office/drawing/2014/main" xmlns="" id="{0DEA9798-68D9-41B7-AA4F-F1F414A8AE00}"/>
                </a:ext>
              </a:extLst>
            </p:cNvPr>
            <p:cNvSpPr>
              <a:spLocks noChangeAspect="1"/>
            </p:cNvSpPr>
            <p:nvPr/>
          </p:nvSpPr>
          <p:spPr>
            <a:xfrm>
              <a:off x="8190923" y="3015381"/>
              <a:ext cx="576232" cy="57623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NAFLD</a:t>
              </a:r>
            </a:p>
          </p:txBody>
        </p:sp>
        <p:sp>
          <p:nvSpPr>
            <p:cNvPr id="74" name="Oval 73">
              <a:extLst>
                <a:ext uri="{FF2B5EF4-FFF2-40B4-BE49-F238E27FC236}">
                  <a16:creationId xmlns:a16="http://schemas.microsoft.com/office/drawing/2014/main" xmlns="" id="{938EDCBB-1744-47CE-B726-2D79A99C48DE}"/>
                </a:ext>
              </a:extLst>
            </p:cNvPr>
            <p:cNvSpPr>
              <a:spLocks noChangeAspect="1"/>
            </p:cNvSpPr>
            <p:nvPr/>
          </p:nvSpPr>
          <p:spPr>
            <a:xfrm>
              <a:off x="8495578" y="3584385"/>
              <a:ext cx="429237" cy="42923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 b="1" i="0" u="none" strike="noStrike" kern="1200" cap="none" spc="0" normalizeH="0" baseline="0" noProof="0" dirty="0">
                  <a:ln>
                    <a:noFill/>
                  </a:ln>
                  <a:solidFill>
                    <a:srgbClr val="FFFFFF"/>
                  </a:solidFill>
                  <a:effectLst/>
                  <a:uLnTx/>
                  <a:uFillTx/>
                  <a:latin typeface="Apis For Office"/>
                  <a:ea typeface="+mn-ea"/>
                  <a:cs typeface="+mn-cs"/>
                </a:rPr>
                <a:t>Impaired physical function/mobility</a:t>
              </a:r>
            </a:p>
          </p:txBody>
        </p:sp>
        <p:sp>
          <p:nvSpPr>
            <p:cNvPr id="75" name="Oval 74">
              <a:extLst>
                <a:ext uri="{FF2B5EF4-FFF2-40B4-BE49-F238E27FC236}">
                  <a16:creationId xmlns:a16="http://schemas.microsoft.com/office/drawing/2014/main" xmlns="" id="{77CDAD48-69D6-40EB-B256-5722858ED927}"/>
                </a:ext>
              </a:extLst>
            </p:cNvPr>
            <p:cNvSpPr>
              <a:spLocks noChangeAspect="1"/>
            </p:cNvSpPr>
            <p:nvPr/>
          </p:nvSpPr>
          <p:spPr>
            <a:xfrm>
              <a:off x="7505386" y="2638065"/>
              <a:ext cx="365300" cy="36368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pis For Office"/>
                  <a:ea typeface="+mn-ea"/>
                  <a:cs typeface="+mn-cs"/>
                </a:rPr>
                <a:t>Gout</a:t>
              </a:r>
            </a:p>
          </p:txBody>
        </p:sp>
        <p:sp>
          <p:nvSpPr>
            <p:cNvPr id="76" name="Oval 75">
              <a:extLst>
                <a:ext uri="{FF2B5EF4-FFF2-40B4-BE49-F238E27FC236}">
                  <a16:creationId xmlns:a16="http://schemas.microsoft.com/office/drawing/2014/main" xmlns="" id="{D70C0B02-AC3C-4481-BDDD-AD639A28298C}"/>
                </a:ext>
              </a:extLst>
            </p:cNvPr>
            <p:cNvSpPr>
              <a:spLocks noChangeAspect="1"/>
            </p:cNvSpPr>
            <p:nvPr/>
          </p:nvSpPr>
          <p:spPr>
            <a:xfrm>
              <a:off x="7105709" y="2120016"/>
              <a:ext cx="576809" cy="57680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CHF</a:t>
              </a:r>
              <a:endParaRPr kumimoji="0" lang="en-GB" sz="533"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77" name="Oval 76">
              <a:extLst>
                <a:ext uri="{FF2B5EF4-FFF2-40B4-BE49-F238E27FC236}">
                  <a16:creationId xmlns:a16="http://schemas.microsoft.com/office/drawing/2014/main" xmlns="" id="{252C0515-B240-4A0C-B462-2135B5F42C78}"/>
                </a:ext>
              </a:extLst>
            </p:cNvPr>
            <p:cNvSpPr>
              <a:spLocks noChangeAspect="1"/>
            </p:cNvSpPr>
            <p:nvPr/>
          </p:nvSpPr>
          <p:spPr>
            <a:xfrm>
              <a:off x="7721016" y="3349397"/>
              <a:ext cx="245607" cy="24560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51" b="1" i="0" u="none" strike="noStrike" kern="1200" cap="none" spc="0" normalizeH="0" baseline="0" noProof="0" dirty="0">
                  <a:ln>
                    <a:noFill/>
                  </a:ln>
                  <a:solidFill>
                    <a:srgbClr val="FFFFFF"/>
                  </a:solidFill>
                  <a:effectLst/>
                  <a:uLnTx/>
                  <a:uFillTx/>
                  <a:latin typeface="Apis For Office"/>
                  <a:ea typeface="+mn-ea"/>
                  <a:cs typeface="+mn-cs"/>
                </a:rPr>
                <a:t>Low HDL</a:t>
              </a:r>
            </a:p>
          </p:txBody>
        </p:sp>
        <p:sp>
          <p:nvSpPr>
            <p:cNvPr id="78" name="Oval 77">
              <a:extLst>
                <a:ext uri="{FF2B5EF4-FFF2-40B4-BE49-F238E27FC236}">
                  <a16:creationId xmlns:a16="http://schemas.microsoft.com/office/drawing/2014/main" xmlns="" id="{66EDF62E-2B6C-4CD6-922F-9942CA8BE334}"/>
                </a:ext>
              </a:extLst>
            </p:cNvPr>
            <p:cNvSpPr>
              <a:spLocks noChangeAspect="1"/>
            </p:cNvSpPr>
            <p:nvPr/>
          </p:nvSpPr>
          <p:spPr>
            <a:xfrm>
              <a:off x="7579072" y="3388135"/>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Hyperlipidemia</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79" name="Oval 78">
              <a:extLst>
                <a:ext uri="{FF2B5EF4-FFF2-40B4-BE49-F238E27FC236}">
                  <a16:creationId xmlns:a16="http://schemas.microsoft.com/office/drawing/2014/main" xmlns="" id="{ECAD44DC-FCFD-4AAC-B5CB-D09EF551BB08}"/>
                </a:ext>
              </a:extLst>
            </p:cNvPr>
            <p:cNvSpPr>
              <a:spLocks noChangeAspect="1"/>
            </p:cNvSpPr>
            <p:nvPr/>
          </p:nvSpPr>
          <p:spPr>
            <a:xfrm>
              <a:off x="7075912" y="2789785"/>
              <a:ext cx="425089" cy="42508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VTE</a:t>
              </a:r>
            </a:p>
          </p:txBody>
        </p:sp>
        <p:sp>
          <p:nvSpPr>
            <p:cNvPr id="80" name="Oval 79">
              <a:extLst>
                <a:ext uri="{FF2B5EF4-FFF2-40B4-BE49-F238E27FC236}">
                  <a16:creationId xmlns:a16="http://schemas.microsoft.com/office/drawing/2014/main" xmlns="" id="{837B6724-BEA2-4F02-A898-E54EC6D293D1}"/>
                </a:ext>
              </a:extLst>
            </p:cNvPr>
            <p:cNvSpPr>
              <a:spLocks noChangeAspect="1"/>
            </p:cNvSpPr>
            <p:nvPr/>
          </p:nvSpPr>
          <p:spPr>
            <a:xfrm>
              <a:off x="8077487" y="3544828"/>
              <a:ext cx="250330" cy="25033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All cause mortality</a:t>
              </a:r>
            </a:p>
          </p:txBody>
        </p:sp>
        <p:sp>
          <p:nvSpPr>
            <p:cNvPr id="81" name="Oval 80">
              <a:extLst>
                <a:ext uri="{FF2B5EF4-FFF2-40B4-BE49-F238E27FC236}">
                  <a16:creationId xmlns:a16="http://schemas.microsoft.com/office/drawing/2014/main" xmlns="" id="{99736E0F-B839-44FB-B300-061CB04F3E56}"/>
                </a:ext>
              </a:extLst>
            </p:cNvPr>
            <p:cNvSpPr>
              <a:spLocks noChangeAspect="1"/>
            </p:cNvSpPr>
            <p:nvPr/>
          </p:nvSpPr>
          <p:spPr>
            <a:xfrm>
              <a:off x="7844274" y="3619091"/>
              <a:ext cx="198375" cy="19837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9" b="0" i="0" u="none" strike="noStrike" kern="1200" cap="none" spc="0" normalizeH="0" baseline="0" noProof="0" dirty="0">
                  <a:ln>
                    <a:noFill/>
                  </a:ln>
                  <a:solidFill>
                    <a:srgbClr val="FFFFFF"/>
                  </a:solidFill>
                  <a:effectLst/>
                  <a:uLnTx/>
                  <a:uFillTx/>
                  <a:latin typeface="Apis For Office"/>
                  <a:ea typeface="+mn-ea"/>
                  <a:cs typeface="+mn-cs"/>
                </a:rPr>
                <a:t>End-stage renal failure on dialysis -mortality</a:t>
              </a:r>
            </a:p>
          </p:txBody>
        </p:sp>
        <p:sp>
          <p:nvSpPr>
            <p:cNvPr id="82" name="Oval 81">
              <a:extLst>
                <a:ext uri="{FF2B5EF4-FFF2-40B4-BE49-F238E27FC236}">
                  <a16:creationId xmlns:a16="http://schemas.microsoft.com/office/drawing/2014/main" xmlns="" id="{5A1A6FAD-C022-4BAC-9B73-F1E6DCF12C18}"/>
                </a:ext>
              </a:extLst>
            </p:cNvPr>
            <p:cNvSpPr>
              <a:spLocks noChangeAspect="1"/>
            </p:cNvSpPr>
            <p:nvPr/>
          </p:nvSpPr>
          <p:spPr>
            <a:xfrm>
              <a:off x="7569645" y="4559727"/>
              <a:ext cx="377857" cy="37785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51" b="1" i="0" u="none" strike="noStrike" kern="1200" cap="none" spc="0" normalizeH="0" baseline="0" noProof="0" dirty="0">
                  <a:ln>
                    <a:noFill/>
                  </a:ln>
                  <a:solidFill>
                    <a:srgbClr val="FFFFFF"/>
                  </a:solidFill>
                  <a:effectLst/>
                  <a:uLnTx/>
                  <a:uFillTx/>
                  <a:latin typeface="Apis For Office"/>
                  <a:ea typeface="+mn-ea"/>
                  <a:cs typeface="+mn-cs"/>
                </a:rPr>
                <a:t>Stroke (mortality)</a:t>
              </a:r>
            </a:p>
          </p:txBody>
        </p:sp>
        <p:sp>
          <p:nvSpPr>
            <p:cNvPr id="83" name="Oval 82">
              <a:extLst>
                <a:ext uri="{FF2B5EF4-FFF2-40B4-BE49-F238E27FC236}">
                  <a16:creationId xmlns:a16="http://schemas.microsoft.com/office/drawing/2014/main" xmlns="" id="{9B1D93A7-2D02-45B6-8FFC-4EB8F529FAA4}"/>
                </a:ext>
              </a:extLst>
            </p:cNvPr>
            <p:cNvSpPr>
              <a:spLocks noChangeAspect="1"/>
            </p:cNvSpPr>
            <p:nvPr/>
          </p:nvSpPr>
          <p:spPr>
            <a:xfrm>
              <a:off x="8175779" y="5548882"/>
              <a:ext cx="392027" cy="39202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Periodontitis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(including increased risk of periodontitis progression)</a:t>
              </a:r>
            </a:p>
          </p:txBody>
        </p:sp>
        <p:sp>
          <p:nvSpPr>
            <p:cNvPr id="84" name="Oval 83">
              <a:extLst>
                <a:ext uri="{FF2B5EF4-FFF2-40B4-BE49-F238E27FC236}">
                  <a16:creationId xmlns:a16="http://schemas.microsoft.com/office/drawing/2014/main" xmlns="" id="{E0D39E1D-0070-4CDB-9B6D-DF41C3A9566B}"/>
                </a:ext>
              </a:extLst>
            </p:cNvPr>
            <p:cNvSpPr>
              <a:spLocks noChangeAspect="1"/>
            </p:cNvSpPr>
            <p:nvPr/>
          </p:nvSpPr>
          <p:spPr>
            <a:xfrm>
              <a:off x="7900108" y="4750451"/>
              <a:ext cx="566786" cy="56678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A-fib</a:t>
              </a:r>
            </a:p>
          </p:txBody>
        </p:sp>
        <p:sp>
          <p:nvSpPr>
            <p:cNvPr id="85" name="Oval 84">
              <a:extLst>
                <a:ext uri="{FF2B5EF4-FFF2-40B4-BE49-F238E27FC236}">
                  <a16:creationId xmlns:a16="http://schemas.microsoft.com/office/drawing/2014/main" xmlns="" id="{35BD4580-0AD9-4BD1-97EB-D8FF49B5A966}"/>
                </a:ext>
              </a:extLst>
            </p:cNvPr>
            <p:cNvSpPr>
              <a:spLocks noChangeAspect="1"/>
            </p:cNvSpPr>
            <p:nvPr/>
          </p:nvSpPr>
          <p:spPr>
            <a:xfrm>
              <a:off x="8014004" y="4043864"/>
              <a:ext cx="278670" cy="27867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9" b="1" i="0" u="none" strike="noStrike" kern="1200" cap="none" spc="0" normalizeH="0" baseline="0" noProof="0" dirty="0">
                  <a:ln>
                    <a:noFill/>
                  </a:ln>
                  <a:solidFill>
                    <a:srgbClr val="FFFFFF"/>
                  </a:solidFill>
                  <a:effectLst/>
                  <a:uLnTx/>
                  <a:uFillTx/>
                  <a:latin typeface="Apis For Office"/>
                  <a:ea typeface="+mn-ea"/>
                  <a:cs typeface="+mn-cs"/>
                </a:rPr>
                <a:t>Chronic kidney disease/End-stage renal failure</a:t>
              </a:r>
            </a:p>
          </p:txBody>
        </p:sp>
        <p:sp>
          <p:nvSpPr>
            <p:cNvPr id="86" name="Oval 85">
              <a:extLst>
                <a:ext uri="{FF2B5EF4-FFF2-40B4-BE49-F238E27FC236}">
                  <a16:creationId xmlns:a16="http://schemas.microsoft.com/office/drawing/2014/main" xmlns="" id="{40E3B6A3-94AB-4A93-A91B-588F01064EA0}"/>
                </a:ext>
              </a:extLst>
            </p:cNvPr>
            <p:cNvSpPr>
              <a:spLocks noChangeAspect="1"/>
            </p:cNvSpPr>
            <p:nvPr/>
          </p:nvSpPr>
          <p:spPr>
            <a:xfrm>
              <a:off x="7885299" y="4324133"/>
              <a:ext cx="222054" cy="2229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Frailty</a:t>
              </a:r>
            </a:p>
          </p:txBody>
        </p:sp>
        <p:sp>
          <p:nvSpPr>
            <p:cNvPr id="87" name="Oval 86">
              <a:extLst>
                <a:ext uri="{FF2B5EF4-FFF2-40B4-BE49-F238E27FC236}">
                  <a16:creationId xmlns:a16="http://schemas.microsoft.com/office/drawing/2014/main" xmlns="" id="{870BA505-9C27-46E1-A461-0E3CB50551BE}"/>
                </a:ext>
              </a:extLst>
            </p:cNvPr>
            <p:cNvSpPr>
              <a:spLocks noChangeAspect="1"/>
            </p:cNvSpPr>
            <p:nvPr/>
          </p:nvSpPr>
          <p:spPr>
            <a:xfrm>
              <a:off x="7631939" y="5850751"/>
              <a:ext cx="145800" cy="14642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Skin tags</a:t>
              </a:r>
            </a:p>
          </p:txBody>
        </p:sp>
        <p:sp>
          <p:nvSpPr>
            <p:cNvPr id="88" name="Oval 87">
              <a:extLst>
                <a:ext uri="{FF2B5EF4-FFF2-40B4-BE49-F238E27FC236}">
                  <a16:creationId xmlns:a16="http://schemas.microsoft.com/office/drawing/2014/main" xmlns="" id="{A3CE0D10-F97A-421E-916B-9EBC5F4679C0}"/>
                </a:ext>
              </a:extLst>
            </p:cNvPr>
            <p:cNvSpPr>
              <a:spLocks noChangeAspect="1"/>
            </p:cNvSpPr>
            <p:nvPr/>
          </p:nvSpPr>
          <p:spPr>
            <a:xfrm>
              <a:off x="7366207" y="4926351"/>
              <a:ext cx="368411" cy="3684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9" b="1" i="0" u="none" strike="noStrike" kern="1200" cap="none" spc="0" normalizeH="0" baseline="0" noProof="0" dirty="0">
                  <a:ln>
                    <a:noFill/>
                  </a:ln>
                  <a:solidFill>
                    <a:srgbClr val="FFFFFF"/>
                  </a:solidFill>
                  <a:effectLst/>
                  <a:uLnTx/>
                  <a:uFillTx/>
                  <a:latin typeface="Apis For Office"/>
                  <a:ea typeface="+mn-ea"/>
                  <a:cs typeface="+mn-cs"/>
                </a:rPr>
                <a:t>Left ventricular hypertrophy</a:t>
              </a:r>
            </a:p>
          </p:txBody>
        </p:sp>
        <p:sp>
          <p:nvSpPr>
            <p:cNvPr id="89" name="Oval 88">
              <a:extLst>
                <a:ext uri="{FF2B5EF4-FFF2-40B4-BE49-F238E27FC236}">
                  <a16:creationId xmlns:a16="http://schemas.microsoft.com/office/drawing/2014/main" xmlns="" id="{8A39A9AD-5774-4D15-A87C-DFA10D72385A}"/>
                </a:ext>
              </a:extLst>
            </p:cNvPr>
            <p:cNvSpPr>
              <a:spLocks noChangeAspect="1"/>
            </p:cNvSpPr>
            <p:nvPr/>
          </p:nvSpPr>
          <p:spPr>
            <a:xfrm>
              <a:off x="7777111" y="3971486"/>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Type 2 diabetes mortality</a:t>
              </a:r>
            </a:p>
          </p:txBody>
        </p:sp>
        <p:sp>
          <p:nvSpPr>
            <p:cNvPr id="90" name="Oval 89">
              <a:extLst>
                <a:ext uri="{FF2B5EF4-FFF2-40B4-BE49-F238E27FC236}">
                  <a16:creationId xmlns:a16="http://schemas.microsoft.com/office/drawing/2014/main" xmlns="" id="{EFA0B043-4BC9-4CB1-A046-A8DCD76BD6E6}"/>
                </a:ext>
              </a:extLst>
            </p:cNvPr>
            <p:cNvSpPr>
              <a:spLocks noChangeAspect="1"/>
            </p:cNvSpPr>
            <p:nvPr/>
          </p:nvSpPr>
          <p:spPr>
            <a:xfrm>
              <a:off x="7582591" y="4068034"/>
              <a:ext cx="179482" cy="17948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Metabolic syndrome</a:t>
              </a:r>
            </a:p>
          </p:txBody>
        </p:sp>
        <p:sp>
          <p:nvSpPr>
            <p:cNvPr id="91" name="Oval 90">
              <a:extLst>
                <a:ext uri="{FF2B5EF4-FFF2-40B4-BE49-F238E27FC236}">
                  <a16:creationId xmlns:a16="http://schemas.microsoft.com/office/drawing/2014/main" xmlns="" id="{B325BFA2-FA65-4E85-8989-201363E55FDF}"/>
                </a:ext>
              </a:extLst>
            </p:cNvPr>
            <p:cNvSpPr>
              <a:spLocks noChangeAspect="1"/>
            </p:cNvSpPr>
            <p:nvPr/>
          </p:nvSpPr>
          <p:spPr>
            <a:xfrm>
              <a:off x="7804419" y="4105097"/>
              <a:ext cx="188929" cy="18892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Cerebral atrophy</a:t>
              </a:r>
            </a:p>
          </p:txBody>
        </p:sp>
        <p:sp>
          <p:nvSpPr>
            <p:cNvPr id="92" name="Oval 91">
              <a:extLst>
                <a:ext uri="{FF2B5EF4-FFF2-40B4-BE49-F238E27FC236}">
                  <a16:creationId xmlns:a16="http://schemas.microsoft.com/office/drawing/2014/main" xmlns="" id="{3F4F7FEB-32E4-456C-956C-C1461CD7960B}"/>
                </a:ext>
              </a:extLst>
            </p:cNvPr>
            <p:cNvSpPr>
              <a:spLocks noChangeAspect="1"/>
            </p:cNvSpPr>
            <p:nvPr/>
          </p:nvSpPr>
          <p:spPr>
            <a:xfrm>
              <a:off x="7682179" y="3761483"/>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82786F">
                      <a:lumMod val="50000"/>
                    </a:srgbClr>
                  </a:solidFill>
                  <a:effectLst/>
                  <a:uLnTx/>
                  <a:uFillTx/>
                  <a:latin typeface="Apis For Office"/>
                  <a:ea typeface="+mn-ea"/>
                  <a:cs typeface="+mn-cs"/>
                </a:rPr>
                <a:t>Pressure ulcer – long stay nursing home residents</a:t>
              </a:r>
              <a:endPar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endParaRPr>
            </a:p>
          </p:txBody>
        </p:sp>
        <p:sp>
          <p:nvSpPr>
            <p:cNvPr id="93" name="Oval 92">
              <a:extLst>
                <a:ext uri="{FF2B5EF4-FFF2-40B4-BE49-F238E27FC236}">
                  <a16:creationId xmlns:a16="http://schemas.microsoft.com/office/drawing/2014/main" xmlns="" id="{3DC94129-940D-4FD7-9086-5EC2D024CF25}"/>
                </a:ext>
              </a:extLst>
            </p:cNvPr>
            <p:cNvSpPr>
              <a:spLocks noChangeAspect="1"/>
            </p:cNvSpPr>
            <p:nvPr/>
          </p:nvSpPr>
          <p:spPr>
            <a:xfrm>
              <a:off x="7501543" y="3791853"/>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Congestive heart failure</a:t>
              </a:r>
            </a:p>
          </p:txBody>
        </p:sp>
        <p:sp>
          <p:nvSpPr>
            <p:cNvPr id="94" name="Oval 93">
              <a:extLst>
                <a:ext uri="{FF2B5EF4-FFF2-40B4-BE49-F238E27FC236}">
                  <a16:creationId xmlns:a16="http://schemas.microsoft.com/office/drawing/2014/main" xmlns="" id="{268EDC49-64B9-4F28-B2D3-1BD288AD4FBF}"/>
                </a:ext>
              </a:extLst>
            </p:cNvPr>
            <p:cNvSpPr>
              <a:spLocks noChangeAspect="1"/>
            </p:cNvSpPr>
            <p:nvPr/>
          </p:nvSpPr>
          <p:spPr>
            <a:xfrm>
              <a:off x="7445287" y="3961524"/>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Unstable Angina</a:t>
              </a:r>
            </a:p>
          </p:txBody>
        </p:sp>
        <p:sp>
          <p:nvSpPr>
            <p:cNvPr id="95" name="Oval 94">
              <a:extLst>
                <a:ext uri="{FF2B5EF4-FFF2-40B4-BE49-F238E27FC236}">
                  <a16:creationId xmlns:a16="http://schemas.microsoft.com/office/drawing/2014/main" xmlns="" id="{51DD670D-D2CE-4F3E-B93C-98E0D9284943}"/>
                </a:ext>
              </a:extLst>
            </p:cNvPr>
            <p:cNvSpPr>
              <a:spLocks noChangeAspect="1"/>
            </p:cNvSpPr>
            <p:nvPr/>
          </p:nvSpPr>
          <p:spPr>
            <a:xfrm>
              <a:off x="7260789" y="3855353"/>
              <a:ext cx="169317" cy="17003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Sudden Cardiac Death</a:t>
              </a:r>
            </a:p>
          </p:txBody>
        </p:sp>
        <p:sp>
          <p:nvSpPr>
            <p:cNvPr id="96" name="Oval 95">
              <a:extLst>
                <a:ext uri="{FF2B5EF4-FFF2-40B4-BE49-F238E27FC236}">
                  <a16:creationId xmlns:a16="http://schemas.microsoft.com/office/drawing/2014/main" xmlns="" id="{4F8FB977-0903-4797-BCD4-C283BA857CFD}"/>
                </a:ext>
              </a:extLst>
            </p:cNvPr>
            <p:cNvSpPr>
              <a:spLocks noChangeAspect="1"/>
            </p:cNvSpPr>
            <p:nvPr/>
          </p:nvSpPr>
          <p:spPr>
            <a:xfrm>
              <a:off x="7064351" y="3495236"/>
              <a:ext cx="188131" cy="18892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1" i="0" u="none" strike="noStrike" kern="1200" cap="none" spc="0" normalizeH="0" baseline="0" noProof="0" dirty="0">
                  <a:ln>
                    <a:noFill/>
                  </a:ln>
                  <a:solidFill>
                    <a:srgbClr val="FFFFFF"/>
                  </a:solidFill>
                  <a:effectLst/>
                  <a:uLnTx/>
                  <a:uFillTx/>
                  <a:latin typeface="Apis For Office"/>
                  <a:ea typeface="+mn-ea"/>
                  <a:cs typeface="+mn-cs"/>
                </a:rPr>
                <a:t>Left atrial enlargement</a:t>
              </a:r>
            </a:p>
          </p:txBody>
        </p:sp>
        <p:sp>
          <p:nvSpPr>
            <p:cNvPr id="97" name="Oval 96">
              <a:extLst>
                <a:ext uri="{FF2B5EF4-FFF2-40B4-BE49-F238E27FC236}">
                  <a16:creationId xmlns:a16="http://schemas.microsoft.com/office/drawing/2014/main" xmlns="" id="{14F5F292-55AA-40AA-8BCC-93A8CC1FAAAD}"/>
                </a:ext>
              </a:extLst>
            </p:cNvPr>
            <p:cNvSpPr>
              <a:spLocks noChangeAspect="1"/>
            </p:cNvSpPr>
            <p:nvPr/>
          </p:nvSpPr>
          <p:spPr>
            <a:xfrm>
              <a:off x="7297613" y="3513187"/>
              <a:ext cx="141098"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Stroke angina</a:t>
              </a:r>
            </a:p>
          </p:txBody>
        </p:sp>
        <p:sp>
          <p:nvSpPr>
            <p:cNvPr id="98" name="Oval 97">
              <a:extLst>
                <a:ext uri="{FF2B5EF4-FFF2-40B4-BE49-F238E27FC236}">
                  <a16:creationId xmlns:a16="http://schemas.microsoft.com/office/drawing/2014/main" xmlns="" id="{F901C8F6-D418-4B33-953B-CD876EBAB689}"/>
                </a:ext>
              </a:extLst>
            </p:cNvPr>
            <p:cNvSpPr>
              <a:spLocks noChangeAspect="1"/>
            </p:cNvSpPr>
            <p:nvPr/>
          </p:nvSpPr>
          <p:spPr>
            <a:xfrm>
              <a:off x="7228791" y="4125097"/>
              <a:ext cx="344795" cy="34479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srgbClr val="FFFFFF"/>
                  </a:solidFill>
                  <a:effectLst/>
                  <a:uLnTx/>
                  <a:uFillTx/>
                  <a:latin typeface="Apis For Office"/>
                  <a:ea typeface="+mn-ea"/>
                  <a:cs typeface="+mn-cs"/>
                </a:rPr>
                <a:t>Albuminuria/Proteinuria</a:t>
              </a:r>
            </a:p>
          </p:txBody>
        </p:sp>
        <p:sp>
          <p:nvSpPr>
            <p:cNvPr id="99" name="Oval 98">
              <a:extLst>
                <a:ext uri="{FF2B5EF4-FFF2-40B4-BE49-F238E27FC236}">
                  <a16:creationId xmlns:a16="http://schemas.microsoft.com/office/drawing/2014/main" xmlns="" id="{6F0D2A9B-D0DB-4994-A873-5D832488789D}"/>
                </a:ext>
              </a:extLst>
            </p:cNvPr>
            <p:cNvSpPr>
              <a:spLocks noChangeAspect="1"/>
            </p:cNvSpPr>
            <p:nvPr/>
          </p:nvSpPr>
          <p:spPr>
            <a:xfrm>
              <a:off x="6886686" y="3712440"/>
              <a:ext cx="336835" cy="33534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9" b="1" i="0" u="none" strike="noStrike" kern="1200" cap="none" spc="0" normalizeH="0" baseline="0" noProof="0" dirty="0" err="1">
                  <a:ln>
                    <a:noFill/>
                  </a:ln>
                  <a:solidFill>
                    <a:srgbClr val="FFFFFF"/>
                  </a:solidFill>
                  <a:effectLst/>
                  <a:uLnTx/>
                  <a:uFillTx/>
                  <a:latin typeface="Apis For Office"/>
                  <a:ea typeface="+mn-ea"/>
                  <a:cs typeface="+mn-cs"/>
                </a:rPr>
                <a:t>Hyperlipidemia</a:t>
              </a:r>
              <a:endParaRPr kumimoji="0" lang="en-GB" sz="169"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00" name="Oval 99">
              <a:extLst>
                <a:ext uri="{FF2B5EF4-FFF2-40B4-BE49-F238E27FC236}">
                  <a16:creationId xmlns:a16="http://schemas.microsoft.com/office/drawing/2014/main" xmlns="" id="{A14900ED-1A7E-436F-B940-FB4C638F5918}"/>
                </a:ext>
              </a:extLst>
            </p:cNvPr>
            <p:cNvSpPr>
              <a:spLocks noChangeAspect="1"/>
            </p:cNvSpPr>
            <p:nvPr/>
          </p:nvSpPr>
          <p:spPr>
            <a:xfrm>
              <a:off x="6911909" y="4088407"/>
              <a:ext cx="279128" cy="27912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9" b="1" i="0" u="none" strike="noStrike" kern="1200" cap="none" spc="0" normalizeH="0" baseline="0" noProof="0" dirty="0" err="1">
                  <a:ln>
                    <a:noFill/>
                  </a:ln>
                  <a:solidFill>
                    <a:srgbClr val="FFFFFF"/>
                  </a:solidFill>
                  <a:effectLst/>
                  <a:uLnTx/>
                  <a:uFillTx/>
                  <a:latin typeface="Apis For Office"/>
                  <a:ea typeface="+mn-ea"/>
                  <a:cs typeface="+mn-cs"/>
                </a:rPr>
                <a:t>Hypertruglyceridemia</a:t>
              </a:r>
              <a:endParaRPr kumimoji="0" lang="en-GB" sz="169"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01" name="Oval 100">
              <a:extLst>
                <a:ext uri="{FF2B5EF4-FFF2-40B4-BE49-F238E27FC236}">
                  <a16:creationId xmlns:a16="http://schemas.microsoft.com/office/drawing/2014/main" xmlns="" id="{F488FB2E-44EF-47FA-888B-70152A54B9F1}"/>
                </a:ext>
              </a:extLst>
            </p:cNvPr>
            <p:cNvSpPr>
              <a:spLocks noChangeAspect="1"/>
            </p:cNvSpPr>
            <p:nvPr/>
          </p:nvSpPr>
          <p:spPr>
            <a:xfrm>
              <a:off x="6673062" y="3507159"/>
              <a:ext cx="269223" cy="26922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Apis For Office"/>
                  <a:ea typeface="+mn-ea"/>
                  <a:cs typeface="+mn-cs"/>
                </a:rPr>
                <a:t>HLD</a:t>
              </a:r>
            </a:p>
          </p:txBody>
        </p:sp>
        <p:sp>
          <p:nvSpPr>
            <p:cNvPr id="102" name="Oval 101">
              <a:extLst>
                <a:ext uri="{FF2B5EF4-FFF2-40B4-BE49-F238E27FC236}">
                  <a16:creationId xmlns:a16="http://schemas.microsoft.com/office/drawing/2014/main" xmlns="" id="{B2A2E0D4-745F-4D15-A429-02437842B000}"/>
                </a:ext>
              </a:extLst>
            </p:cNvPr>
            <p:cNvSpPr>
              <a:spLocks noChangeAspect="1"/>
            </p:cNvSpPr>
            <p:nvPr/>
          </p:nvSpPr>
          <p:spPr>
            <a:xfrm>
              <a:off x="6278279" y="2271063"/>
              <a:ext cx="836009" cy="83600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r-Latn-RS" sz="800" b="1" i="0" u="none" strike="noStrike" kern="1200" cap="none" spc="0" normalizeH="0" baseline="0" noProof="0" dirty="0">
                  <a:ln>
                    <a:noFill/>
                  </a:ln>
                  <a:solidFill>
                    <a:srgbClr val="FFFFFF"/>
                  </a:solidFill>
                  <a:effectLst/>
                  <a:uLnTx/>
                  <a:uFillTx/>
                  <a:latin typeface="Apis For Office"/>
                  <a:ea typeface="+mn-ea"/>
                  <a:cs typeface="+mn-cs"/>
                </a:rPr>
                <a:t>Dijabetes tip 2</a:t>
              </a:r>
              <a:endParaRPr kumimoji="0" lang="en-GB" sz="800"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03" name="Oval 102">
              <a:extLst>
                <a:ext uri="{FF2B5EF4-FFF2-40B4-BE49-F238E27FC236}">
                  <a16:creationId xmlns:a16="http://schemas.microsoft.com/office/drawing/2014/main" xmlns="" id="{55CDEB62-00E7-4B7C-B287-21325FAAF7F2}"/>
                </a:ext>
              </a:extLst>
            </p:cNvPr>
            <p:cNvSpPr>
              <a:spLocks noChangeAspect="1"/>
            </p:cNvSpPr>
            <p:nvPr/>
          </p:nvSpPr>
          <p:spPr>
            <a:xfrm>
              <a:off x="6538619" y="4344787"/>
              <a:ext cx="566786" cy="56678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667" b="1" i="0" u="none" strike="noStrike" kern="1200" cap="none" spc="0" normalizeH="0" baseline="0" noProof="0" dirty="0">
                  <a:ln>
                    <a:noFill/>
                  </a:ln>
                  <a:solidFill>
                    <a:srgbClr val="FFFFFF"/>
                  </a:solidFill>
                  <a:effectLst/>
                  <a:uLnTx/>
                  <a:uFillTx/>
                  <a:latin typeface="Apis For Office"/>
                  <a:ea typeface="+mn-ea"/>
                  <a:cs typeface="+mn-cs"/>
                </a:rPr>
                <a:t>Heart failure incident</a:t>
              </a:r>
            </a:p>
          </p:txBody>
        </p:sp>
        <p:sp>
          <p:nvSpPr>
            <p:cNvPr id="104" name="Oval 103">
              <a:extLst>
                <a:ext uri="{FF2B5EF4-FFF2-40B4-BE49-F238E27FC236}">
                  <a16:creationId xmlns:a16="http://schemas.microsoft.com/office/drawing/2014/main" xmlns="" id="{979011EF-ABAC-4AB6-9DB5-561A1C4C41CD}"/>
                </a:ext>
              </a:extLst>
            </p:cNvPr>
            <p:cNvSpPr>
              <a:spLocks noChangeAspect="1"/>
            </p:cNvSpPr>
            <p:nvPr/>
          </p:nvSpPr>
          <p:spPr>
            <a:xfrm>
              <a:off x="6391750" y="3827530"/>
              <a:ext cx="505384" cy="50538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Myocardial Infarction</a:t>
              </a:r>
            </a:p>
          </p:txBody>
        </p:sp>
        <p:sp>
          <p:nvSpPr>
            <p:cNvPr id="105" name="Oval 104">
              <a:extLst>
                <a:ext uri="{FF2B5EF4-FFF2-40B4-BE49-F238E27FC236}">
                  <a16:creationId xmlns:a16="http://schemas.microsoft.com/office/drawing/2014/main" xmlns="" id="{F737392D-E247-4918-B4E1-59FE3B2AA59C}"/>
                </a:ext>
              </a:extLst>
            </p:cNvPr>
            <p:cNvSpPr>
              <a:spLocks noChangeAspect="1"/>
            </p:cNvSpPr>
            <p:nvPr/>
          </p:nvSpPr>
          <p:spPr>
            <a:xfrm>
              <a:off x="6227175" y="4273158"/>
              <a:ext cx="330625" cy="33062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Low Apgar score in the </a:t>
              </a:r>
              <a:r>
                <a:rPr kumimoji="0" lang="en-GB" sz="200" b="0" i="0" u="none" strike="noStrike" kern="1200" cap="none" spc="0" normalizeH="0" baseline="0" noProof="0" dirty="0" err="1">
                  <a:ln>
                    <a:noFill/>
                  </a:ln>
                  <a:solidFill>
                    <a:srgbClr val="FFFFFF"/>
                  </a:solidFill>
                  <a:effectLst/>
                  <a:uLnTx/>
                  <a:uFillTx/>
                  <a:latin typeface="Apis For Office"/>
                  <a:ea typeface="+mn-ea"/>
                  <a:cs typeface="+mn-cs"/>
                </a:rPr>
                <a:t>newborn</a:t>
              </a:r>
              <a:endParaRPr kumimoji="0" lang="en-GB" sz="2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06" name="Oval 105">
              <a:extLst>
                <a:ext uri="{FF2B5EF4-FFF2-40B4-BE49-F238E27FC236}">
                  <a16:creationId xmlns:a16="http://schemas.microsoft.com/office/drawing/2014/main" xmlns="" id="{4FD3AE14-F83C-4ECC-AA23-E661F0DE8025}"/>
                </a:ext>
              </a:extLst>
            </p:cNvPr>
            <p:cNvSpPr>
              <a:spLocks noChangeAspect="1"/>
            </p:cNvSpPr>
            <p:nvPr/>
          </p:nvSpPr>
          <p:spPr>
            <a:xfrm>
              <a:off x="6208874" y="4656924"/>
              <a:ext cx="358964" cy="3589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Macrosomia</a:t>
              </a:r>
            </a:p>
          </p:txBody>
        </p:sp>
        <p:sp>
          <p:nvSpPr>
            <p:cNvPr id="107" name="Oval 106">
              <a:extLst>
                <a:ext uri="{FF2B5EF4-FFF2-40B4-BE49-F238E27FC236}">
                  <a16:creationId xmlns:a16="http://schemas.microsoft.com/office/drawing/2014/main" xmlns="" id="{393A58B4-BCF8-44B9-9042-2A4478F8B58E}"/>
                </a:ext>
              </a:extLst>
            </p:cNvPr>
            <p:cNvSpPr>
              <a:spLocks noChangeAspect="1"/>
            </p:cNvSpPr>
            <p:nvPr/>
          </p:nvSpPr>
          <p:spPr>
            <a:xfrm>
              <a:off x="6101871" y="4010377"/>
              <a:ext cx="264500" cy="2645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Foetal Death</a:t>
              </a:r>
            </a:p>
          </p:txBody>
        </p:sp>
        <p:sp>
          <p:nvSpPr>
            <p:cNvPr id="108" name="Oval 107">
              <a:extLst>
                <a:ext uri="{FF2B5EF4-FFF2-40B4-BE49-F238E27FC236}">
                  <a16:creationId xmlns:a16="http://schemas.microsoft.com/office/drawing/2014/main" xmlns="" id="{8C88FE57-08BA-4CE0-8482-B190E9CF4062}"/>
                </a:ext>
              </a:extLst>
            </p:cNvPr>
            <p:cNvSpPr>
              <a:spLocks noChangeAspect="1"/>
            </p:cNvSpPr>
            <p:nvPr/>
          </p:nvSpPr>
          <p:spPr>
            <a:xfrm>
              <a:off x="6297285" y="3019771"/>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51" b="0" i="0" u="none" strike="noStrike" kern="1200" cap="none" spc="0" normalizeH="0" baseline="0" noProof="0" dirty="0">
                  <a:ln>
                    <a:noFill/>
                  </a:ln>
                  <a:solidFill>
                    <a:srgbClr val="FFFFFF"/>
                  </a:solidFill>
                  <a:effectLst/>
                  <a:uLnTx/>
                  <a:uFillTx/>
                  <a:latin typeface="Apis For Office"/>
                  <a:ea typeface="+mn-ea"/>
                  <a:cs typeface="+mn-cs"/>
                </a:rPr>
                <a:t>Chronic widespread pain</a:t>
              </a:r>
            </a:p>
          </p:txBody>
        </p:sp>
        <p:sp>
          <p:nvSpPr>
            <p:cNvPr id="109" name="Oval 108">
              <a:extLst>
                <a:ext uri="{FF2B5EF4-FFF2-40B4-BE49-F238E27FC236}">
                  <a16:creationId xmlns:a16="http://schemas.microsoft.com/office/drawing/2014/main" xmlns="" id="{302EDD55-D4B8-42FA-9E72-FE96FB10A2DD}"/>
                </a:ext>
              </a:extLst>
            </p:cNvPr>
            <p:cNvSpPr>
              <a:spLocks noChangeAspect="1"/>
            </p:cNvSpPr>
            <p:nvPr/>
          </p:nvSpPr>
          <p:spPr>
            <a:xfrm>
              <a:off x="5814740" y="3341788"/>
              <a:ext cx="354241" cy="35424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Gestational hypertension</a:t>
              </a:r>
            </a:p>
          </p:txBody>
        </p:sp>
        <p:sp>
          <p:nvSpPr>
            <p:cNvPr id="110" name="Oval 109">
              <a:extLst>
                <a:ext uri="{FF2B5EF4-FFF2-40B4-BE49-F238E27FC236}">
                  <a16:creationId xmlns:a16="http://schemas.microsoft.com/office/drawing/2014/main" xmlns="" id="{06AE405E-819B-46FB-AE68-F9AF6EAAC391}"/>
                </a:ext>
              </a:extLst>
            </p:cNvPr>
            <p:cNvSpPr>
              <a:spLocks noChangeAspect="1"/>
            </p:cNvSpPr>
            <p:nvPr/>
          </p:nvSpPr>
          <p:spPr>
            <a:xfrm>
              <a:off x="5725012" y="5178383"/>
              <a:ext cx="559515" cy="55951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C-section (incl. elective and emergency)</a:t>
              </a:r>
            </a:p>
          </p:txBody>
        </p:sp>
        <p:sp>
          <p:nvSpPr>
            <p:cNvPr id="111" name="Oval 110">
              <a:extLst>
                <a:ext uri="{FF2B5EF4-FFF2-40B4-BE49-F238E27FC236}">
                  <a16:creationId xmlns:a16="http://schemas.microsoft.com/office/drawing/2014/main" xmlns="" id="{94E0E0A8-688A-445B-8D29-C1F393253E67}"/>
                </a:ext>
              </a:extLst>
            </p:cNvPr>
            <p:cNvSpPr>
              <a:spLocks noChangeAspect="1"/>
            </p:cNvSpPr>
            <p:nvPr/>
          </p:nvSpPr>
          <p:spPr>
            <a:xfrm>
              <a:off x="5892621" y="4691208"/>
              <a:ext cx="224605" cy="22555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NICU admission</a:t>
              </a:r>
            </a:p>
          </p:txBody>
        </p:sp>
        <p:sp>
          <p:nvSpPr>
            <p:cNvPr id="112" name="Oval 111">
              <a:extLst>
                <a:ext uri="{FF2B5EF4-FFF2-40B4-BE49-F238E27FC236}">
                  <a16:creationId xmlns:a16="http://schemas.microsoft.com/office/drawing/2014/main" xmlns="" id="{BB1F472E-76DB-43FF-97A8-423BC4440F99}"/>
                </a:ext>
              </a:extLst>
            </p:cNvPr>
            <p:cNvSpPr>
              <a:spLocks noChangeAspect="1"/>
            </p:cNvSpPr>
            <p:nvPr/>
          </p:nvSpPr>
          <p:spPr>
            <a:xfrm>
              <a:off x="5549465" y="3615636"/>
              <a:ext cx="321118" cy="32111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Pre-mature delivery/</a:t>
              </a:r>
              <a:br>
                <a:rPr kumimoji="0" lang="en-GB" sz="200" b="0" i="0" u="none" strike="noStrike" kern="1200" cap="none" spc="0" normalizeH="0" baseline="0" noProof="0" dirty="0">
                  <a:ln>
                    <a:noFill/>
                  </a:ln>
                  <a:solidFill>
                    <a:srgbClr val="FFFFFF"/>
                  </a:solidFill>
                  <a:effectLst/>
                  <a:uLnTx/>
                  <a:uFillTx/>
                  <a:latin typeface="Apis For Office"/>
                  <a:ea typeface="+mn-ea"/>
                  <a:cs typeface="+mn-cs"/>
                </a:rPr>
              </a:br>
              <a:r>
                <a:rPr kumimoji="0" lang="en-GB" sz="200" b="0" i="0" u="none" strike="noStrike" kern="1200" cap="none" spc="0" normalizeH="0" baseline="0" noProof="0" dirty="0">
                  <a:ln>
                    <a:noFill/>
                  </a:ln>
                  <a:solidFill>
                    <a:srgbClr val="FFFFFF"/>
                  </a:solidFill>
                  <a:effectLst/>
                  <a:uLnTx/>
                  <a:uFillTx/>
                  <a:latin typeface="Apis For Office"/>
                  <a:ea typeface="+mn-ea"/>
                  <a:cs typeface="+mn-cs"/>
                </a:rPr>
                <a:t>pre-term delivery</a:t>
              </a:r>
            </a:p>
          </p:txBody>
        </p:sp>
        <p:sp>
          <p:nvSpPr>
            <p:cNvPr id="113" name="Oval 112">
              <a:extLst>
                <a:ext uri="{FF2B5EF4-FFF2-40B4-BE49-F238E27FC236}">
                  <a16:creationId xmlns:a16="http://schemas.microsoft.com/office/drawing/2014/main" xmlns="" id="{296A8BF7-99CF-4EAC-8047-5F77DB671178}"/>
                </a:ext>
              </a:extLst>
            </p:cNvPr>
            <p:cNvSpPr>
              <a:spLocks noChangeAspect="1"/>
            </p:cNvSpPr>
            <p:nvPr/>
          </p:nvSpPr>
          <p:spPr>
            <a:xfrm>
              <a:off x="5387260" y="5166495"/>
              <a:ext cx="316455" cy="31645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Induction of labour</a:t>
              </a:r>
            </a:p>
          </p:txBody>
        </p:sp>
        <p:sp>
          <p:nvSpPr>
            <p:cNvPr id="114" name="Oval 113">
              <a:extLst>
                <a:ext uri="{FF2B5EF4-FFF2-40B4-BE49-F238E27FC236}">
                  <a16:creationId xmlns:a16="http://schemas.microsoft.com/office/drawing/2014/main" xmlns="" id="{CEF623F9-87C2-42E2-9E2A-EB915F7CAD49}"/>
                </a:ext>
              </a:extLst>
            </p:cNvPr>
            <p:cNvSpPr>
              <a:spLocks noChangeAspect="1"/>
            </p:cNvSpPr>
            <p:nvPr/>
          </p:nvSpPr>
          <p:spPr>
            <a:xfrm>
              <a:off x="5268230" y="3120480"/>
              <a:ext cx="495938" cy="4959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pis For Office"/>
                  <a:ea typeface="+mn-ea"/>
                  <a:cs typeface="+mn-cs"/>
                </a:rPr>
                <a:t>GDM</a:t>
              </a:r>
            </a:p>
          </p:txBody>
        </p:sp>
        <p:sp>
          <p:nvSpPr>
            <p:cNvPr id="115" name="Oval 114">
              <a:extLst>
                <a:ext uri="{FF2B5EF4-FFF2-40B4-BE49-F238E27FC236}">
                  <a16:creationId xmlns:a16="http://schemas.microsoft.com/office/drawing/2014/main" xmlns="" id="{63273556-AF95-40FC-A556-E8B7CB6FDD29}"/>
                </a:ext>
              </a:extLst>
            </p:cNvPr>
            <p:cNvSpPr>
              <a:spLocks noChangeAspect="1"/>
            </p:cNvSpPr>
            <p:nvPr/>
          </p:nvSpPr>
          <p:spPr>
            <a:xfrm>
              <a:off x="4669595" y="4947625"/>
              <a:ext cx="434498" cy="43449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Large-for-gestational age</a:t>
              </a:r>
            </a:p>
          </p:txBody>
        </p:sp>
        <p:sp>
          <p:nvSpPr>
            <p:cNvPr id="116" name="Oval 115">
              <a:extLst>
                <a:ext uri="{FF2B5EF4-FFF2-40B4-BE49-F238E27FC236}">
                  <a16:creationId xmlns:a16="http://schemas.microsoft.com/office/drawing/2014/main" xmlns="" id="{13E83C39-D6B7-4639-8E30-90F8551F275A}"/>
                </a:ext>
              </a:extLst>
            </p:cNvPr>
            <p:cNvSpPr>
              <a:spLocks noChangeAspect="1"/>
            </p:cNvSpPr>
            <p:nvPr/>
          </p:nvSpPr>
          <p:spPr>
            <a:xfrm>
              <a:off x="5270337" y="4637551"/>
              <a:ext cx="197537" cy="19837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51" b="0" i="0" u="none" strike="noStrike" kern="1200" cap="none" spc="0" normalizeH="0" baseline="0" noProof="0" dirty="0">
                  <a:ln>
                    <a:noFill/>
                  </a:ln>
                  <a:solidFill>
                    <a:srgbClr val="FFFFFF"/>
                  </a:solidFill>
                  <a:effectLst/>
                  <a:uLnTx/>
                  <a:uFillTx/>
                  <a:latin typeface="Apis For Office"/>
                  <a:ea typeface="+mn-ea"/>
                  <a:cs typeface="+mn-cs"/>
                </a:rPr>
                <a:t>Post-dates</a:t>
              </a:r>
            </a:p>
          </p:txBody>
        </p:sp>
        <p:sp>
          <p:nvSpPr>
            <p:cNvPr id="117" name="Oval 116">
              <a:extLst>
                <a:ext uri="{FF2B5EF4-FFF2-40B4-BE49-F238E27FC236}">
                  <a16:creationId xmlns:a16="http://schemas.microsoft.com/office/drawing/2014/main" xmlns="" id="{FD919F91-506E-43B9-9976-BFCFD757F457}"/>
                </a:ext>
              </a:extLst>
            </p:cNvPr>
            <p:cNvSpPr>
              <a:spLocks noChangeAspect="1"/>
            </p:cNvSpPr>
            <p:nvPr/>
          </p:nvSpPr>
          <p:spPr>
            <a:xfrm>
              <a:off x="4856284" y="4316550"/>
              <a:ext cx="282195" cy="28339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srgbClr val="FFFFFF"/>
                  </a:solidFill>
                  <a:effectLst/>
                  <a:uLnTx/>
                  <a:uFillTx/>
                  <a:latin typeface="Apis For Office"/>
                  <a:ea typeface="+mn-ea"/>
                  <a:cs typeface="+mn-cs"/>
                </a:rPr>
                <a:t>Shoulder dystocia</a:t>
              </a:r>
            </a:p>
          </p:txBody>
        </p:sp>
        <p:sp>
          <p:nvSpPr>
            <p:cNvPr id="118" name="Oval 117">
              <a:extLst>
                <a:ext uri="{FF2B5EF4-FFF2-40B4-BE49-F238E27FC236}">
                  <a16:creationId xmlns:a16="http://schemas.microsoft.com/office/drawing/2014/main" xmlns="" id="{736C969D-101D-481A-A2B0-77094C14228A}"/>
                </a:ext>
              </a:extLst>
            </p:cNvPr>
            <p:cNvSpPr>
              <a:spLocks noChangeAspect="1"/>
            </p:cNvSpPr>
            <p:nvPr/>
          </p:nvSpPr>
          <p:spPr>
            <a:xfrm>
              <a:off x="4505200" y="3877429"/>
              <a:ext cx="481079" cy="48107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Preeclampsia</a:t>
              </a:r>
            </a:p>
          </p:txBody>
        </p:sp>
        <p:sp>
          <p:nvSpPr>
            <p:cNvPr id="119" name="Oval 118">
              <a:extLst>
                <a:ext uri="{FF2B5EF4-FFF2-40B4-BE49-F238E27FC236}">
                  <a16:creationId xmlns:a16="http://schemas.microsoft.com/office/drawing/2014/main" xmlns="" id="{E11A062B-4A96-4309-A64B-29C824486900}"/>
                </a:ext>
              </a:extLst>
            </p:cNvPr>
            <p:cNvSpPr>
              <a:spLocks noChangeAspect="1"/>
            </p:cNvSpPr>
            <p:nvPr/>
          </p:nvSpPr>
          <p:spPr>
            <a:xfrm>
              <a:off x="5248564" y="4081774"/>
              <a:ext cx="192835" cy="19365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82786F">
                      <a:lumMod val="50000"/>
                    </a:srgbClr>
                  </a:solidFill>
                  <a:effectLst/>
                  <a:uLnTx/>
                  <a:uFillTx/>
                  <a:latin typeface="Apis For Office"/>
                  <a:ea typeface="+mn-ea"/>
                  <a:cs typeface="+mn-cs"/>
                </a:rPr>
                <a:t>Sepsis during pregnancy or puerperium (including UTI) </a:t>
              </a:r>
            </a:p>
          </p:txBody>
        </p:sp>
      </p:grpSp>
      <p:grpSp>
        <p:nvGrpSpPr>
          <p:cNvPr id="120" name="Group 119">
            <a:extLst>
              <a:ext uri="{FF2B5EF4-FFF2-40B4-BE49-F238E27FC236}">
                <a16:creationId xmlns:a16="http://schemas.microsoft.com/office/drawing/2014/main" xmlns="" id="{520850A9-5D84-4F9F-97CA-0B5BBB0FD04D}"/>
              </a:ext>
            </a:extLst>
          </p:cNvPr>
          <p:cNvGrpSpPr/>
          <p:nvPr/>
        </p:nvGrpSpPr>
        <p:grpSpPr>
          <a:xfrm>
            <a:off x="4675077" y="1647909"/>
            <a:ext cx="6854812" cy="4302647"/>
            <a:chOff x="4914788" y="1905137"/>
            <a:chExt cx="6854812" cy="4302647"/>
          </a:xfrm>
          <a:solidFill>
            <a:srgbClr val="3B97DE"/>
          </a:solidFill>
        </p:grpSpPr>
        <p:sp>
          <p:nvSpPr>
            <p:cNvPr id="121" name="Oval 120">
              <a:extLst>
                <a:ext uri="{FF2B5EF4-FFF2-40B4-BE49-F238E27FC236}">
                  <a16:creationId xmlns:a16="http://schemas.microsoft.com/office/drawing/2014/main" xmlns="" id="{49B9FD84-6DB7-49CF-A5AD-1798E92C20A5}"/>
                </a:ext>
              </a:extLst>
            </p:cNvPr>
            <p:cNvSpPr>
              <a:spLocks noChangeAspect="1"/>
            </p:cNvSpPr>
            <p:nvPr/>
          </p:nvSpPr>
          <p:spPr>
            <a:xfrm>
              <a:off x="10108372" y="2826664"/>
              <a:ext cx="680143" cy="68014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pis For Office"/>
                  <a:ea typeface="+mn-ea"/>
                  <a:cs typeface="+mn-cs"/>
                </a:rPr>
                <a:t>Prostate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pis For Office"/>
                  <a:ea typeface="+mn-ea"/>
                  <a:cs typeface="+mn-cs"/>
                </a:rPr>
                <a:t>Cancers</a:t>
              </a:r>
            </a:p>
          </p:txBody>
        </p:sp>
        <p:sp>
          <p:nvSpPr>
            <p:cNvPr id="122" name="Oval 121">
              <a:extLst>
                <a:ext uri="{FF2B5EF4-FFF2-40B4-BE49-F238E27FC236}">
                  <a16:creationId xmlns:a16="http://schemas.microsoft.com/office/drawing/2014/main" xmlns="" id="{66897337-F907-48CD-9543-C83641494900}"/>
                </a:ext>
              </a:extLst>
            </p:cNvPr>
            <p:cNvSpPr>
              <a:spLocks noChangeAspect="1"/>
            </p:cNvSpPr>
            <p:nvPr/>
          </p:nvSpPr>
          <p:spPr>
            <a:xfrm>
              <a:off x="8341062" y="2123349"/>
              <a:ext cx="251481" cy="25148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Renal Stones</a:t>
              </a:r>
            </a:p>
          </p:txBody>
        </p:sp>
        <p:sp>
          <p:nvSpPr>
            <p:cNvPr id="123" name="Oval 122">
              <a:extLst>
                <a:ext uri="{FF2B5EF4-FFF2-40B4-BE49-F238E27FC236}">
                  <a16:creationId xmlns:a16="http://schemas.microsoft.com/office/drawing/2014/main" xmlns="" id="{E88F9888-AF16-43EC-8501-CC3437E79EE5}"/>
                </a:ext>
              </a:extLst>
            </p:cNvPr>
            <p:cNvSpPr>
              <a:spLocks noChangeAspect="1"/>
            </p:cNvSpPr>
            <p:nvPr/>
          </p:nvSpPr>
          <p:spPr>
            <a:xfrm>
              <a:off x="8887590" y="2017273"/>
              <a:ext cx="251481" cy="25148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Barrett's oesophagus</a:t>
              </a:r>
            </a:p>
          </p:txBody>
        </p:sp>
        <p:sp>
          <p:nvSpPr>
            <p:cNvPr id="124" name="Oval 123">
              <a:extLst>
                <a:ext uri="{FF2B5EF4-FFF2-40B4-BE49-F238E27FC236}">
                  <a16:creationId xmlns:a16="http://schemas.microsoft.com/office/drawing/2014/main" xmlns="" id="{A6756A8D-484A-4F39-B705-BA5AF541D873}"/>
                </a:ext>
              </a:extLst>
            </p:cNvPr>
            <p:cNvSpPr>
              <a:spLocks noChangeAspect="1"/>
            </p:cNvSpPr>
            <p:nvPr/>
          </p:nvSpPr>
          <p:spPr>
            <a:xfrm>
              <a:off x="9029229" y="2510214"/>
              <a:ext cx="198375" cy="19837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 b="1" i="0" u="none" strike="noStrike" kern="1200" cap="none" spc="0" normalizeH="0" baseline="0" noProof="0" dirty="0">
                  <a:ln>
                    <a:noFill/>
                  </a:ln>
                  <a:solidFill>
                    <a:srgbClr val="FFFFFF"/>
                  </a:solidFill>
                  <a:effectLst/>
                  <a:uLnTx/>
                  <a:uFillTx/>
                  <a:latin typeface="Apis For Office"/>
                  <a:ea typeface="+mn-ea"/>
                  <a:cs typeface="+mn-cs"/>
                </a:rPr>
                <a:t>Overactive Bladder</a:t>
              </a:r>
            </a:p>
          </p:txBody>
        </p:sp>
        <p:sp>
          <p:nvSpPr>
            <p:cNvPr id="125" name="Oval 124">
              <a:extLst>
                <a:ext uri="{FF2B5EF4-FFF2-40B4-BE49-F238E27FC236}">
                  <a16:creationId xmlns:a16="http://schemas.microsoft.com/office/drawing/2014/main" xmlns="" id="{166767C2-758D-4354-A77B-304D4CBCD129}"/>
                </a:ext>
              </a:extLst>
            </p:cNvPr>
            <p:cNvSpPr>
              <a:spLocks noChangeAspect="1"/>
            </p:cNvSpPr>
            <p:nvPr/>
          </p:nvSpPr>
          <p:spPr>
            <a:xfrm>
              <a:off x="8126413" y="2098148"/>
              <a:ext cx="203098" cy="20419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 b="1" i="0" u="none" strike="noStrike" kern="1200" cap="none" spc="0" normalizeH="0" baseline="0" noProof="0" dirty="0">
                  <a:ln>
                    <a:noFill/>
                  </a:ln>
                  <a:solidFill>
                    <a:srgbClr val="FFFFFF"/>
                  </a:solidFill>
                  <a:effectLst/>
                  <a:uLnTx/>
                  <a:uFillTx/>
                  <a:latin typeface="Apis For Office"/>
                  <a:ea typeface="+mn-ea"/>
                  <a:cs typeface="+mn-cs"/>
                </a:rPr>
                <a:t>Kidney transplant – delayed graft function</a:t>
              </a:r>
            </a:p>
          </p:txBody>
        </p:sp>
        <p:sp>
          <p:nvSpPr>
            <p:cNvPr id="126" name="Oval 125">
              <a:extLst>
                <a:ext uri="{FF2B5EF4-FFF2-40B4-BE49-F238E27FC236}">
                  <a16:creationId xmlns:a16="http://schemas.microsoft.com/office/drawing/2014/main" xmlns="" id="{96BFF5D7-BD78-49AC-9480-45A87582012E}"/>
                </a:ext>
              </a:extLst>
            </p:cNvPr>
            <p:cNvSpPr>
              <a:spLocks noChangeAspect="1"/>
            </p:cNvSpPr>
            <p:nvPr/>
          </p:nvSpPr>
          <p:spPr>
            <a:xfrm>
              <a:off x="7962917" y="1905137"/>
              <a:ext cx="140796" cy="1407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Kidney transplant – wound dehiscence</a:t>
              </a:r>
            </a:p>
          </p:txBody>
        </p:sp>
        <p:sp>
          <p:nvSpPr>
            <p:cNvPr id="127" name="Oval 126">
              <a:extLst>
                <a:ext uri="{FF2B5EF4-FFF2-40B4-BE49-F238E27FC236}">
                  <a16:creationId xmlns:a16="http://schemas.microsoft.com/office/drawing/2014/main" xmlns="" id="{C8B32CF0-FDEA-4E5E-B419-3C220D9DEC5F}"/>
                </a:ext>
              </a:extLst>
            </p:cNvPr>
            <p:cNvSpPr>
              <a:spLocks noChangeAspect="1"/>
            </p:cNvSpPr>
            <p:nvPr/>
          </p:nvSpPr>
          <p:spPr>
            <a:xfrm>
              <a:off x="7874960" y="2282333"/>
              <a:ext cx="108634" cy="10863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Kidney transplant – primary graft failure</a:t>
              </a:r>
            </a:p>
          </p:txBody>
        </p:sp>
        <p:sp>
          <p:nvSpPr>
            <p:cNvPr id="128" name="Oval 127">
              <a:extLst>
                <a:ext uri="{FF2B5EF4-FFF2-40B4-BE49-F238E27FC236}">
                  <a16:creationId xmlns:a16="http://schemas.microsoft.com/office/drawing/2014/main" xmlns="" id="{97380E3A-58BC-4E38-87B3-608DEF82E63E}"/>
                </a:ext>
              </a:extLst>
            </p:cNvPr>
            <p:cNvSpPr>
              <a:spLocks noChangeAspect="1"/>
            </p:cNvSpPr>
            <p:nvPr/>
          </p:nvSpPr>
          <p:spPr>
            <a:xfrm>
              <a:off x="11169752" y="3850976"/>
              <a:ext cx="599848" cy="59984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pis For Office"/>
                  <a:ea typeface="+mn-ea"/>
                  <a:cs typeface="+mn-cs"/>
                </a:rPr>
                <a:t>Ovarian Cancers</a:t>
              </a:r>
            </a:p>
          </p:txBody>
        </p:sp>
        <p:sp>
          <p:nvSpPr>
            <p:cNvPr id="129" name="Oval 128">
              <a:extLst>
                <a:ext uri="{FF2B5EF4-FFF2-40B4-BE49-F238E27FC236}">
                  <a16:creationId xmlns:a16="http://schemas.microsoft.com/office/drawing/2014/main" xmlns="" id="{0979969C-83CD-41EF-AF53-670B61032A70}"/>
                </a:ext>
              </a:extLst>
            </p:cNvPr>
            <p:cNvSpPr>
              <a:spLocks noChangeAspect="1"/>
            </p:cNvSpPr>
            <p:nvPr/>
          </p:nvSpPr>
          <p:spPr>
            <a:xfrm>
              <a:off x="10355197" y="3531204"/>
              <a:ext cx="467598" cy="46759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pis For Office"/>
                  <a:ea typeface="+mn-ea"/>
                  <a:cs typeface="+mn-cs"/>
                </a:rPr>
                <a:t>HCC</a:t>
              </a:r>
            </a:p>
          </p:txBody>
        </p:sp>
        <p:sp>
          <p:nvSpPr>
            <p:cNvPr id="130" name="Oval 129">
              <a:extLst>
                <a:ext uri="{FF2B5EF4-FFF2-40B4-BE49-F238E27FC236}">
                  <a16:creationId xmlns:a16="http://schemas.microsoft.com/office/drawing/2014/main" xmlns="" id="{0168D2CD-95D2-4E43-94DB-B3273EF7A172}"/>
                </a:ext>
              </a:extLst>
            </p:cNvPr>
            <p:cNvSpPr>
              <a:spLocks noChangeAspect="1"/>
            </p:cNvSpPr>
            <p:nvPr/>
          </p:nvSpPr>
          <p:spPr>
            <a:xfrm>
              <a:off x="10711690" y="4271018"/>
              <a:ext cx="172673" cy="17340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Urinary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Bladder Cancers</a:t>
              </a:r>
            </a:p>
          </p:txBody>
        </p:sp>
        <p:sp>
          <p:nvSpPr>
            <p:cNvPr id="131" name="Oval 130">
              <a:extLst>
                <a:ext uri="{FF2B5EF4-FFF2-40B4-BE49-F238E27FC236}">
                  <a16:creationId xmlns:a16="http://schemas.microsoft.com/office/drawing/2014/main" xmlns="" id="{876DF223-CCB5-48E3-9F5C-28BF8BCF7FFD}"/>
                </a:ext>
              </a:extLst>
            </p:cNvPr>
            <p:cNvSpPr>
              <a:spLocks noChangeAspect="1"/>
            </p:cNvSpPr>
            <p:nvPr/>
          </p:nvSpPr>
          <p:spPr>
            <a:xfrm>
              <a:off x="10334531" y="4257688"/>
              <a:ext cx="344795" cy="344795"/>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srgbClr val="FFFFFF"/>
                  </a:solidFill>
                  <a:effectLst/>
                  <a:uLnTx/>
                  <a:uFillTx/>
                  <a:latin typeface="Apis For Office"/>
                  <a:ea typeface="+mn-ea"/>
                  <a:cs typeface="+mn-cs"/>
                </a:rPr>
                <a:t>Gallbladder Cancers</a:t>
              </a:r>
            </a:p>
          </p:txBody>
        </p:sp>
        <p:sp>
          <p:nvSpPr>
            <p:cNvPr id="132" name="Oval 131">
              <a:extLst>
                <a:ext uri="{FF2B5EF4-FFF2-40B4-BE49-F238E27FC236}">
                  <a16:creationId xmlns:a16="http://schemas.microsoft.com/office/drawing/2014/main" xmlns="" id="{540068BE-322C-4499-B352-B152A0E5B12D}"/>
                </a:ext>
              </a:extLst>
            </p:cNvPr>
            <p:cNvSpPr>
              <a:spLocks noChangeAspect="1"/>
            </p:cNvSpPr>
            <p:nvPr/>
          </p:nvSpPr>
          <p:spPr>
            <a:xfrm>
              <a:off x="10294527" y="4639904"/>
              <a:ext cx="377857" cy="37785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srgbClr val="FFFFFF"/>
                  </a:solidFill>
                  <a:effectLst/>
                  <a:uLnTx/>
                  <a:uFillTx/>
                  <a:latin typeface="Apis For Office"/>
                  <a:ea typeface="+mn-ea"/>
                  <a:cs typeface="+mn-cs"/>
                </a:rPr>
                <a:t>Non-Hodgkin Lymphoma</a:t>
              </a:r>
            </a:p>
          </p:txBody>
        </p:sp>
        <p:sp>
          <p:nvSpPr>
            <p:cNvPr id="133" name="Oval 132">
              <a:extLst>
                <a:ext uri="{FF2B5EF4-FFF2-40B4-BE49-F238E27FC236}">
                  <a16:creationId xmlns:a16="http://schemas.microsoft.com/office/drawing/2014/main" xmlns="" id="{7EA97286-805B-4A94-BA70-2543FB0D88A3}"/>
                </a:ext>
              </a:extLst>
            </p:cNvPr>
            <p:cNvSpPr>
              <a:spLocks noChangeAspect="1"/>
            </p:cNvSpPr>
            <p:nvPr/>
          </p:nvSpPr>
          <p:spPr>
            <a:xfrm>
              <a:off x="8769384" y="4422234"/>
              <a:ext cx="222054" cy="2229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Anxiety</a:t>
              </a:r>
            </a:p>
          </p:txBody>
        </p:sp>
        <p:sp>
          <p:nvSpPr>
            <p:cNvPr id="134" name="Oval 133">
              <a:extLst>
                <a:ext uri="{FF2B5EF4-FFF2-40B4-BE49-F238E27FC236}">
                  <a16:creationId xmlns:a16="http://schemas.microsoft.com/office/drawing/2014/main" xmlns="" id="{A9EF5573-2A2D-464F-AB70-4535BA796BEE}"/>
                </a:ext>
              </a:extLst>
            </p:cNvPr>
            <p:cNvSpPr>
              <a:spLocks noChangeAspect="1"/>
            </p:cNvSpPr>
            <p:nvPr/>
          </p:nvSpPr>
          <p:spPr>
            <a:xfrm>
              <a:off x="9260168" y="5697931"/>
              <a:ext cx="354241" cy="35424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 b="1" i="0" u="none" strike="noStrike" kern="1200" cap="none" spc="0" normalizeH="0" baseline="0" noProof="0" dirty="0">
                  <a:ln>
                    <a:noFill/>
                  </a:ln>
                  <a:solidFill>
                    <a:srgbClr val="FFFFFF"/>
                  </a:solidFill>
                  <a:effectLst/>
                  <a:uLnTx/>
                  <a:uFillTx/>
                  <a:latin typeface="Apis For Office"/>
                  <a:ea typeface="+mn-ea"/>
                  <a:cs typeface="+mn-cs"/>
                </a:rPr>
                <a:t>Injury (Occupational/Sports/Unspecified) </a:t>
              </a:r>
              <a:r>
                <a:rPr kumimoji="0" lang="en-GB" sz="160" b="1" i="0" u="none" strike="noStrike" kern="1200" cap="none" spc="0" normalizeH="0" baseline="0" noProof="0" dirty="0" err="1">
                  <a:ln>
                    <a:noFill/>
                  </a:ln>
                  <a:solidFill>
                    <a:srgbClr val="FFFFFF"/>
                  </a:solidFill>
                  <a:effectLst/>
                  <a:uLnTx/>
                  <a:uFillTx/>
                  <a:latin typeface="Apis For Office"/>
                  <a:ea typeface="+mn-ea"/>
                  <a:cs typeface="+mn-cs"/>
                </a:rPr>
                <a:t>incl</a:t>
              </a:r>
              <a:r>
                <a:rPr kumimoji="0" lang="en-GB" sz="160" b="1" i="0" u="none" strike="noStrike" kern="1200" cap="none" spc="0" normalizeH="0" baseline="0" noProof="0" dirty="0">
                  <a:ln>
                    <a:noFill/>
                  </a:ln>
                  <a:solidFill>
                    <a:srgbClr val="FFFFFF"/>
                  </a:solidFill>
                  <a:effectLst/>
                  <a:uLnTx/>
                  <a:uFillTx/>
                  <a:latin typeface="Apis For Office"/>
                  <a:ea typeface="+mn-ea"/>
                  <a:cs typeface="+mn-cs"/>
                </a:rPr>
                <a:t>, sprains/strains</a:t>
              </a:r>
            </a:p>
          </p:txBody>
        </p:sp>
        <p:sp>
          <p:nvSpPr>
            <p:cNvPr id="135" name="Oval 134">
              <a:extLst>
                <a:ext uri="{FF2B5EF4-FFF2-40B4-BE49-F238E27FC236}">
                  <a16:creationId xmlns:a16="http://schemas.microsoft.com/office/drawing/2014/main" xmlns="" id="{5F96E048-BA3E-4AF1-83A0-C3A95E7E22D2}"/>
                </a:ext>
              </a:extLst>
            </p:cNvPr>
            <p:cNvSpPr>
              <a:spLocks noChangeAspect="1"/>
            </p:cNvSpPr>
            <p:nvPr/>
          </p:nvSpPr>
          <p:spPr>
            <a:xfrm>
              <a:off x="8769384" y="4806864"/>
              <a:ext cx="222054" cy="2229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Low general health</a:t>
              </a:r>
            </a:p>
          </p:txBody>
        </p:sp>
        <p:sp>
          <p:nvSpPr>
            <p:cNvPr id="136" name="Oval 135">
              <a:extLst>
                <a:ext uri="{FF2B5EF4-FFF2-40B4-BE49-F238E27FC236}">
                  <a16:creationId xmlns:a16="http://schemas.microsoft.com/office/drawing/2014/main" xmlns="" id="{E7576B9A-FCF7-456C-99E1-FA31D1321DA1}"/>
                </a:ext>
              </a:extLst>
            </p:cNvPr>
            <p:cNvSpPr>
              <a:spLocks noChangeAspect="1"/>
            </p:cNvSpPr>
            <p:nvPr/>
          </p:nvSpPr>
          <p:spPr>
            <a:xfrm>
              <a:off x="8926061" y="5821593"/>
              <a:ext cx="302286" cy="30228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Ankle Fracture/lower limb fracture</a:t>
              </a:r>
            </a:p>
          </p:txBody>
        </p:sp>
        <p:sp>
          <p:nvSpPr>
            <p:cNvPr id="137" name="Oval 136">
              <a:extLst>
                <a:ext uri="{FF2B5EF4-FFF2-40B4-BE49-F238E27FC236}">
                  <a16:creationId xmlns:a16="http://schemas.microsoft.com/office/drawing/2014/main" xmlns="" id="{9608B7B7-A325-4A96-A2F2-749EE75D2C7E}"/>
                </a:ext>
              </a:extLst>
            </p:cNvPr>
            <p:cNvSpPr>
              <a:spLocks noChangeAspect="1"/>
            </p:cNvSpPr>
            <p:nvPr/>
          </p:nvSpPr>
          <p:spPr>
            <a:xfrm>
              <a:off x="8714844" y="3034846"/>
              <a:ext cx="107346" cy="10734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Negative affect</a:t>
              </a:r>
            </a:p>
          </p:txBody>
        </p:sp>
        <p:sp>
          <p:nvSpPr>
            <p:cNvPr id="138" name="Oval 137">
              <a:extLst>
                <a:ext uri="{FF2B5EF4-FFF2-40B4-BE49-F238E27FC236}">
                  <a16:creationId xmlns:a16="http://schemas.microsoft.com/office/drawing/2014/main" xmlns="" id="{17AEA93F-AEA5-422F-A89A-06357A73C8AC}"/>
                </a:ext>
              </a:extLst>
            </p:cNvPr>
            <p:cNvSpPr>
              <a:spLocks noChangeAspect="1"/>
            </p:cNvSpPr>
            <p:nvPr/>
          </p:nvSpPr>
          <p:spPr>
            <a:xfrm>
              <a:off x="8562064" y="2856977"/>
              <a:ext cx="174759" cy="17475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Low self-esteem</a:t>
              </a:r>
            </a:p>
          </p:txBody>
        </p:sp>
        <p:sp>
          <p:nvSpPr>
            <p:cNvPr id="139" name="Oval 138">
              <a:extLst>
                <a:ext uri="{FF2B5EF4-FFF2-40B4-BE49-F238E27FC236}">
                  <a16:creationId xmlns:a16="http://schemas.microsoft.com/office/drawing/2014/main" xmlns="" id="{8577A5B3-3A19-4C9E-971A-D103B7D6FBD8}"/>
                </a:ext>
              </a:extLst>
            </p:cNvPr>
            <p:cNvSpPr>
              <a:spLocks noChangeAspect="1"/>
            </p:cNvSpPr>
            <p:nvPr/>
          </p:nvSpPr>
          <p:spPr>
            <a:xfrm>
              <a:off x="8362429" y="3665300"/>
              <a:ext cx="103911" cy="103911"/>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40" name="Oval 139">
              <a:extLst>
                <a:ext uri="{FF2B5EF4-FFF2-40B4-BE49-F238E27FC236}">
                  <a16:creationId xmlns:a16="http://schemas.microsoft.com/office/drawing/2014/main" xmlns="" id="{79101EBA-4CF8-49F9-A742-E36EB81661B0}"/>
                </a:ext>
              </a:extLst>
            </p:cNvPr>
            <p:cNvSpPr>
              <a:spLocks noChangeAspect="1"/>
            </p:cNvSpPr>
            <p:nvPr/>
          </p:nvSpPr>
          <p:spPr>
            <a:xfrm>
              <a:off x="8361596" y="4033637"/>
              <a:ext cx="415643" cy="41564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Hepatitis C</a:t>
              </a:r>
            </a:p>
          </p:txBody>
        </p:sp>
        <p:sp>
          <p:nvSpPr>
            <p:cNvPr id="141" name="Oval 140">
              <a:extLst>
                <a:ext uri="{FF2B5EF4-FFF2-40B4-BE49-F238E27FC236}">
                  <a16:creationId xmlns:a16="http://schemas.microsoft.com/office/drawing/2014/main" xmlns="" id="{AE8B9204-0C48-431C-871A-6DF64EEF6E49}"/>
                </a:ext>
              </a:extLst>
            </p:cNvPr>
            <p:cNvSpPr>
              <a:spLocks noChangeAspect="1"/>
            </p:cNvSpPr>
            <p:nvPr/>
          </p:nvSpPr>
          <p:spPr>
            <a:xfrm>
              <a:off x="7772325" y="2933386"/>
              <a:ext cx="406196" cy="4061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Gallstones</a:t>
              </a:r>
            </a:p>
          </p:txBody>
        </p:sp>
        <p:sp>
          <p:nvSpPr>
            <p:cNvPr id="142" name="Oval 141">
              <a:extLst>
                <a:ext uri="{FF2B5EF4-FFF2-40B4-BE49-F238E27FC236}">
                  <a16:creationId xmlns:a16="http://schemas.microsoft.com/office/drawing/2014/main" xmlns="" id="{EDA70776-C939-41B8-8506-243BB4D40AA4}"/>
                </a:ext>
              </a:extLst>
            </p:cNvPr>
            <p:cNvSpPr>
              <a:spLocks noChangeAspect="1"/>
            </p:cNvSpPr>
            <p:nvPr/>
          </p:nvSpPr>
          <p:spPr>
            <a:xfrm>
              <a:off x="7999144" y="2073045"/>
              <a:ext cx="108634" cy="10863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Kidney transplant – new onset diabetes after transplant</a:t>
              </a:r>
            </a:p>
          </p:txBody>
        </p:sp>
        <p:sp>
          <p:nvSpPr>
            <p:cNvPr id="143" name="Oval 142">
              <a:extLst>
                <a:ext uri="{FF2B5EF4-FFF2-40B4-BE49-F238E27FC236}">
                  <a16:creationId xmlns:a16="http://schemas.microsoft.com/office/drawing/2014/main" xmlns="" id="{DEE5ED28-2A4D-4785-A6B5-BF9AEBC3DD08}"/>
                </a:ext>
              </a:extLst>
            </p:cNvPr>
            <p:cNvSpPr>
              <a:spLocks noChangeAspect="1"/>
            </p:cNvSpPr>
            <p:nvPr/>
          </p:nvSpPr>
          <p:spPr>
            <a:xfrm>
              <a:off x="7745841" y="2228128"/>
              <a:ext cx="108634" cy="10863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Kidney transplant – </a:t>
              </a:r>
              <a:r>
                <a:rPr kumimoji="0" lang="en-GB" sz="133" b="0" i="0" u="none" strike="noStrike" kern="1200" cap="none" spc="0" normalizeH="0" baseline="0" noProof="0" dirty="0" err="1">
                  <a:ln>
                    <a:noFill/>
                  </a:ln>
                  <a:solidFill>
                    <a:srgbClr val="82786F">
                      <a:lumMod val="50000"/>
                    </a:srgbClr>
                  </a:solidFill>
                  <a:effectLst/>
                  <a:uLnTx/>
                  <a:uFillTx/>
                  <a:latin typeface="Apis For Office"/>
                  <a:ea typeface="+mn-ea"/>
                  <a:cs typeface="+mn-cs"/>
                </a:rPr>
                <a:t>acite</a:t>
              </a: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 rejection</a:t>
              </a:r>
            </a:p>
          </p:txBody>
        </p:sp>
        <p:sp>
          <p:nvSpPr>
            <p:cNvPr id="144" name="Oval 143">
              <a:extLst>
                <a:ext uri="{FF2B5EF4-FFF2-40B4-BE49-F238E27FC236}">
                  <a16:creationId xmlns:a16="http://schemas.microsoft.com/office/drawing/2014/main" xmlns="" id="{EAD29969-FBEE-4E4A-AF8B-80275288AE5C}"/>
                </a:ext>
              </a:extLst>
            </p:cNvPr>
            <p:cNvSpPr>
              <a:spLocks noChangeAspect="1"/>
            </p:cNvSpPr>
            <p:nvPr/>
          </p:nvSpPr>
          <p:spPr>
            <a:xfrm>
              <a:off x="7703758" y="2370751"/>
              <a:ext cx="174759" cy="17475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 b="1" i="0" u="none" strike="noStrike" kern="1200" cap="none" spc="0" normalizeH="0" baseline="0" noProof="0" dirty="0">
                  <a:ln>
                    <a:noFill/>
                  </a:ln>
                  <a:solidFill>
                    <a:srgbClr val="FFFFFF"/>
                  </a:solidFill>
                  <a:effectLst/>
                  <a:uLnTx/>
                  <a:uFillTx/>
                  <a:latin typeface="Apis For Office"/>
                  <a:ea typeface="+mn-ea"/>
                  <a:cs typeface="+mn-cs"/>
                </a:rPr>
                <a:t>Lung transplant - mortality</a:t>
              </a:r>
            </a:p>
          </p:txBody>
        </p:sp>
        <p:sp>
          <p:nvSpPr>
            <p:cNvPr id="145" name="Oval 144">
              <a:extLst>
                <a:ext uri="{FF2B5EF4-FFF2-40B4-BE49-F238E27FC236}">
                  <a16:creationId xmlns:a16="http://schemas.microsoft.com/office/drawing/2014/main" xmlns="" id="{CFA83E08-BB41-4929-B715-C669B4C47149}"/>
                </a:ext>
              </a:extLst>
            </p:cNvPr>
            <p:cNvSpPr>
              <a:spLocks noChangeAspect="1"/>
            </p:cNvSpPr>
            <p:nvPr/>
          </p:nvSpPr>
          <p:spPr>
            <a:xfrm>
              <a:off x="7524557" y="3035647"/>
              <a:ext cx="206986" cy="20698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 b="1" i="0" u="none" strike="noStrike" kern="1200" cap="none" spc="0" normalizeH="0" baseline="0" noProof="0" dirty="0">
                  <a:ln>
                    <a:noFill/>
                  </a:ln>
                  <a:solidFill>
                    <a:srgbClr val="FFFFFF"/>
                  </a:solidFill>
                  <a:effectLst/>
                  <a:uLnTx/>
                  <a:uFillTx/>
                  <a:latin typeface="Apis For Office"/>
                  <a:ea typeface="+mn-ea"/>
                  <a:cs typeface="+mn-cs"/>
                </a:rPr>
                <a:t>Diverticulosis</a:t>
              </a:r>
            </a:p>
          </p:txBody>
        </p:sp>
        <p:sp>
          <p:nvSpPr>
            <p:cNvPr id="146" name="Oval 145">
              <a:extLst>
                <a:ext uri="{FF2B5EF4-FFF2-40B4-BE49-F238E27FC236}">
                  <a16:creationId xmlns:a16="http://schemas.microsoft.com/office/drawing/2014/main" xmlns="" id="{8AF5F046-A527-4935-84CD-668B691EC715}"/>
                </a:ext>
              </a:extLst>
            </p:cNvPr>
            <p:cNvSpPr>
              <a:spLocks noChangeAspect="1"/>
            </p:cNvSpPr>
            <p:nvPr/>
          </p:nvSpPr>
          <p:spPr>
            <a:xfrm>
              <a:off x="8213543" y="3805162"/>
              <a:ext cx="264500" cy="2645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Rheumatoid arthritis (including worse prognosis with more disability)</a:t>
              </a:r>
            </a:p>
          </p:txBody>
        </p:sp>
        <p:sp>
          <p:nvSpPr>
            <p:cNvPr id="147" name="Oval 146">
              <a:extLst>
                <a:ext uri="{FF2B5EF4-FFF2-40B4-BE49-F238E27FC236}">
                  <a16:creationId xmlns:a16="http://schemas.microsoft.com/office/drawing/2014/main" xmlns="" id="{E3335C69-932B-4703-B70A-9E1F4F27B9A9}"/>
                </a:ext>
              </a:extLst>
            </p:cNvPr>
            <p:cNvSpPr>
              <a:spLocks noChangeAspect="1"/>
            </p:cNvSpPr>
            <p:nvPr/>
          </p:nvSpPr>
          <p:spPr>
            <a:xfrm>
              <a:off x="7987118" y="5886605"/>
              <a:ext cx="321179" cy="32117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0" i="0" u="none" strike="noStrike" kern="1200" cap="none" spc="0" normalizeH="0" baseline="0" noProof="0" dirty="0">
                  <a:ln>
                    <a:noFill/>
                  </a:ln>
                  <a:solidFill>
                    <a:srgbClr val="FFFFFF"/>
                  </a:solidFill>
                  <a:effectLst/>
                  <a:uLnTx/>
                  <a:uFillTx/>
                  <a:latin typeface="Apis For Office"/>
                  <a:ea typeface="+mn-ea"/>
                  <a:cs typeface="+mn-cs"/>
                </a:rPr>
                <a:t>Acanthosis Nigricans</a:t>
              </a:r>
            </a:p>
          </p:txBody>
        </p:sp>
        <p:sp>
          <p:nvSpPr>
            <p:cNvPr id="148" name="Oval 147">
              <a:extLst>
                <a:ext uri="{FF2B5EF4-FFF2-40B4-BE49-F238E27FC236}">
                  <a16:creationId xmlns:a16="http://schemas.microsoft.com/office/drawing/2014/main" xmlns="" id="{87203FBA-3EB0-41D9-8A1C-D9AB9F2BB776}"/>
                </a:ext>
              </a:extLst>
            </p:cNvPr>
            <p:cNvSpPr>
              <a:spLocks noChangeAspect="1"/>
            </p:cNvSpPr>
            <p:nvPr/>
          </p:nvSpPr>
          <p:spPr>
            <a:xfrm>
              <a:off x="8006680" y="3808527"/>
              <a:ext cx="174759" cy="17475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Multiple Sclerosis</a:t>
              </a:r>
            </a:p>
          </p:txBody>
        </p:sp>
        <p:sp>
          <p:nvSpPr>
            <p:cNvPr id="149" name="Oval 148">
              <a:extLst>
                <a:ext uri="{FF2B5EF4-FFF2-40B4-BE49-F238E27FC236}">
                  <a16:creationId xmlns:a16="http://schemas.microsoft.com/office/drawing/2014/main" xmlns="" id="{F39DC158-978F-4CA9-9C20-14DDEE92E899}"/>
                </a:ext>
              </a:extLst>
            </p:cNvPr>
            <p:cNvSpPr>
              <a:spLocks noChangeAspect="1"/>
            </p:cNvSpPr>
            <p:nvPr/>
          </p:nvSpPr>
          <p:spPr>
            <a:xfrm>
              <a:off x="7918438" y="5674319"/>
              <a:ext cx="169317" cy="17003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Intertrigo</a:t>
              </a:r>
            </a:p>
          </p:txBody>
        </p:sp>
        <p:sp>
          <p:nvSpPr>
            <p:cNvPr id="150" name="Oval 149">
              <a:extLst>
                <a:ext uri="{FF2B5EF4-FFF2-40B4-BE49-F238E27FC236}">
                  <a16:creationId xmlns:a16="http://schemas.microsoft.com/office/drawing/2014/main" xmlns="" id="{D482EC40-2AA4-40A3-8D8F-96E26F45BFB1}"/>
                </a:ext>
              </a:extLst>
            </p:cNvPr>
            <p:cNvSpPr>
              <a:spLocks noChangeAspect="1"/>
            </p:cNvSpPr>
            <p:nvPr/>
          </p:nvSpPr>
          <p:spPr>
            <a:xfrm>
              <a:off x="6637011" y="4924429"/>
              <a:ext cx="708482" cy="70848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r-Latn-RS" sz="1200" b="1" i="0" u="none" strike="noStrike" kern="1200" cap="none" spc="0" normalizeH="0" baseline="0" noProof="0" dirty="0">
                  <a:ln>
                    <a:noFill/>
                  </a:ln>
                  <a:solidFill>
                    <a:srgbClr val="FFFFFF"/>
                  </a:solidFill>
                  <a:effectLst/>
                  <a:uLnTx/>
                  <a:uFillTx/>
                  <a:latin typeface="Apis For Office"/>
                  <a:ea typeface="+mn-ea"/>
                  <a:cs typeface="+mn-cs"/>
                </a:rPr>
                <a:t>GERB</a:t>
              </a:r>
              <a:endParaRPr kumimoji="0" lang="en-GB" sz="1200"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51" name="Oval 150">
              <a:extLst>
                <a:ext uri="{FF2B5EF4-FFF2-40B4-BE49-F238E27FC236}">
                  <a16:creationId xmlns:a16="http://schemas.microsoft.com/office/drawing/2014/main" xmlns="" id="{5A8B9956-CA36-4FA6-8E21-B36C83455F52}"/>
                </a:ext>
              </a:extLst>
            </p:cNvPr>
            <p:cNvSpPr>
              <a:spLocks noChangeAspect="1"/>
            </p:cNvSpPr>
            <p:nvPr/>
          </p:nvSpPr>
          <p:spPr>
            <a:xfrm>
              <a:off x="7748639" y="5124726"/>
              <a:ext cx="169317" cy="17003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Lymphoedema</a:t>
              </a:r>
            </a:p>
          </p:txBody>
        </p:sp>
        <p:sp>
          <p:nvSpPr>
            <p:cNvPr id="152" name="Oval 151">
              <a:extLst>
                <a:ext uri="{FF2B5EF4-FFF2-40B4-BE49-F238E27FC236}">
                  <a16:creationId xmlns:a16="http://schemas.microsoft.com/office/drawing/2014/main" xmlns="" id="{1C38B8D5-345C-4FCE-B7F6-0D5D2101B341}"/>
                </a:ext>
              </a:extLst>
            </p:cNvPr>
            <p:cNvSpPr>
              <a:spLocks noChangeAspect="1"/>
            </p:cNvSpPr>
            <p:nvPr/>
          </p:nvSpPr>
          <p:spPr>
            <a:xfrm>
              <a:off x="7065974" y="5623465"/>
              <a:ext cx="251779" cy="25177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Hydradentis</a:t>
              </a:r>
              <a:r>
                <a:rPr kumimoji="0" lang="en-GB" sz="133" b="1" i="0" u="none" strike="noStrike" kern="1200" cap="none" spc="0" normalizeH="0" baseline="0" noProof="0" dirty="0">
                  <a:ln>
                    <a:noFill/>
                  </a:ln>
                  <a:solidFill>
                    <a:srgbClr val="FFFFFF"/>
                  </a:solidFill>
                  <a:effectLst/>
                  <a:uLnTx/>
                  <a:uFillTx/>
                  <a:latin typeface="Apis For Office"/>
                  <a:ea typeface="+mn-ea"/>
                  <a:cs typeface="+mn-cs"/>
                </a:rPr>
                <a:t> Suppurative</a:t>
              </a:r>
            </a:p>
          </p:txBody>
        </p:sp>
        <p:sp>
          <p:nvSpPr>
            <p:cNvPr id="153" name="Oval 152">
              <a:extLst>
                <a:ext uri="{FF2B5EF4-FFF2-40B4-BE49-F238E27FC236}">
                  <a16:creationId xmlns:a16="http://schemas.microsoft.com/office/drawing/2014/main" xmlns="" id="{0B1D8630-B27B-4284-9621-627BA72D93E5}"/>
                </a:ext>
              </a:extLst>
            </p:cNvPr>
            <p:cNvSpPr>
              <a:spLocks noChangeAspect="1"/>
            </p:cNvSpPr>
            <p:nvPr/>
          </p:nvSpPr>
          <p:spPr>
            <a:xfrm>
              <a:off x="7287974" y="5483320"/>
              <a:ext cx="94065" cy="9446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Striae</a:t>
              </a:r>
            </a:p>
          </p:txBody>
        </p:sp>
        <p:sp>
          <p:nvSpPr>
            <p:cNvPr id="154" name="Oval 153">
              <a:extLst>
                <a:ext uri="{FF2B5EF4-FFF2-40B4-BE49-F238E27FC236}">
                  <a16:creationId xmlns:a16="http://schemas.microsoft.com/office/drawing/2014/main" xmlns="" id="{164D012C-1787-4B9A-A39F-FA74D13EBE4B}"/>
                </a:ext>
              </a:extLst>
            </p:cNvPr>
            <p:cNvSpPr>
              <a:spLocks noChangeAspect="1"/>
            </p:cNvSpPr>
            <p:nvPr/>
          </p:nvSpPr>
          <p:spPr>
            <a:xfrm>
              <a:off x="7789058" y="5753293"/>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Ersypels</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55" name="Oval 154">
              <a:extLst>
                <a:ext uri="{FF2B5EF4-FFF2-40B4-BE49-F238E27FC236}">
                  <a16:creationId xmlns:a16="http://schemas.microsoft.com/office/drawing/2014/main" xmlns="" id="{4D41D8AF-E51B-4AC0-879E-584BAF4ACCBB}"/>
                </a:ext>
              </a:extLst>
            </p:cNvPr>
            <p:cNvSpPr>
              <a:spLocks noChangeAspect="1"/>
            </p:cNvSpPr>
            <p:nvPr/>
          </p:nvSpPr>
          <p:spPr>
            <a:xfrm>
              <a:off x="7365999" y="5689406"/>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Keratosis Pilaris</a:t>
              </a:r>
            </a:p>
          </p:txBody>
        </p:sp>
        <p:sp>
          <p:nvSpPr>
            <p:cNvPr id="156" name="Oval 155">
              <a:extLst>
                <a:ext uri="{FF2B5EF4-FFF2-40B4-BE49-F238E27FC236}">
                  <a16:creationId xmlns:a16="http://schemas.microsoft.com/office/drawing/2014/main" xmlns="" id="{AD0BBFF7-6393-4B72-9A0D-10798491EC91}"/>
                </a:ext>
              </a:extLst>
            </p:cNvPr>
            <p:cNvSpPr>
              <a:spLocks noChangeAspect="1"/>
            </p:cNvSpPr>
            <p:nvPr/>
          </p:nvSpPr>
          <p:spPr>
            <a:xfrm>
              <a:off x="7127529" y="4565677"/>
              <a:ext cx="377857" cy="37785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Cirrhosis</a:t>
              </a:r>
            </a:p>
          </p:txBody>
        </p:sp>
        <p:sp>
          <p:nvSpPr>
            <p:cNvPr id="157" name="Oval 156">
              <a:extLst>
                <a:ext uri="{FF2B5EF4-FFF2-40B4-BE49-F238E27FC236}">
                  <a16:creationId xmlns:a16="http://schemas.microsoft.com/office/drawing/2014/main" xmlns="" id="{7863A52A-CF46-4D0E-97BE-7E28984D6AD1}"/>
                </a:ext>
              </a:extLst>
            </p:cNvPr>
            <p:cNvSpPr>
              <a:spLocks noChangeAspect="1"/>
            </p:cNvSpPr>
            <p:nvPr/>
          </p:nvSpPr>
          <p:spPr>
            <a:xfrm>
              <a:off x="8380276" y="4485958"/>
              <a:ext cx="406196" cy="4061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Pancreatitis</a:t>
              </a:r>
            </a:p>
          </p:txBody>
        </p:sp>
        <p:sp>
          <p:nvSpPr>
            <p:cNvPr id="158" name="Oval 157">
              <a:extLst>
                <a:ext uri="{FF2B5EF4-FFF2-40B4-BE49-F238E27FC236}">
                  <a16:creationId xmlns:a16="http://schemas.microsoft.com/office/drawing/2014/main" xmlns="" id="{583A9B7A-7828-4051-B4C4-AAEF7B2CC936}"/>
                </a:ext>
              </a:extLst>
            </p:cNvPr>
            <p:cNvSpPr>
              <a:spLocks noChangeAspect="1"/>
            </p:cNvSpPr>
            <p:nvPr/>
          </p:nvSpPr>
          <p:spPr>
            <a:xfrm>
              <a:off x="7478433" y="3574867"/>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Fibromyalgia</a:t>
              </a:r>
            </a:p>
          </p:txBody>
        </p:sp>
        <p:sp>
          <p:nvSpPr>
            <p:cNvPr id="159" name="Oval 158">
              <a:extLst>
                <a:ext uri="{FF2B5EF4-FFF2-40B4-BE49-F238E27FC236}">
                  <a16:creationId xmlns:a16="http://schemas.microsoft.com/office/drawing/2014/main" xmlns="" id="{E5CF5B6E-3B83-4683-BDEF-8FAC25B13878}"/>
                </a:ext>
              </a:extLst>
            </p:cNvPr>
            <p:cNvSpPr>
              <a:spLocks noChangeAspect="1"/>
            </p:cNvSpPr>
            <p:nvPr/>
          </p:nvSpPr>
          <p:spPr>
            <a:xfrm>
              <a:off x="7232724" y="3676370"/>
              <a:ext cx="141098"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ICD complications</a:t>
              </a:r>
            </a:p>
          </p:txBody>
        </p:sp>
        <p:sp>
          <p:nvSpPr>
            <p:cNvPr id="160" name="Oval 159">
              <a:extLst>
                <a:ext uri="{FF2B5EF4-FFF2-40B4-BE49-F238E27FC236}">
                  <a16:creationId xmlns:a16="http://schemas.microsoft.com/office/drawing/2014/main" xmlns="" id="{1A0ECB2B-3AEB-46C2-8E87-1B2DD607132B}"/>
                </a:ext>
              </a:extLst>
            </p:cNvPr>
            <p:cNvSpPr>
              <a:spLocks noChangeAspect="1"/>
            </p:cNvSpPr>
            <p:nvPr/>
          </p:nvSpPr>
          <p:spPr>
            <a:xfrm>
              <a:off x="6771380" y="3118912"/>
              <a:ext cx="377857" cy="37785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dirty="0">
                  <a:ln>
                    <a:noFill/>
                  </a:ln>
                  <a:solidFill>
                    <a:srgbClr val="FFFFFF"/>
                  </a:solidFill>
                  <a:effectLst/>
                  <a:uLnTx/>
                  <a:uFillTx/>
                  <a:latin typeface="Apis For Office"/>
                  <a:ea typeface="+mn-ea"/>
                  <a:cs typeface="+mn-cs"/>
                </a:rPr>
                <a:t>Dementia</a:t>
              </a:r>
            </a:p>
          </p:txBody>
        </p:sp>
        <p:sp>
          <p:nvSpPr>
            <p:cNvPr id="161" name="Oval 160">
              <a:extLst>
                <a:ext uri="{FF2B5EF4-FFF2-40B4-BE49-F238E27FC236}">
                  <a16:creationId xmlns:a16="http://schemas.microsoft.com/office/drawing/2014/main" xmlns="" id="{E1985A88-4A54-407B-8B8B-AF261FC0948B}"/>
                </a:ext>
              </a:extLst>
            </p:cNvPr>
            <p:cNvSpPr>
              <a:spLocks noChangeAspect="1"/>
            </p:cNvSpPr>
            <p:nvPr/>
          </p:nvSpPr>
          <p:spPr>
            <a:xfrm>
              <a:off x="6898261" y="2117099"/>
              <a:ext cx="217268" cy="2172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Cataracts</a:t>
              </a:r>
            </a:p>
          </p:txBody>
        </p:sp>
        <p:sp>
          <p:nvSpPr>
            <p:cNvPr id="162" name="Oval 161">
              <a:extLst>
                <a:ext uri="{FF2B5EF4-FFF2-40B4-BE49-F238E27FC236}">
                  <a16:creationId xmlns:a16="http://schemas.microsoft.com/office/drawing/2014/main" xmlns="" id="{6D278ECC-2141-4048-B74F-DCECD6A20AC1}"/>
                </a:ext>
              </a:extLst>
            </p:cNvPr>
            <p:cNvSpPr>
              <a:spLocks noChangeAspect="1"/>
            </p:cNvSpPr>
            <p:nvPr/>
          </p:nvSpPr>
          <p:spPr>
            <a:xfrm>
              <a:off x="6216841" y="3117867"/>
              <a:ext cx="505384" cy="50538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00" b="1" i="0" u="none" strike="noStrike" kern="1200" cap="none" spc="0" normalizeH="0" baseline="0" noProof="0" dirty="0">
                  <a:ln>
                    <a:noFill/>
                  </a:ln>
                  <a:solidFill>
                    <a:srgbClr val="FFFFFF"/>
                  </a:solidFill>
                  <a:effectLst/>
                  <a:uLnTx/>
                  <a:uFillTx/>
                  <a:latin typeface="Apis For Office"/>
                  <a:ea typeface="+mn-ea"/>
                  <a:cs typeface="+mn-cs"/>
                </a:rPr>
                <a:t>Colorectal Polyps</a:t>
              </a:r>
            </a:p>
          </p:txBody>
        </p:sp>
        <p:sp>
          <p:nvSpPr>
            <p:cNvPr id="163" name="Oval 162">
              <a:extLst>
                <a:ext uri="{FF2B5EF4-FFF2-40B4-BE49-F238E27FC236}">
                  <a16:creationId xmlns:a16="http://schemas.microsoft.com/office/drawing/2014/main" xmlns="" id="{BBED6A03-A1AF-428C-A09E-54F73471C79C}"/>
                </a:ext>
              </a:extLst>
            </p:cNvPr>
            <p:cNvSpPr>
              <a:spLocks noChangeAspect="1"/>
            </p:cNvSpPr>
            <p:nvPr/>
          </p:nvSpPr>
          <p:spPr>
            <a:xfrm>
              <a:off x="5851422" y="3833997"/>
              <a:ext cx="259777" cy="25977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 b="1" i="0" u="none" strike="noStrike" kern="1200" cap="none" spc="0" normalizeH="0" baseline="0" noProof="0" dirty="0">
                  <a:ln>
                    <a:noFill/>
                  </a:ln>
                  <a:solidFill>
                    <a:srgbClr val="FFFFFF"/>
                  </a:solidFill>
                  <a:effectLst/>
                  <a:uLnTx/>
                  <a:uFillTx/>
                  <a:latin typeface="Apis For Office"/>
                  <a:ea typeface="+mn-ea"/>
                  <a:cs typeface="+mn-cs"/>
                </a:rPr>
                <a:t>Postpartum haemorrhage</a:t>
              </a:r>
            </a:p>
          </p:txBody>
        </p:sp>
        <p:sp>
          <p:nvSpPr>
            <p:cNvPr id="164" name="Oval 163">
              <a:extLst>
                <a:ext uri="{FF2B5EF4-FFF2-40B4-BE49-F238E27FC236}">
                  <a16:creationId xmlns:a16="http://schemas.microsoft.com/office/drawing/2014/main" xmlns="" id="{9FE1C1C3-D879-4CBB-A4AB-403F84E032F0}"/>
                </a:ext>
              </a:extLst>
            </p:cNvPr>
            <p:cNvSpPr>
              <a:spLocks noChangeAspect="1"/>
            </p:cNvSpPr>
            <p:nvPr/>
          </p:nvSpPr>
          <p:spPr>
            <a:xfrm>
              <a:off x="6019913" y="4280834"/>
              <a:ext cx="178724" cy="17948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Instrumental delivery (</a:t>
              </a: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inc.</a:t>
              </a:r>
              <a:r>
                <a:rPr kumimoji="0" lang="en-GB" sz="133" b="1" i="0" u="none" strike="noStrike" kern="1200" cap="none" spc="0" normalizeH="0" baseline="0" noProof="0" dirty="0">
                  <a:ln>
                    <a:noFill/>
                  </a:ln>
                  <a:solidFill>
                    <a:srgbClr val="FFFFFF"/>
                  </a:solidFill>
                  <a:effectLst/>
                  <a:uLnTx/>
                  <a:uFillTx/>
                  <a:latin typeface="Apis For Office"/>
                  <a:ea typeface="+mn-ea"/>
                  <a:cs typeface="+mn-cs"/>
                </a:rPr>
                <a:t> forceps, vacuum)</a:t>
              </a:r>
            </a:p>
          </p:txBody>
        </p:sp>
        <p:sp>
          <p:nvSpPr>
            <p:cNvPr id="165" name="Oval 164">
              <a:extLst>
                <a:ext uri="{FF2B5EF4-FFF2-40B4-BE49-F238E27FC236}">
                  <a16:creationId xmlns:a16="http://schemas.microsoft.com/office/drawing/2014/main" xmlns="" id="{89C4A3D2-FECB-474E-93E2-032536C8C165}"/>
                </a:ext>
              </a:extLst>
            </p:cNvPr>
            <p:cNvSpPr>
              <a:spLocks noChangeAspect="1"/>
            </p:cNvSpPr>
            <p:nvPr/>
          </p:nvSpPr>
          <p:spPr>
            <a:xfrm>
              <a:off x="6076367" y="4532475"/>
              <a:ext cx="174020" cy="17475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Neonatal seizure</a:t>
              </a:r>
            </a:p>
          </p:txBody>
        </p:sp>
        <p:sp>
          <p:nvSpPr>
            <p:cNvPr id="166" name="Oval 165">
              <a:extLst>
                <a:ext uri="{FF2B5EF4-FFF2-40B4-BE49-F238E27FC236}">
                  <a16:creationId xmlns:a16="http://schemas.microsoft.com/office/drawing/2014/main" xmlns="" id="{28AB326B-6FE3-4386-9A33-E8B973DA6C55}"/>
                </a:ext>
              </a:extLst>
            </p:cNvPr>
            <p:cNvSpPr>
              <a:spLocks noChangeAspect="1"/>
            </p:cNvSpPr>
            <p:nvPr/>
          </p:nvSpPr>
          <p:spPr>
            <a:xfrm>
              <a:off x="6013345" y="4928416"/>
              <a:ext cx="224605" cy="22555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Respiratory problems in the </a:t>
              </a: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newborn</a:t>
              </a:r>
              <a:endParaRPr kumimoji="0" lang="en-GB" sz="133"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67" name="Oval 166">
              <a:extLst>
                <a:ext uri="{FF2B5EF4-FFF2-40B4-BE49-F238E27FC236}">
                  <a16:creationId xmlns:a16="http://schemas.microsoft.com/office/drawing/2014/main" xmlns="" id="{702C6460-6DC3-4C90-BFBE-13C8E801CB2B}"/>
                </a:ext>
              </a:extLst>
            </p:cNvPr>
            <p:cNvSpPr>
              <a:spLocks noChangeAspect="1"/>
            </p:cNvSpPr>
            <p:nvPr/>
          </p:nvSpPr>
          <p:spPr>
            <a:xfrm>
              <a:off x="5927419" y="4139138"/>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Failed labour induction</a:t>
              </a:r>
            </a:p>
          </p:txBody>
        </p:sp>
        <p:sp>
          <p:nvSpPr>
            <p:cNvPr id="168" name="Oval 167">
              <a:extLst>
                <a:ext uri="{FF2B5EF4-FFF2-40B4-BE49-F238E27FC236}">
                  <a16:creationId xmlns:a16="http://schemas.microsoft.com/office/drawing/2014/main" xmlns="" id="{0A9B46FE-F2AE-4B62-897D-C72D27BA0804}"/>
                </a:ext>
              </a:extLst>
            </p:cNvPr>
            <p:cNvSpPr>
              <a:spLocks noChangeAspect="1"/>
            </p:cNvSpPr>
            <p:nvPr/>
          </p:nvSpPr>
          <p:spPr>
            <a:xfrm>
              <a:off x="5796345" y="4131202"/>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Peripheral oedema</a:t>
              </a:r>
            </a:p>
          </p:txBody>
        </p:sp>
        <p:sp>
          <p:nvSpPr>
            <p:cNvPr id="169" name="Oval 168">
              <a:extLst>
                <a:ext uri="{FF2B5EF4-FFF2-40B4-BE49-F238E27FC236}">
                  <a16:creationId xmlns:a16="http://schemas.microsoft.com/office/drawing/2014/main" xmlns="" id="{C1E9909C-B410-45DF-A26D-56517073E5A2}"/>
                </a:ext>
              </a:extLst>
            </p:cNvPr>
            <p:cNvSpPr>
              <a:spLocks noChangeAspect="1"/>
            </p:cNvSpPr>
            <p:nvPr/>
          </p:nvSpPr>
          <p:spPr>
            <a:xfrm>
              <a:off x="5136047" y="4223681"/>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Birth asphyxia</a:t>
              </a:r>
            </a:p>
          </p:txBody>
        </p:sp>
        <p:sp>
          <p:nvSpPr>
            <p:cNvPr id="170" name="Oval 169">
              <a:extLst>
                <a:ext uri="{FF2B5EF4-FFF2-40B4-BE49-F238E27FC236}">
                  <a16:creationId xmlns:a16="http://schemas.microsoft.com/office/drawing/2014/main" xmlns="" id="{9BF7DC4E-98CA-4460-8813-37C04B4D0B8D}"/>
                </a:ext>
              </a:extLst>
            </p:cNvPr>
            <p:cNvSpPr>
              <a:spLocks noChangeAspect="1"/>
            </p:cNvSpPr>
            <p:nvPr/>
          </p:nvSpPr>
          <p:spPr>
            <a:xfrm>
              <a:off x="5481613" y="4170954"/>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Infant mortality</a:t>
              </a:r>
            </a:p>
          </p:txBody>
        </p:sp>
        <p:sp>
          <p:nvSpPr>
            <p:cNvPr id="171" name="Oval 170">
              <a:extLst>
                <a:ext uri="{FF2B5EF4-FFF2-40B4-BE49-F238E27FC236}">
                  <a16:creationId xmlns:a16="http://schemas.microsoft.com/office/drawing/2014/main" xmlns="" id="{87379C0B-F33D-4D44-BCAE-C46E9D019F42}"/>
                </a:ext>
              </a:extLst>
            </p:cNvPr>
            <p:cNvSpPr>
              <a:spLocks noChangeAspect="1"/>
            </p:cNvSpPr>
            <p:nvPr/>
          </p:nvSpPr>
          <p:spPr>
            <a:xfrm>
              <a:off x="5613665" y="4829175"/>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Child hospital admissions in the </a:t>
              </a:r>
              <a:r>
                <a:rPr kumimoji="0" lang="en-GB" sz="133" b="0" i="0" u="none" strike="noStrike" kern="1200" cap="none" spc="0" normalizeH="0" baseline="0" noProof="0" dirty="0" err="1">
                  <a:ln>
                    <a:noFill/>
                  </a:ln>
                  <a:solidFill>
                    <a:srgbClr val="82786F">
                      <a:lumMod val="50000"/>
                    </a:srgbClr>
                  </a:solidFill>
                  <a:effectLst/>
                  <a:uLnTx/>
                  <a:uFillTx/>
                  <a:latin typeface="Apis For Office"/>
                  <a:ea typeface="+mn-ea"/>
                  <a:cs typeface="+mn-cs"/>
                </a:rPr>
                <a:t>ffirst</a:t>
              </a: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 5 years of life</a:t>
              </a:r>
            </a:p>
          </p:txBody>
        </p:sp>
        <p:sp>
          <p:nvSpPr>
            <p:cNvPr id="172" name="Oval 171">
              <a:extLst>
                <a:ext uri="{FF2B5EF4-FFF2-40B4-BE49-F238E27FC236}">
                  <a16:creationId xmlns:a16="http://schemas.microsoft.com/office/drawing/2014/main" xmlns="" id="{64065A4B-84D9-49BB-A984-3F7F28FE8E79}"/>
                </a:ext>
              </a:extLst>
            </p:cNvPr>
            <p:cNvSpPr>
              <a:spLocks noChangeAspect="1"/>
            </p:cNvSpPr>
            <p:nvPr/>
          </p:nvSpPr>
          <p:spPr>
            <a:xfrm>
              <a:off x="5457383" y="4819999"/>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Bacterial sepsis of </a:t>
              </a:r>
              <a:r>
                <a:rPr kumimoji="0" lang="en-GB" sz="133" b="0" i="0" u="none" strike="noStrike" kern="1200" cap="none" spc="0" normalizeH="0" baseline="0" noProof="0" dirty="0" err="1">
                  <a:ln>
                    <a:noFill/>
                  </a:ln>
                  <a:solidFill>
                    <a:srgbClr val="82786F">
                      <a:lumMod val="50000"/>
                    </a:srgbClr>
                  </a:solidFill>
                  <a:effectLst/>
                  <a:uLnTx/>
                  <a:uFillTx/>
                  <a:latin typeface="Apis For Office"/>
                  <a:ea typeface="+mn-ea"/>
                  <a:cs typeface="+mn-cs"/>
                </a:rPr>
                <a:t>newborn</a:t>
              </a:r>
              <a:endPar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endParaRPr>
            </a:p>
          </p:txBody>
        </p:sp>
        <p:sp>
          <p:nvSpPr>
            <p:cNvPr id="173" name="Oval 172">
              <a:extLst>
                <a:ext uri="{FF2B5EF4-FFF2-40B4-BE49-F238E27FC236}">
                  <a16:creationId xmlns:a16="http://schemas.microsoft.com/office/drawing/2014/main" xmlns="" id="{CE9B9F24-BE60-41A5-A2C6-EFACDCE57997}"/>
                </a:ext>
              </a:extLst>
            </p:cNvPr>
            <p:cNvSpPr>
              <a:spLocks noChangeAspect="1"/>
            </p:cNvSpPr>
            <p:nvPr/>
          </p:nvSpPr>
          <p:spPr>
            <a:xfrm>
              <a:off x="5432039" y="4534665"/>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UTI during pregnancy and postpartum</a:t>
              </a:r>
            </a:p>
          </p:txBody>
        </p:sp>
        <p:sp>
          <p:nvSpPr>
            <p:cNvPr id="174" name="Oval 173">
              <a:extLst>
                <a:ext uri="{FF2B5EF4-FFF2-40B4-BE49-F238E27FC236}">
                  <a16:creationId xmlns:a16="http://schemas.microsoft.com/office/drawing/2014/main" xmlns="" id="{A38877A8-EAE7-430F-A167-B674C1E41DA6}"/>
                </a:ext>
              </a:extLst>
            </p:cNvPr>
            <p:cNvSpPr>
              <a:spLocks noChangeAspect="1"/>
            </p:cNvSpPr>
            <p:nvPr/>
          </p:nvSpPr>
          <p:spPr>
            <a:xfrm>
              <a:off x="5302605" y="4496906"/>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rPr>
                <a:t>Feeding problems of </a:t>
              </a:r>
              <a:r>
                <a:rPr kumimoji="0" lang="en-GB" sz="133" b="0" i="0" u="none" strike="noStrike" kern="1200" cap="none" spc="0" normalizeH="0" baseline="0" noProof="0" dirty="0" err="1">
                  <a:ln>
                    <a:noFill/>
                  </a:ln>
                  <a:solidFill>
                    <a:srgbClr val="82786F">
                      <a:lumMod val="50000"/>
                    </a:srgbClr>
                  </a:solidFill>
                  <a:effectLst/>
                  <a:uLnTx/>
                  <a:uFillTx/>
                  <a:latin typeface="Apis For Office"/>
                  <a:ea typeface="+mn-ea"/>
                  <a:cs typeface="+mn-cs"/>
                </a:rPr>
                <a:t>newborn</a:t>
              </a:r>
              <a:endParaRPr kumimoji="0" lang="en-GB" sz="133" b="0" i="0" u="none" strike="noStrike" kern="1200" cap="none" spc="0" normalizeH="0" baseline="0" noProof="0" dirty="0">
                <a:ln>
                  <a:noFill/>
                </a:ln>
                <a:solidFill>
                  <a:srgbClr val="82786F">
                    <a:lumMod val="50000"/>
                  </a:srgbClr>
                </a:solidFill>
                <a:effectLst/>
                <a:uLnTx/>
                <a:uFillTx/>
                <a:latin typeface="Apis For Office"/>
                <a:ea typeface="+mn-ea"/>
                <a:cs typeface="+mn-cs"/>
              </a:endParaRPr>
            </a:p>
          </p:txBody>
        </p:sp>
        <p:sp>
          <p:nvSpPr>
            <p:cNvPr id="175" name="Oval 174">
              <a:extLst>
                <a:ext uri="{FF2B5EF4-FFF2-40B4-BE49-F238E27FC236}">
                  <a16:creationId xmlns:a16="http://schemas.microsoft.com/office/drawing/2014/main" xmlns="" id="{F223DD5B-B581-42A4-A33C-8E02CBA53570}"/>
                </a:ext>
              </a:extLst>
            </p:cNvPr>
            <p:cNvSpPr>
              <a:spLocks noChangeAspect="1"/>
            </p:cNvSpPr>
            <p:nvPr/>
          </p:nvSpPr>
          <p:spPr>
            <a:xfrm>
              <a:off x="5780934" y="4458493"/>
              <a:ext cx="96359" cy="9676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E0DED8">
                      <a:lumMod val="10000"/>
                    </a:srgbClr>
                  </a:solidFill>
                  <a:effectLst/>
                  <a:uLnTx/>
                  <a:uFillTx/>
                  <a:latin typeface="Apis For Office"/>
                  <a:ea typeface="+mn-ea"/>
                  <a:cs typeface="+mn-cs"/>
                </a:rPr>
                <a:t>Newborn</a:t>
              </a:r>
              <a:r>
                <a:rPr kumimoji="0" lang="en-GB" sz="133" b="0" i="0" u="none" strike="noStrike" kern="1200" cap="none" spc="0" normalizeH="0" baseline="0" noProof="0" dirty="0">
                  <a:ln>
                    <a:noFill/>
                  </a:ln>
                  <a:solidFill>
                    <a:srgbClr val="E0DED8">
                      <a:lumMod val="10000"/>
                    </a:srgbClr>
                  </a:solidFill>
                  <a:effectLst/>
                  <a:uLnTx/>
                  <a:uFillTx/>
                  <a:latin typeface="Apis For Office"/>
                  <a:ea typeface="+mn-ea"/>
                  <a:cs typeface="+mn-cs"/>
                </a:rPr>
                <a:t> % body fat &gt;90</a:t>
              </a:r>
              <a:r>
                <a:rPr kumimoji="0" lang="en-GB" sz="133" b="0" i="0" u="none" strike="noStrike" kern="1200" cap="none" spc="0" normalizeH="0" baseline="30000" noProof="0" dirty="0">
                  <a:ln>
                    <a:noFill/>
                  </a:ln>
                  <a:solidFill>
                    <a:srgbClr val="E0DED8">
                      <a:lumMod val="10000"/>
                    </a:srgbClr>
                  </a:solidFill>
                  <a:effectLst/>
                  <a:uLnTx/>
                  <a:uFillTx/>
                  <a:latin typeface="Apis For Office"/>
                  <a:ea typeface="+mn-ea"/>
                  <a:cs typeface="+mn-cs"/>
                </a:rPr>
                <a:t>th</a:t>
              </a:r>
              <a:r>
                <a:rPr kumimoji="0" lang="en-GB" sz="133" b="0" i="0" u="none" strike="noStrike" kern="1200" cap="none" spc="0" normalizeH="0" baseline="0" noProof="0" dirty="0">
                  <a:ln>
                    <a:noFill/>
                  </a:ln>
                  <a:solidFill>
                    <a:srgbClr val="E0DED8">
                      <a:lumMod val="10000"/>
                    </a:srgbClr>
                  </a:solidFill>
                  <a:effectLst/>
                  <a:uLnTx/>
                  <a:uFillTx/>
                  <a:latin typeface="Apis For Office"/>
                  <a:ea typeface="+mn-ea"/>
                  <a:cs typeface="+mn-cs"/>
                </a:rPr>
                <a:t> percentile</a:t>
              </a:r>
            </a:p>
          </p:txBody>
        </p:sp>
        <p:sp>
          <p:nvSpPr>
            <p:cNvPr id="176" name="Oval 175">
              <a:extLst>
                <a:ext uri="{FF2B5EF4-FFF2-40B4-BE49-F238E27FC236}">
                  <a16:creationId xmlns:a16="http://schemas.microsoft.com/office/drawing/2014/main" xmlns="" id="{E86ECFD6-A4F2-4568-967B-0AF5FFDDFE12}"/>
                </a:ext>
              </a:extLst>
            </p:cNvPr>
            <p:cNvSpPr>
              <a:spLocks noChangeAspect="1"/>
            </p:cNvSpPr>
            <p:nvPr/>
          </p:nvSpPr>
          <p:spPr>
            <a:xfrm>
              <a:off x="4914788" y="4668513"/>
              <a:ext cx="264500" cy="2645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This is illegible,  I am writing txt so it appears similar to the  original image.</a:t>
              </a:r>
            </a:p>
          </p:txBody>
        </p:sp>
        <p:sp>
          <p:nvSpPr>
            <p:cNvPr id="177" name="Oval 176">
              <a:extLst>
                <a:ext uri="{FF2B5EF4-FFF2-40B4-BE49-F238E27FC236}">
                  <a16:creationId xmlns:a16="http://schemas.microsoft.com/office/drawing/2014/main" xmlns="" id="{A45159E3-73B0-459D-AC9E-F8B4852C3717}"/>
                </a:ext>
              </a:extLst>
            </p:cNvPr>
            <p:cNvSpPr>
              <a:spLocks noChangeAspect="1"/>
            </p:cNvSpPr>
            <p:nvPr/>
          </p:nvSpPr>
          <p:spPr>
            <a:xfrm>
              <a:off x="5504342" y="4629881"/>
              <a:ext cx="174020" cy="17475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Hyaline membrane disease</a:t>
              </a:r>
            </a:p>
          </p:txBody>
        </p:sp>
        <p:sp>
          <p:nvSpPr>
            <p:cNvPr id="178" name="Oval 177">
              <a:extLst>
                <a:ext uri="{FF2B5EF4-FFF2-40B4-BE49-F238E27FC236}">
                  <a16:creationId xmlns:a16="http://schemas.microsoft.com/office/drawing/2014/main" xmlns="" id="{62C201DF-F06D-46B4-A2F1-A378BB3D6D55}"/>
                </a:ext>
              </a:extLst>
            </p:cNvPr>
            <p:cNvSpPr>
              <a:spLocks noChangeAspect="1"/>
            </p:cNvSpPr>
            <p:nvPr/>
          </p:nvSpPr>
          <p:spPr>
            <a:xfrm>
              <a:off x="5709039" y="4884998"/>
              <a:ext cx="224605" cy="22555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Birth injury (</a:t>
              </a: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inc.</a:t>
              </a:r>
              <a:r>
                <a:rPr kumimoji="0" lang="en-GB" sz="133" b="1" i="0" u="none" strike="noStrike" kern="1200" cap="none" spc="0" normalizeH="0" baseline="0" noProof="0" dirty="0">
                  <a:ln>
                    <a:noFill/>
                  </a:ln>
                  <a:solidFill>
                    <a:srgbClr val="FFFFFF"/>
                  </a:solidFill>
                  <a:effectLst/>
                  <a:uLnTx/>
                  <a:uFillTx/>
                  <a:latin typeface="Apis For Office"/>
                  <a:ea typeface="+mn-ea"/>
                  <a:cs typeface="+mn-cs"/>
                </a:rPr>
                <a:t> to the peripheral nervous system and to the skeleton)</a:t>
              </a:r>
            </a:p>
          </p:txBody>
        </p:sp>
        <p:sp>
          <p:nvSpPr>
            <p:cNvPr id="179" name="Oval 178">
              <a:extLst>
                <a:ext uri="{FF2B5EF4-FFF2-40B4-BE49-F238E27FC236}">
                  <a16:creationId xmlns:a16="http://schemas.microsoft.com/office/drawing/2014/main" xmlns="" id="{3D520678-C6CD-4180-B421-BFB6CDD79CA7}"/>
                </a:ext>
              </a:extLst>
            </p:cNvPr>
            <p:cNvSpPr>
              <a:spLocks noChangeAspect="1"/>
            </p:cNvSpPr>
            <p:nvPr/>
          </p:nvSpPr>
          <p:spPr>
            <a:xfrm>
              <a:off x="5178178" y="4351460"/>
              <a:ext cx="141097" cy="14169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Adverse </a:t>
              </a: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faetal</a:t>
              </a:r>
              <a:r>
                <a:rPr kumimoji="0" lang="en-GB" sz="133" b="1" i="0" u="none" strike="noStrike" kern="1200" cap="none" spc="0" normalizeH="0" baseline="0" noProof="0" dirty="0">
                  <a:ln>
                    <a:noFill/>
                  </a:ln>
                  <a:solidFill>
                    <a:srgbClr val="FFFFFF"/>
                  </a:solidFill>
                  <a:effectLst/>
                  <a:uLnTx/>
                  <a:uFillTx/>
                  <a:latin typeface="Apis For Office"/>
                  <a:ea typeface="+mn-ea"/>
                  <a:cs typeface="+mn-cs"/>
                </a:rPr>
                <a:t> outcomes at delivery</a:t>
              </a:r>
            </a:p>
          </p:txBody>
        </p:sp>
        <p:sp>
          <p:nvSpPr>
            <p:cNvPr id="180" name="Oval 179">
              <a:extLst>
                <a:ext uri="{FF2B5EF4-FFF2-40B4-BE49-F238E27FC236}">
                  <a16:creationId xmlns:a16="http://schemas.microsoft.com/office/drawing/2014/main" xmlns="" id="{7E0C7F81-C974-485A-92E4-FA71F8EAC2E1}"/>
                </a:ext>
              </a:extLst>
            </p:cNvPr>
            <p:cNvSpPr>
              <a:spLocks noChangeAspect="1"/>
            </p:cNvSpPr>
            <p:nvPr/>
          </p:nvSpPr>
          <p:spPr>
            <a:xfrm>
              <a:off x="5135115" y="4868509"/>
              <a:ext cx="325902" cy="32590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1" i="0" u="none" strike="noStrike" kern="1200" cap="none" spc="0" normalizeH="0" baseline="0" noProof="0" dirty="0">
                  <a:ln>
                    <a:noFill/>
                  </a:ln>
                  <a:solidFill>
                    <a:srgbClr val="FFFFFF"/>
                  </a:solidFill>
                  <a:effectLst/>
                  <a:uLnTx/>
                  <a:uFillTx/>
                  <a:latin typeface="Apis For Office"/>
                  <a:ea typeface="+mn-ea"/>
                  <a:cs typeface="+mn-cs"/>
                </a:rPr>
                <a:t>Post-delivery wound complications (</a:t>
              </a:r>
              <a:r>
                <a:rPr kumimoji="0" lang="en-GB" sz="140" b="1" i="0" u="none" strike="noStrike" kern="1200" cap="none" spc="0" normalizeH="0" baseline="0" noProof="0" dirty="0" err="1">
                  <a:ln>
                    <a:noFill/>
                  </a:ln>
                  <a:solidFill>
                    <a:srgbClr val="FFFFFF"/>
                  </a:solidFill>
                  <a:effectLst/>
                  <a:uLnTx/>
                  <a:uFillTx/>
                  <a:latin typeface="Apis For Office"/>
                  <a:ea typeface="+mn-ea"/>
                  <a:cs typeface="+mn-cs"/>
                </a:rPr>
                <a:t>inc.</a:t>
              </a:r>
              <a:r>
                <a:rPr kumimoji="0" lang="en-GB" sz="140" b="1" i="0" u="none" strike="noStrike" kern="1200" cap="none" spc="0" normalizeH="0" baseline="0" noProof="0" dirty="0">
                  <a:ln>
                    <a:noFill/>
                  </a:ln>
                  <a:solidFill>
                    <a:srgbClr val="FFFFFF"/>
                  </a:solidFill>
                  <a:effectLst/>
                  <a:uLnTx/>
                  <a:uFillTx/>
                  <a:latin typeface="Apis For Office"/>
                  <a:ea typeface="+mn-ea"/>
                  <a:cs typeface="+mn-cs"/>
                </a:rPr>
                <a:t> C-section wound, wound infection, poor wound healing)</a:t>
              </a:r>
            </a:p>
          </p:txBody>
        </p:sp>
      </p:grpSp>
      <p:grpSp>
        <p:nvGrpSpPr>
          <p:cNvPr id="181" name="Group 180">
            <a:extLst>
              <a:ext uri="{FF2B5EF4-FFF2-40B4-BE49-F238E27FC236}">
                <a16:creationId xmlns:a16="http://schemas.microsoft.com/office/drawing/2014/main" xmlns="" id="{3D2E1BB9-6E7A-439E-8FBC-FC98055547D0}"/>
              </a:ext>
            </a:extLst>
          </p:cNvPr>
          <p:cNvGrpSpPr/>
          <p:nvPr/>
        </p:nvGrpSpPr>
        <p:grpSpPr>
          <a:xfrm>
            <a:off x="4485870" y="1707440"/>
            <a:ext cx="6468495" cy="4094149"/>
            <a:chOff x="4725580" y="1964668"/>
            <a:chExt cx="6468495" cy="4094149"/>
          </a:xfrm>
          <a:solidFill>
            <a:srgbClr val="EAAB00"/>
          </a:solidFill>
        </p:grpSpPr>
        <p:grpSp>
          <p:nvGrpSpPr>
            <p:cNvPr id="182" name="Group 181">
              <a:extLst>
                <a:ext uri="{FF2B5EF4-FFF2-40B4-BE49-F238E27FC236}">
                  <a16:creationId xmlns:a16="http://schemas.microsoft.com/office/drawing/2014/main" xmlns="" id="{9D103FD6-AEA2-4565-80ED-0D8FDCFA0696}"/>
                </a:ext>
              </a:extLst>
            </p:cNvPr>
            <p:cNvGrpSpPr/>
            <p:nvPr/>
          </p:nvGrpSpPr>
          <p:grpSpPr>
            <a:xfrm>
              <a:off x="4725580" y="1964668"/>
              <a:ext cx="6468495" cy="4094149"/>
              <a:chOff x="4725580" y="1964668"/>
              <a:chExt cx="6468495" cy="4094149"/>
            </a:xfrm>
            <a:grpFill/>
          </p:grpSpPr>
          <p:sp>
            <p:nvSpPr>
              <p:cNvPr id="184" name="Oval 183">
                <a:extLst>
                  <a:ext uri="{FF2B5EF4-FFF2-40B4-BE49-F238E27FC236}">
                    <a16:creationId xmlns:a16="http://schemas.microsoft.com/office/drawing/2014/main" xmlns="" id="{48354B73-6D76-43C7-9D5F-659F5328F806}"/>
                  </a:ext>
                </a:extLst>
              </p:cNvPr>
              <p:cNvSpPr>
                <a:spLocks noChangeAspect="1"/>
              </p:cNvSpPr>
              <p:nvPr/>
            </p:nvSpPr>
            <p:spPr>
              <a:xfrm>
                <a:off x="8822869" y="2567057"/>
                <a:ext cx="168569" cy="168569"/>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Fecal</a:t>
                </a:r>
                <a:r>
                  <a:rPr kumimoji="0" lang="en-GB" sz="133" b="1" i="0" u="none" strike="noStrike" kern="1200" cap="none" spc="0" normalizeH="0" baseline="0" noProof="0" dirty="0">
                    <a:ln>
                      <a:noFill/>
                    </a:ln>
                    <a:solidFill>
                      <a:srgbClr val="FFFFFF"/>
                    </a:solidFill>
                    <a:effectLst/>
                    <a:uLnTx/>
                    <a:uFillTx/>
                    <a:latin typeface="Apis For Office"/>
                    <a:ea typeface="+mn-ea"/>
                    <a:cs typeface="+mn-cs"/>
                  </a:rPr>
                  <a:t> / Flatus incontinence</a:t>
                </a:r>
              </a:p>
            </p:txBody>
          </p:sp>
          <p:sp>
            <p:nvSpPr>
              <p:cNvPr id="185" name="Oval 184">
                <a:extLst>
                  <a:ext uri="{FF2B5EF4-FFF2-40B4-BE49-F238E27FC236}">
                    <a16:creationId xmlns:a16="http://schemas.microsoft.com/office/drawing/2014/main" xmlns="" id="{31E18939-3898-402A-B72E-F39EF7FA427D}"/>
                  </a:ext>
                </a:extLst>
              </p:cNvPr>
              <p:cNvSpPr>
                <a:spLocks noChangeAspect="1"/>
              </p:cNvSpPr>
              <p:nvPr/>
            </p:nvSpPr>
            <p:spPr>
              <a:xfrm>
                <a:off x="8900712" y="2425785"/>
                <a:ext cx="103911"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EOM</a:t>
                </a:r>
              </a:p>
            </p:txBody>
          </p:sp>
          <p:sp>
            <p:nvSpPr>
              <p:cNvPr id="186" name="Oval 185">
                <a:extLst>
                  <a:ext uri="{FF2B5EF4-FFF2-40B4-BE49-F238E27FC236}">
                    <a16:creationId xmlns:a16="http://schemas.microsoft.com/office/drawing/2014/main" xmlns="" id="{A4184984-C0AE-46F5-B397-1B9358BA5E71}"/>
                  </a:ext>
                </a:extLst>
              </p:cNvPr>
              <p:cNvSpPr>
                <a:spLocks noChangeAspect="1"/>
              </p:cNvSpPr>
              <p:nvPr/>
            </p:nvSpPr>
            <p:spPr>
              <a:xfrm>
                <a:off x="7770915" y="1964668"/>
                <a:ext cx="174759" cy="174759"/>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Heart transplant mortality</a:t>
                </a:r>
              </a:p>
            </p:txBody>
          </p:sp>
          <p:sp>
            <p:nvSpPr>
              <p:cNvPr id="187" name="Oval 186">
                <a:extLst>
                  <a:ext uri="{FF2B5EF4-FFF2-40B4-BE49-F238E27FC236}">
                    <a16:creationId xmlns:a16="http://schemas.microsoft.com/office/drawing/2014/main" xmlns="" id="{ED3E5225-60AB-4DCB-B17E-0C0A13C27C45}"/>
                  </a:ext>
                </a:extLst>
              </p:cNvPr>
              <p:cNvSpPr>
                <a:spLocks noChangeAspect="1"/>
              </p:cNvSpPr>
              <p:nvPr/>
            </p:nvSpPr>
            <p:spPr>
              <a:xfrm>
                <a:off x="7624584" y="2091748"/>
                <a:ext cx="140796" cy="1407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Lung transplant – primary graft dysfunction</a:t>
                </a:r>
              </a:p>
            </p:txBody>
          </p:sp>
          <p:sp>
            <p:nvSpPr>
              <p:cNvPr id="188" name="Oval 187">
                <a:extLst>
                  <a:ext uri="{FF2B5EF4-FFF2-40B4-BE49-F238E27FC236}">
                    <a16:creationId xmlns:a16="http://schemas.microsoft.com/office/drawing/2014/main" xmlns="" id="{ED2D2789-11EB-4F46-8AC1-0DB31CD144C5}"/>
                  </a:ext>
                </a:extLst>
              </p:cNvPr>
              <p:cNvSpPr>
                <a:spLocks noChangeAspect="1"/>
              </p:cNvSpPr>
              <p:nvPr/>
            </p:nvSpPr>
            <p:spPr>
              <a:xfrm>
                <a:off x="10462202" y="4038129"/>
                <a:ext cx="178724" cy="17948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Carcinoid Tumours</a:t>
                </a:r>
              </a:p>
            </p:txBody>
          </p:sp>
          <p:sp>
            <p:nvSpPr>
              <p:cNvPr id="189" name="Oval 188">
                <a:extLst>
                  <a:ext uri="{FF2B5EF4-FFF2-40B4-BE49-F238E27FC236}">
                    <a16:creationId xmlns:a16="http://schemas.microsoft.com/office/drawing/2014/main" xmlns="" id="{26085751-2E1F-4EFF-B7AB-30DE08F2E78F}"/>
                  </a:ext>
                </a:extLst>
              </p:cNvPr>
              <p:cNvSpPr>
                <a:spLocks noChangeAspect="1"/>
              </p:cNvSpPr>
              <p:nvPr/>
            </p:nvSpPr>
            <p:spPr>
              <a:xfrm>
                <a:off x="10929575" y="4286431"/>
                <a:ext cx="264500" cy="2645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Melanoma</a:t>
                </a:r>
              </a:p>
            </p:txBody>
          </p:sp>
          <p:sp>
            <p:nvSpPr>
              <p:cNvPr id="190" name="Oval 189">
                <a:extLst>
                  <a:ext uri="{FF2B5EF4-FFF2-40B4-BE49-F238E27FC236}">
                    <a16:creationId xmlns:a16="http://schemas.microsoft.com/office/drawing/2014/main" xmlns="" id="{B464FD08-30E3-4252-8580-BF0748721944}"/>
                  </a:ext>
                </a:extLst>
              </p:cNvPr>
              <p:cNvSpPr>
                <a:spLocks noChangeAspect="1"/>
              </p:cNvSpPr>
              <p:nvPr/>
            </p:nvSpPr>
            <p:spPr>
              <a:xfrm>
                <a:off x="9297923" y="5357412"/>
                <a:ext cx="98769" cy="9918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Early failure after operative syndesmosis injuries</a:t>
                </a:r>
              </a:p>
            </p:txBody>
          </p:sp>
          <p:sp>
            <p:nvSpPr>
              <p:cNvPr id="191" name="Oval 190">
                <a:extLst>
                  <a:ext uri="{FF2B5EF4-FFF2-40B4-BE49-F238E27FC236}">
                    <a16:creationId xmlns:a16="http://schemas.microsoft.com/office/drawing/2014/main" xmlns="" id="{7DBC8BA0-6213-4F2F-AF92-7D9D63227B2C}"/>
                  </a:ext>
                </a:extLst>
              </p:cNvPr>
              <p:cNvSpPr>
                <a:spLocks noChangeAspect="1"/>
              </p:cNvSpPr>
              <p:nvPr/>
            </p:nvSpPr>
            <p:spPr>
              <a:xfrm>
                <a:off x="9285448" y="5223591"/>
                <a:ext cx="103473"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Higher mortality after burn (BMI&gt;35)</a:t>
                </a:r>
              </a:p>
            </p:txBody>
          </p:sp>
          <p:sp>
            <p:nvSpPr>
              <p:cNvPr id="192" name="Oval 191">
                <a:extLst>
                  <a:ext uri="{FF2B5EF4-FFF2-40B4-BE49-F238E27FC236}">
                    <a16:creationId xmlns:a16="http://schemas.microsoft.com/office/drawing/2014/main" xmlns="" id="{7C6F57CD-2885-4EF1-BC3A-180602E85133}"/>
                  </a:ext>
                </a:extLst>
              </p:cNvPr>
              <p:cNvSpPr>
                <a:spLocks noChangeAspect="1"/>
              </p:cNvSpPr>
              <p:nvPr/>
            </p:nvSpPr>
            <p:spPr>
              <a:xfrm>
                <a:off x="9122228" y="5101675"/>
                <a:ext cx="150504" cy="151143"/>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Osteoporotic fracture</a:t>
                </a:r>
              </a:p>
            </p:txBody>
          </p:sp>
          <p:sp>
            <p:nvSpPr>
              <p:cNvPr id="193" name="Oval 192">
                <a:extLst>
                  <a:ext uri="{FF2B5EF4-FFF2-40B4-BE49-F238E27FC236}">
                    <a16:creationId xmlns:a16="http://schemas.microsoft.com/office/drawing/2014/main" xmlns="" id="{5750263B-34BB-48FB-9E45-1C1DB7E4D22F}"/>
                  </a:ext>
                </a:extLst>
              </p:cNvPr>
              <p:cNvSpPr>
                <a:spLocks noChangeAspect="1"/>
              </p:cNvSpPr>
              <p:nvPr/>
            </p:nvSpPr>
            <p:spPr>
              <a:xfrm>
                <a:off x="8998035" y="5383639"/>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err="1">
                    <a:ln>
                      <a:noFill/>
                    </a:ln>
                    <a:solidFill>
                      <a:srgbClr val="FFFFFF"/>
                    </a:solidFill>
                    <a:effectLst/>
                    <a:uLnTx/>
                    <a:uFillTx/>
                    <a:latin typeface="Apis For Office"/>
                    <a:ea typeface="+mn-ea"/>
                    <a:cs typeface="+mn-cs"/>
                  </a:rPr>
                  <a:t>Humerus</a:t>
                </a:r>
                <a:r>
                  <a:rPr kumimoji="0" lang="en-GB" sz="140" b="0" i="0" u="none" strike="noStrike" kern="1200" cap="none" spc="0" normalizeH="0" baseline="0" noProof="0" dirty="0">
                    <a:ln>
                      <a:noFill/>
                    </a:ln>
                    <a:solidFill>
                      <a:srgbClr val="FFFFFF"/>
                    </a:solidFill>
                    <a:effectLst/>
                    <a:uLnTx/>
                    <a:uFillTx/>
                    <a:latin typeface="Apis For Office"/>
                    <a:ea typeface="+mn-ea"/>
                    <a:cs typeface="+mn-cs"/>
                  </a:rPr>
                  <a:t> fracture / Upper limb fracture</a:t>
                </a:r>
              </a:p>
            </p:txBody>
          </p:sp>
          <p:sp>
            <p:nvSpPr>
              <p:cNvPr id="194" name="Oval 193">
                <a:extLst>
                  <a:ext uri="{FF2B5EF4-FFF2-40B4-BE49-F238E27FC236}">
                    <a16:creationId xmlns:a16="http://schemas.microsoft.com/office/drawing/2014/main" xmlns="" id="{24BE8412-E9F9-4FD8-A5AB-72C4AC57B68C}"/>
                  </a:ext>
                </a:extLst>
              </p:cNvPr>
              <p:cNvSpPr>
                <a:spLocks noChangeAspect="1"/>
              </p:cNvSpPr>
              <p:nvPr/>
            </p:nvSpPr>
            <p:spPr>
              <a:xfrm>
                <a:off x="8416934" y="5327215"/>
                <a:ext cx="226714" cy="226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Reduced life </a:t>
                </a:r>
                <a:r>
                  <a:rPr kumimoji="0" lang="en-GB" sz="140" b="0" i="0" u="none" strike="noStrike" kern="1200" cap="none" spc="0" normalizeH="0" baseline="0" noProof="0" dirty="0" err="1">
                    <a:ln>
                      <a:noFill/>
                    </a:ln>
                    <a:solidFill>
                      <a:srgbClr val="FFFFFF"/>
                    </a:solidFill>
                    <a:effectLst/>
                    <a:uLnTx/>
                    <a:uFillTx/>
                    <a:latin typeface="Apis For Office"/>
                    <a:ea typeface="+mn-ea"/>
                    <a:cs typeface="+mn-cs"/>
                  </a:rPr>
                  <a:t>expecancy</a:t>
                </a:r>
                <a:endParaRPr kumimoji="0" lang="en-GB" sz="14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95" name="Oval 194">
                <a:extLst>
                  <a:ext uri="{FF2B5EF4-FFF2-40B4-BE49-F238E27FC236}">
                    <a16:creationId xmlns:a16="http://schemas.microsoft.com/office/drawing/2014/main" xmlns="" id="{EA949D95-3F65-4630-A1BA-A91BA556B0D0}"/>
                  </a:ext>
                </a:extLst>
              </p:cNvPr>
              <p:cNvSpPr>
                <a:spLocks noChangeAspect="1"/>
              </p:cNvSpPr>
              <p:nvPr/>
            </p:nvSpPr>
            <p:spPr>
              <a:xfrm>
                <a:off x="8584933" y="5213884"/>
                <a:ext cx="103473"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Higher risk of heat stroke</a:t>
                </a:r>
              </a:p>
            </p:txBody>
          </p:sp>
          <p:sp>
            <p:nvSpPr>
              <p:cNvPr id="196" name="Oval 195">
                <a:extLst>
                  <a:ext uri="{FF2B5EF4-FFF2-40B4-BE49-F238E27FC236}">
                    <a16:creationId xmlns:a16="http://schemas.microsoft.com/office/drawing/2014/main" xmlns="" id="{5CB4C1C2-0D41-4216-912C-1ABBE62C1BDD}"/>
                  </a:ext>
                </a:extLst>
              </p:cNvPr>
              <p:cNvSpPr>
                <a:spLocks noChangeAspect="1"/>
              </p:cNvSpPr>
              <p:nvPr/>
            </p:nvSpPr>
            <p:spPr>
              <a:xfrm>
                <a:off x="9716867" y="2715928"/>
                <a:ext cx="259251" cy="25925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Poor Semen Quality </a:t>
                </a:r>
              </a:p>
            </p:txBody>
          </p:sp>
          <p:sp>
            <p:nvSpPr>
              <p:cNvPr id="197" name="Oval 196">
                <a:extLst>
                  <a:ext uri="{FF2B5EF4-FFF2-40B4-BE49-F238E27FC236}">
                    <a16:creationId xmlns:a16="http://schemas.microsoft.com/office/drawing/2014/main" xmlns="" id="{33B26FF5-3E67-471D-BB0E-9CD37CE589A3}"/>
                  </a:ext>
                </a:extLst>
              </p:cNvPr>
              <p:cNvSpPr>
                <a:spLocks noChangeAspect="1"/>
              </p:cNvSpPr>
              <p:nvPr/>
            </p:nvSpPr>
            <p:spPr>
              <a:xfrm>
                <a:off x="9645101" y="2570389"/>
                <a:ext cx="146071" cy="14669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IVF failure</a:t>
                </a:r>
              </a:p>
            </p:txBody>
          </p:sp>
          <p:sp>
            <p:nvSpPr>
              <p:cNvPr id="198" name="Oval 197">
                <a:extLst>
                  <a:ext uri="{FF2B5EF4-FFF2-40B4-BE49-F238E27FC236}">
                    <a16:creationId xmlns:a16="http://schemas.microsoft.com/office/drawing/2014/main" xmlns="" id="{CAB14C50-C845-4BE2-840E-05C1CBF422A8}"/>
                  </a:ext>
                </a:extLst>
              </p:cNvPr>
              <p:cNvSpPr>
                <a:spLocks noChangeAspect="1"/>
              </p:cNvSpPr>
              <p:nvPr/>
            </p:nvSpPr>
            <p:spPr>
              <a:xfrm>
                <a:off x="9507944" y="2573513"/>
                <a:ext cx="103911"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Sexual dysfunction</a:t>
                </a:r>
              </a:p>
            </p:txBody>
          </p:sp>
          <p:sp>
            <p:nvSpPr>
              <p:cNvPr id="199" name="Oval 198">
                <a:extLst>
                  <a:ext uri="{FF2B5EF4-FFF2-40B4-BE49-F238E27FC236}">
                    <a16:creationId xmlns:a16="http://schemas.microsoft.com/office/drawing/2014/main" xmlns="" id="{06C3BBD6-7633-4EF0-BD7A-7085322181BC}"/>
                  </a:ext>
                </a:extLst>
              </p:cNvPr>
              <p:cNvSpPr>
                <a:spLocks noChangeAspect="1"/>
              </p:cNvSpPr>
              <p:nvPr/>
            </p:nvSpPr>
            <p:spPr>
              <a:xfrm>
                <a:off x="9554477" y="2710149"/>
                <a:ext cx="99188" cy="9918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Lack of sexual partners</a:t>
                </a:r>
              </a:p>
            </p:txBody>
          </p:sp>
          <p:sp>
            <p:nvSpPr>
              <p:cNvPr id="200" name="Oval 199">
                <a:extLst>
                  <a:ext uri="{FF2B5EF4-FFF2-40B4-BE49-F238E27FC236}">
                    <a16:creationId xmlns:a16="http://schemas.microsoft.com/office/drawing/2014/main" xmlns="" id="{3BD14E50-9266-43F5-9718-E3CA29E24C2D}"/>
                  </a:ext>
                </a:extLst>
              </p:cNvPr>
              <p:cNvSpPr>
                <a:spLocks noChangeAspect="1"/>
              </p:cNvSpPr>
              <p:nvPr/>
            </p:nvSpPr>
            <p:spPr>
              <a:xfrm>
                <a:off x="7996326" y="3357913"/>
                <a:ext cx="188929" cy="186429"/>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 b="1" i="0" u="none" strike="noStrike" kern="1200" cap="none" spc="0" normalizeH="0" baseline="0" noProof="0" dirty="0">
                    <a:ln>
                      <a:noFill/>
                    </a:ln>
                    <a:solidFill>
                      <a:srgbClr val="FFFFFF"/>
                    </a:solidFill>
                    <a:effectLst/>
                    <a:uLnTx/>
                    <a:uFillTx/>
                    <a:latin typeface="Apis For Office"/>
                    <a:ea typeface="+mn-ea"/>
                    <a:cs typeface="+mn-cs"/>
                  </a:rPr>
                  <a:t>Gallbladder Polyps</a:t>
                </a:r>
              </a:p>
            </p:txBody>
          </p:sp>
          <p:sp>
            <p:nvSpPr>
              <p:cNvPr id="201" name="Oval 200">
                <a:extLst>
                  <a:ext uri="{FF2B5EF4-FFF2-40B4-BE49-F238E27FC236}">
                    <a16:creationId xmlns:a16="http://schemas.microsoft.com/office/drawing/2014/main" xmlns="" id="{E18384F6-58CC-43FC-8ACE-E257E17D663B}"/>
                  </a:ext>
                </a:extLst>
              </p:cNvPr>
              <p:cNvSpPr>
                <a:spLocks noChangeAspect="1"/>
              </p:cNvSpPr>
              <p:nvPr/>
            </p:nvSpPr>
            <p:spPr>
              <a:xfrm>
                <a:off x="7999684" y="2212905"/>
                <a:ext cx="108634" cy="10863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Kidney transplant - mortality</a:t>
                </a:r>
              </a:p>
            </p:txBody>
          </p:sp>
          <p:sp>
            <p:nvSpPr>
              <p:cNvPr id="202" name="Oval 201">
                <a:extLst>
                  <a:ext uri="{FF2B5EF4-FFF2-40B4-BE49-F238E27FC236}">
                    <a16:creationId xmlns:a16="http://schemas.microsoft.com/office/drawing/2014/main" xmlns="" id="{693CA624-4ECE-478C-9FCB-233A054023B9}"/>
                  </a:ext>
                </a:extLst>
              </p:cNvPr>
              <p:cNvSpPr>
                <a:spLocks noChangeAspect="1"/>
              </p:cNvSpPr>
              <p:nvPr/>
            </p:nvSpPr>
            <p:spPr>
              <a:xfrm>
                <a:off x="7452821" y="3249880"/>
                <a:ext cx="141098"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Left ventricular dilation</a:t>
                </a:r>
              </a:p>
            </p:txBody>
          </p:sp>
          <p:sp>
            <p:nvSpPr>
              <p:cNvPr id="203" name="Oval 202">
                <a:extLst>
                  <a:ext uri="{FF2B5EF4-FFF2-40B4-BE49-F238E27FC236}">
                    <a16:creationId xmlns:a16="http://schemas.microsoft.com/office/drawing/2014/main" xmlns="" id="{8F6745C9-0A8A-4CB3-A5F8-6A5D336EFE9E}"/>
                  </a:ext>
                </a:extLst>
              </p:cNvPr>
              <p:cNvSpPr>
                <a:spLocks noChangeAspect="1"/>
              </p:cNvSpPr>
              <p:nvPr/>
            </p:nvSpPr>
            <p:spPr>
              <a:xfrm>
                <a:off x="7187129" y="3252514"/>
                <a:ext cx="233677" cy="23367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Fall</a:t>
                </a:r>
              </a:p>
            </p:txBody>
          </p:sp>
          <p:sp>
            <p:nvSpPr>
              <p:cNvPr id="204" name="Oval 203">
                <a:extLst>
                  <a:ext uri="{FF2B5EF4-FFF2-40B4-BE49-F238E27FC236}">
                    <a16:creationId xmlns:a16="http://schemas.microsoft.com/office/drawing/2014/main" xmlns="" id="{35C180C7-AF85-4293-B68C-4DF1D98038AE}"/>
                  </a:ext>
                </a:extLst>
              </p:cNvPr>
              <p:cNvSpPr>
                <a:spLocks noChangeAspect="1"/>
              </p:cNvSpPr>
              <p:nvPr/>
            </p:nvSpPr>
            <p:spPr>
              <a:xfrm>
                <a:off x="8488402" y="4917432"/>
                <a:ext cx="263384" cy="26450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Multimorbidity</a:t>
                </a:r>
              </a:p>
            </p:txBody>
          </p:sp>
          <p:sp>
            <p:nvSpPr>
              <p:cNvPr id="205" name="Oval 204">
                <a:extLst>
                  <a:ext uri="{FF2B5EF4-FFF2-40B4-BE49-F238E27FC236}">
                    <a16:creationId xmlns:a16="http://schemas.microsoft.com/office/drawing/2014/main" xmlns="" id="{99D11F6C-7090-4E89-BDE5-916831F90D03}"/>
                  </a:ext>
                </a:extLst>
              </p:cNvPr>
              <p:cNvSpPr>
                <a:spLocks noChangeAspect="1"/>
              </p:cNvSpPr>
              <p:nvPr/>
            </p:nvSpPr>
            <p:spPr>
              <a:xfrm>
                <a:off x="8042258" y="5483320"/>
                <a:ext cx="169317" cy="17003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Acne vulgaris</a:t>
                </a:r>
              </a:p>
            </p:txBody>
          </p:sp>
          <p:sp>
            <p:nvSpPr>
              <p:cNvPr id="206" name="Oval 205">
                <a:extLst>
                  <a:ext uri="{FF2B5EF4-FFF2-40B4-BE49-F238E27FC236}">
                    <a16:creationId xmlns:a16="http://schemas.microsoft.com/office/drawing/2014/main" xmlns="" id="{6E218B07-4BF7-4D70-A0A5-FF1A68C1608A}"/>
                  </a:ext>
                </a:extLst>
              </p:cNvPr>
              <p:cNvSpPr>
                <a:spLocks noChangeAspect="1"/>
              </p:cNvSpPr>
              <p:nvPr/>
            </p:nvSpPr>
            <p:spPr>
              <a:xfrm>
                <a:off x="8150832" y="4351460"/>
                <a:ext cx="253976" cy="25505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Hiatal Hernia </a:t>
                </a:r>
              </a:p>
            </p:txBody>
          </p:sp>
          <p:sp>
            <p:nvSpPr>
              <p:cNvPr id="207" name="Oval 206">
                <a:extLst>
                  <a:ext uri="{FF2B5EF4-FFF2-40B4-BE49-F238E27FC236}">
                    <a16:creationId xmlns:a16="http://schemas.microsoft.com/office/drawing/2014/main" xmlns="" id="{AF1F8071-1C27-470D-88ED-060F2BDAF2F6}"/>
                  </a:ext>
                </a:extLst>
              </p:cNvPr>
              <p:cNvSpPr>
                <a:spLocks noChangeAspect="1"/>
              </p:cNvSpPr>
              <p:nvPr/>
            </p:nvSpPr>
            <p:spPr>
              <a:xfrm>
                <a:off x="7901952" y="5538969"/>
                <a:ext cx="98769" cy="9918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Folliculitis</a:t>
                </a:r>
              </a:p>
            </p:txBody>
          </p:sp>
          <p:sp>
            <p:nvSpPr>
              <p:cNvPr id="208" name="Oval 207">
                <a:extLst>
                  <a:ext uri="{FF2B5EF4-FFF2-40B4-BE49-F238E27FC236}">
                    <a16:creationId xmlns:a16="http://schemas.microsoft.com/office/drawing/2014/main" xmlns="" id="{6D37C2A5-4410-4B85-A0D6-7AFC2783223B}"/>
                  </a:ext>
                </a:extLst>
              </p:cNvPr>
              <p:cNvSpPr>
                <a:spLocks noChangeAspect="1"/>
              </p:cNvSpPr>
              <p:nvPr/>
            </p:nvSpPr>
            <p:spPr>
              <a:xfrm>
                <a:off x="7919945" y="5302558"/>
                <a:ext cx="169317" cy="17003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Onychomycosis</a:t>
                </a:r>
              </a:p>
            </p:txBody>
          </p:sp>
          <p:sp>
            <p:nvSpPr>
              <p:cNvPr id="209" name="Oval 208">
                <a:extLst>
                  <a:ext uri="{FF2B5EF4-FFF2-40B4-BE49-F238E27FC236}">
                    <a16:creationId xmlns:a16="http://schemas.microsoft.com/office/drawing/2014/main" xmlns="" id="{61B25D26-198E-4342-85F5-210AB6B8E473}"/>
                  </a:ext>
                </a:extLst>
              </p:cNvPr>
              <p:cNvSpPr>
                <a:spLocks noChangeAspect="1"/>
              </p:cNvSpPr>
              <p:nvPr/>
            </p:nvSpPr>
            <p:spPr>
              <a:xfrm>
                <a:off x="7809087" y="5880725"/>
                <a:ext cx="169317" cy="17003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Hyperhidrosis</a:t>
                </a:r>
              </a:p>
            </p:txBody>
          </p:sp>
          <p:sp>
            <p:nvSpPr>
              <p:cNvPr id="210" name="Oval 209">
                <a:extLst>
                  <a:ext uri="{FF2B5EF4-FFF2-40B4-BE49-F238E27FC236}">
                    <a16:creationId xmlns:a16="http://schemas.microsoft.com/office/drawing/2014/main" xmlns="" id="{55473B01-4B9A-4896-913C-10FBBEA985A3}"/>
                  </a:ext>
                </a:extLst>
              </p:cNvPr>
              <p:cNvSpPr>
                <a:spLocks noChangeAspect="1"/>
              </p:cNvSpPr>
              <p:nvPr/>
            </p:nvSpPr>
            <p:spPr>
              <a:xfrm>
                <a:off x="7405788" y="5410934"/>
                <a:ext cx="94065" cy="9446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Tinea </a:t>
                </a:r>
                <a:r>
                  <a:rPr kumimoji="0" lang="en-GB" sz="140" b="0" i="0" u="none" strike="noStrike" kern="1200" cap="none" spc="0" normalizeH="0" baseline="0" noProof="0" dirty="0" err="1">
                    <a:ln>
                      <a:noFill/>
                    </a:ln>
                    <a:solidFill>
                      <a:srgbClr val="FFFFFF"/>
                    </a:solidFill>
                    <a:effectLst/>
                    <a:uLnTx/>
                    <a:uFillTx/>
                    <a:latin typeface="Apis For Office"/>
                    <a:ea typeface="+mn-ea"/>
                    <a:cs typeface="+mn-cs"/>
                  </a:rPr>
                  <a:t>Curis</a:t>
                </a:r>
                <a:endParaRPr kumimoji="0" lang="en-GB" sz="14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11" name="Oval 210">
                <a:extLst>
                  <a:ext uri="{FF2B5EF4-FFF2-40B4-BE49-F238E27FC236}">
                    <a16:creationId xmlns:a16="http://schemas.microsoft.com/office/drawing/2014/main" xmlns="" id="{2E57E8ED-FC2A-4D39-B9CA-A9952EFD50F0}"/>
                  </a:ext>
                </a:extLst>
              </p:cNvPr>
              <p:cNvSpPr>
                <a:spLocks noChangeAspect="1"/>
              </p:cNvSpPr>
              <p:nvPr/>
            </p:nvSpPr>
            <p:spPr>
              <a:xfrm>
                <a:off x="7408588" y="5551136"/>
                <a:ext cx="94065" cy="9446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Acrochordons</a:t>
                </a:r>
              </a:p>
            </p:txBody>
          </p:sp>
          <p:sp>
            <p:nvSpPr>
              <p:cNvPr id="212" name="Oval 211">
                <a:extLst>
                  <a:ext uri="{FF2B5EF4-FFF2-40B4-BE49-F238E27FC236}">
                    <a16:creationId xmlns:a16="http://schemas.microsoft.com/office/drawing/2014/main" xmlns="" id="{6B24E81C-A40C-40B2-94C1-8583AF5998EC}"/>
                  </a:ext>
                </a:extLst>
              </p:cNvPr>
              <p:cNvSpPr>
                <a:spLocks noChangeAspect="1"/>
              </p:cNvSpPr>
              <p:nvPr/>
            </p:nvSpPr>
            <p:spPr>
              <a:xfrm>
                <a:off x="7528017" y="5482168"/>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Striae</a:t>
                </a:r>
              </a:p>
            </p:txBody>
          </p:sp>
          <p:sp>
            <p:nvSpPr>
              <p:cNvPr id="213" name="Oval 212">
                <a:extLst>
                  <a:ext uri="{FF2B5EF4-FFF2-40B4-BE49-F238E27FC236}">
                    <a16:creationId xmlns:a16="http://schemas.microsoft.com/office/drawing/2014/main" xmlns="" id="{7CAC49CC-212C-4A29-BAE8-85343400B3C5}"/>
                  </a:ext>
                </a:extLst>
              </p:cNvPr>
              <p:cNvSpPr>
                <a:spLocks noChangeAspect="1"/>
              </p:cNvSpPr>
              <p:nvPr/>
            </p:nvSpPr>
            <p:spPr>
              <a:xfrm>
                <a:off x="7652428" y="5275546"/>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Hirsutism</a:t>
                </a:r>
              </a:p>
            </p:txBody>
          </p:sp>
          <p:sp>
            <p:nvSpPr>
              <p:cNvPr id="214" name="Oval 213">
                <a:extLst>
                  <a:ext uri="{FF2B5EF4-FFF2-40B4-BE49-F238E27FC236}">
                    <a16:creationId xmlns:a16="http://schemas.microsoft.com/office/drawing/2014/main" xmlns="" id="{5433E63B-89DE-467D-9BB1-876437D8B586}"/>
                  </a:ext>
                </a:extLst>
              </p:cNvPr>
              <p:cNvSpPr>
                <a:spLocks noChangeAspect="1"/>
              </p:cNvSpPr>
              <p:nvPr/>
            </p:nvSpPr>
            <p:spPr>
              <a:xfrm>
                <a:off x="7781555" y="5474257"/>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Bacterial Infections</a:t>
                </a:r>
              </a:p>
            </p:txBody>
          </p:sp>
          <p:sp>
            <p:nvSpPr>
              <p:cNvPr id="215" name="Oval 214">
                <a:extLst>
                  <a:ext uri="{FF2B5EF4-FFF2-40B4-BE49-F238E27FC236}">
                    <a16:creationId xmlns:a16="http://schemas.microsoft.com/office/drawing/2014/main" xmlns="" id="{59D122C4-F0C7-4C67-9388-18A909A6B517}"/>
                  </a:ext>
                </a:extLst>
              </p:cNvPr>
              <p:cNvSpPr>
                <a:spLocks noChangeAspect="1"/>
              </p:cNvSpPr>
              <p:nvPr/>
            </p:nvSpPr>
            <p:spPr>
              <a:xfrm>
                <a:off x="7649691" y="5415238"/>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Pyoderma Gangrenosum</a:t>
                </a:r>
              </a:p>
            </p:txBody>
          </p:sp>
          <p:sp>
            <p:nvSpPr>
              <p:cNvPr id="216" name="Oval 215">
                <a:extLst>
                  <a:ext uri="{FF2B5EF4-FFF2-40B4-BE49-F238E27FC236}">
                    <a16:creationId xmlns:a16="http://schemas.microsoft.com/office/drawing/2014/main" xmlns="" id="{2AE47EF6-80D3-4D69-BABD-400B57ED781E}"/>
                  </a:ext>
                </a:extLst>
              </p:cNvPr>
              <p:cNvSpPr>
                <a:spLocks noChangeAspect="1"/>
              </p:cNvSpPr>
              <p:nvPr/>
            </p:nvSpPr>
            <p:spPr>
              <a:xfrm>
                <a:off x="7536230" y="5615018"/>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Striae Cutis </a:t>
                </a: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Distense</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17" name="Oval 216">
                <a:extLst>
                  <a:ext uri="{FF2B5EF4-FFF2-40B4-BE49-F238E27FC236}">
                    <a16:creationId xmlns:a16="http://schemas.microsoft.com/office/drawing/2014/main" xmlns="" id="{100263DA-9428-4120-AE09-990211BB92B4}"/>
                  </a:ext>
                </a:extLst>
              </p:cNvPr>
              <p:cNvSpPr>
                <a:spLocks noChangeAspect="1"/>
              </p:cNvSpPr>
              <p:nvPr/>
            </p:nvSpPr>
            <p:spPr>
              <a:xfrm>
                <a:off x="7542085" y="5761894"/>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err="1">
                    <a:ln>
                      <a:noFill/>
                    </a:ln>
                    <a:solidFill>
                      <a:srgbClr val="FFFFFF"/>
                    </a:solidFill>
                    <a:effectLst/>
                    <a:uLnTx/>
                    <a:uFillTx/>
                    <a:latin typeface="Apis For Office"/>
                    <a:ea typeface="+mn-ea"/>
                    <a:cs typeface="+mn-cs"/>
                  </a:rPr>
                  <a:t>Lychen</a:t>
                </a:r>
                <a:r>
                  <a:rPr kumimoji="0" lang="en-GB" sz="140" b="0" i="0" u="none" strike="noStrike" kern="1200" cap="none" spc="0" normalizeH="0" baseline="0" noProof="0" dirty="0">
                    <a:ln>
                      <a:noFill/>
                    </a:ln>
                    <a:solidFill>
                      <a:srgbClr val="FFFFFF"/>
                    </a:solidFill>
                    <a:effectLst/>
                    <a:uLnTx/>
                    <a:uFillTx/>
                    <a:latin typeface="Apis For Office"/>
                    <a:ea typeface="+mn-ea"/>
                    <a:cs typeface="+mn-cs"/>
                  </a:rPr>
                  <a:t> </a:t>
                </a:r>
                <a:r>
                  <a:rPr kumimoji="0" lang="en-GB" sz="140" b="0" i="0" u="none" strike="noStrike" kern="1200" cap="none" spc="0" normalizeH="0" baseline="0" noProof="0" dirty="0" err="1">
                    <a:ln>
                      <a:noFill/>
                    </a:ln>
                    <a:solidFill>
                      <a:srgbClr val="FFFFFF"/>
                    </a:solidFill>
                    <a:effectLst/>
                    <a:uLnTx/>
                    <a:uFillTx/>
                    <a:latin typeface="Apis For Office"/>
                    <a:ea typeface="+mn-ea"/>
                    <a:cs typeface="+mn-cs"/>
                  </a:rPr>
                  <a:t>Sclerosus</a:t>
                </a:r>
                <a:endParaRPr kumimoji="0" lang="en-GB" sz="14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18" name="Oval 217">
                <a:extLst>
                  <a:ext uri="{FF2B5EF4-FFF2-40B4-BE49-F238E27FC236}">
                    <a16:creationId xmlns:a16="http://schemas.microsoft.com/office/drawing/2014/main" xmlns="" id="{640876FE-02FC-4269-A116-DEC718AAB00F}"/>
                  </a:ext>
                </a:extLst>
              </p:cNvPr>
              <p:cNvSpPr>
                <a:spLocks noChangeAspect="1"/>
              </p:cNvSpPr>
              <p:nvPr/>
            </p:nvSpPr>
            <p:spPr>
              <a:xfrm>
                <a:off x="7391471" y="5869888"/>
                <a:ext cx="188131" cy="188929"/>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Alopecia</a:t>
                </a:r>
              </a:p>
            </p:txBody>
          </p:sp>
          <p:sp>
            <p:nvSpPr>
              <p:cNvPr id="219" name="Oval 218">
                <a:extLst>
                  <a:ext uri="{FF2B5EF4-FFF2-40B4-BE49-F238E27FC236}">
                    <a16:creationId xmlns:a16="http://schemas.microsoft.com/office/drawing/2014/main" xmlns="" id="{3564A0B4-0F02-4A16-BE3C-9F08A2609389}"/>
                  </a:ext>
                </a:extLst>
              </p:cNvPr>
              <p:cNvSpPr>
                <a:spLocks noChangeAspect="1"/>
              </p:cNvSpPr>
              <p:nvPr/>
            </p:nvSpPr>
            <p:spPr>
              <a:xfrm>
                <a:off x="7598364" y="4274236"/>
                <a:ext cx="249273" cy="25033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Diastolic dysfunction</a:t>
                </a:r>
              </a:p>
            </p:txBody>
          </p:sp>
          <p:sp>
            <p:nvSpPr>
              <p:cNvPr id="220" name="Oval 219">
                <a:extLst>
                  <a:ext uri="{FF2B5EF4-FFF2-40B4-BE49-F238E27FC236}">
                    <a16:creationId xmlns:a16="http://schemas.microsoft.com/office/drawing/2014/main" xmlns="" id="{E4828BEB-DB67-4427-A4F6-9EAA32E96351}"/>
                  </a:ext>
                </a:extLst>
              </p:cNvPr>
              <p:cNvSpPr>
                <a:spLocks noChangeAspect="1"/>
              </p:cNvSpPr>
              <p:nvPr/>
            </p:nvSpPr>
            <p:spPr>
              <a:xfrm>
                <a:off x="7914738" y="3978044"/>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21" name="Oval 220">
                <a:extLst>
                  <a:ext uri="{FF2B5EF4-FFF2-40B4-BE49-F238E27FC236}">
                    <a16:creationId xmlns:a16="http://schemas.microsoft.com/office/drawing/2014/main" xmlns="" id="{EBADB7B6-623E-4B0D-851A-75A657286251}"/>
                  </a:ext>
                </a:extLst>
              </p:cNvPr>
              <p:cNvSpPr>
                <a:spLocks noChangeAspect="1"/>
              </p:cNvSpPr>
              <p:nvPr/>
            </p:nvSpPr>
            <p:spPr>
              <a:xfrm>
                <a:off x="7847637" y="3861749"/>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Stent thrombosis</a:t>
                </a:r>
              </a:p>
            </p:txBody>
          </p:sp>
          <p:sp>
            <p:nvSpPr>
              <p:cNvPr id="222" name="Oval 221">
                <a:extLst>
                  <a:ext uri="{FF2B5EF4-FFF2-40B4-BE49-F238E27FC236}">
                    <a16:creationId xmlns:a16="http://schemas.microsoft.com/office/drawing/2014/main" xmlns="" id="{A18BB8AF-28B1-423D-AA45-EB1EEF6561DE}"/>
                  </a:ext>
                </a:extLst>
              </p:cNvPr>
              <p:cNvSpPr>
                <a:spLocks noChangeAspect="1"/>
              </p:cNvSpPr>
              <p:nvPr/>
            </p:nvSpPr>
            <p:spPr>
              <a:xfrm>
                <a:off x="7607400" y="3531180"/>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Pre-diabetes</a:t>
                </a:r>
              </a:p>
            </p:txBody>
          </p:sp>
          <p:sp>
            <p:nvSpPr>
              <p:cNvPr id="223" name="Oval 222">
                <a:extLst>
                  <a:ext uri="{FF2B5EF4-FFF2-40B4-BE49-F238E27FC236}">
                    <a16:creationId xmlns:a16="http://schemas.microsoft.com/office/drawing/2014/main" xmlns="" id="{D1B3AA18-9FC5-49A5-BDC3-71B002059F2C}"/>
                  </a:ext>
                </a:extLst>
              </p:cNvPr>
              <p:cNvSpPr>
                <a:spLocks noChangeAspect="1"/>
              </p:cNvSpPr>
              <p:nvPr/>
            </p:nvSpPr>
            <p:spPr>
              <a:xfrm>
                <a:off x="7454474" y="3439114"/>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Anti-phospholipid syndrome</a:t>
                </a:r>
              </a:p>
            </p:txBody>
          </p:sp>
          <p:sp>
            <p:nvSpPr>
              <p:cNvPr id="224" name="Oval 223">
                <a:extLst>
                  <a:ext uri="{FF2B5EF4-FFF2-40B4-BE49-F238E27FC236}">
                    <a16:creationId xmlns:a16="http://schemas.microsoft.com/office/drawing/2014/main" xmlns="" id="{8B23CB4A-7C18-43ED-A5B9-4E86419D098B}"/>
                  </a:ext>
                </a:extLst>
              </p:cNvPr>
              <p:cNvSpPr>
                <a:spLocks noChangeAspect="1"/>
              </p:cNvSpPr>
              <p:nvPr/>
            </p:nvSpPr>
            <p:spPr>
              <a:xfrm>
                <a:off x="7420289" y="3696687"/>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Insulin resistance</a:t>
                </a:r>
              </a:p>
            </p:txBody>
          </p:sp>
          <p:sp>
            <p:nvSpPr>
              <p:cNvPr id="225" name="Oval 224">
                <a:extLst>
                  <a:ext uri="{FF2B5EF4-FFF2-40B4-BE49-F238E27FC236}">
                    <a16:creationId xmlns:a16="http://schemas.microsoft.com/office/drawing/2014/main" xmlns="" id="{E3A4721A-59A0-4155-BF01-038D18349FCD}"/>
                  </a:ext>
                </a:extLst>
              </p:cNvPr>
              <p:cNvSpPr>
                <a:spLocks noChangeAspect="1"/>
              </p:cNvSpPr>
              <p:nvPr/>
            </p:nvSpPr>
            <p:spPr>
              <a:xfrm>
                <a:off x="7579681" y="3668399"/>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Peripheral artery disease</a:t>
                </a:r>
              </a:p>
            </p:txBody>
          </p:sp>
          <p:sp>
            <p:nvSpPr>
              <p:cNvPr id="226" name="Oval 225">
                <a:extLst>
                  <a:ext uri="{FF2B5EF4-FFF2-40B4-BE49-F238E27FC236}">
                    <a16:creationId xmlns:a16="http://schemas.microsoft.com/office/drawing/2014/main" xmlns="" id="{B5773619-F67A-4A1A-A3BE-2A1C91CFC054}"/>
                  </a:ext>
                </a:extLst>
              </p:cNvPr>
              <p:cNvSpPr>
                <a:spLocks noChangeAspect="1"/>
              </p:cNvSpPr>
              <p:nvPr/>
            </p:nvSpPr>
            <p:spPr>
              <a:xfrm>
                <a:off x="7191615" y="4045650"/>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Elevated LDL</a:t>
                </a:r>
              </a:p>
            </p:txBody>
          </p:sp>
          <p:sp>
            <p:nvSpPr>
              <p:cNvPr id="227" name="Oval 226">
                <a:extLst>
                  <a:ext uri="{FF2B5EF4-FFF2-40B4-BE49-F238E27FC236}">
                    <a16:creationId xmlns:a16="http://schemas.microsoft.com/office/drawing/2014/main" xmlns="" id="{A98C5AB6-8C83-4824-B04F-9672AC50D5E4}"/>
                  </a:ext>
                </a:extLst>
              </p:cNvPr>
              <p:cNvSpPr>
                <a:spLocks noChangeAspect="1"/>
              </p:cNvSpPr>
              <p:nvPr/>
            </p:nvSpPr>
            <p:spPr>
              <a:xfrm>
                <a:off x="7117455" y="4411262"/>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Postural instability / incomplete recovery step</a:t>
                </a:r>
              </a:p>
            </p:txBody>
          </p:sp>
          <p:sp>
            <p:nvSpPr>
              <p:cNvPr id="228" name="Oval 227">
                <a:extLst>
                  <a:ext uri="{FF2B5EF4-FFF2-40B4-BE49-F238E27FC236}">
                    <a16:creationId xmlns:a16="http://schemas.microsoft.com/office/drawing/2014/main" xmlns="" id="{5523503B-723F-41B1-A276-FBF381EB8B4E}"/>
                  </a:ext>
                </a:extLst>
              </p:cNvPr>
              <p:cNvSpPr>
                <a:spLocks noChangeAspect="1"/>
              </p:cNvSpPr>
              <p:nvPr/>
            </p:nvSpPr>
            <p:spPr>
              <a:xfrm>
                <a:off x="6114935" y="3617944"/>
                <a:ext cx="349518" cy="34951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Thyroid issues during pregnancy or postpartum</a:t>
                </a:r>
              </a:p>
            </p:txBody>
          </p:sp>
          <p:sp>
            <p:nvSpPr>
              <p:cNvPr id="229" name="Oval 228">
                <a:extLst>
                  <a:ext uri="{FF2B5EF4-FFF2-40B4-BE49-F238E27FC236}">
                    <a16:creationId xmlns:a16="http://schemas.microsoft.com/office/drawing/2014/main" xmlns="" id="{CDCD04A1-E70C-4F9B-BDC9-EFFCFA0B2E6B}"/>
                  </a:ext>
                </a:extLst>
              </p:cNvPr>
              <p:cNvSpPr>
                <a:spLocks noChangeAspect="1"/>
              </p:cNvSpPr>
              <p:nvPr/>
            </p:nvSpPr>
            <p:spPr>
              <a:xfrm>
                <a:off x="6066722" y="3216816"/>
                <a:ext cx="140222" cy="14022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Plantar Hypertension</a:t>
                </a:r>
              </a:p>
            </p:txBody>
          </p:sp>
          <p:sp>
            <p:nvSpPr>
              <p:cNvPr id="230" name="Oval 229">
                <a:extLst>
                  <a:ext uri="{FF2B5EF4-FFF2-40B4-BE49-F238E27FC236}">
                    <a16:creationId xmlns:a16="http://schemas.microsoft.com/office/drawing/2014/main" xmlns="" id="{81542FE5-9170-4E74-B917-A05B7A6F1AB0}"/>
                  </a:ext>
                </a:extLst>
              </p:cNvPr>
              <p:cNvSpPr>
                <a:spLocks noChangeAspect="1"/>
              </p:cNvSpPr>
              <p:nvPr/>
            </p:nvSpPr>
            <p:spPr>
              <a:xfrm>
                <a:off x="5837939" y="4295509"/>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Eclampsia</a:t>
                </a:r>
              </a:p>
            </p:txBody>
          </p:sp>
          <p:sp>
            <p:nvSpPr>
              <p:cNvPr id="231" name="Oval 230">
                <a:extLst>
                  <a:ext uri="{FF2B5EF4-FFF2-40B4-BE49-F238E27FC236}">
                    <a16:creationId xmlns:a16="http://schemas.microsoft.com/office/drawing/2014/main" xmlns="" id="{4EF6D6D7-64FC-401D-BC23-8C730194B653}"/>
                  </a:ext>
                </a:extLst>
              </p:cNvPr>
              <p:cNvSpPr>
                <a:spLocks noChangeAspect="1"/>
              </p:cNvSpPr>
              <p:nvPr/>
            </p:nvSpPr>
            <p:spPr>
              <a:xfrm>
                <a:off x="5916469" y="4455470"/>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Neonatal CBS</a:t>
                </a:r>
              </a:p>
            </p:txBody>
          </p:sp>
          <p:sp>
            <p:nvSpPr>
              <p:cNvPr id="232" name="Oval 231">
                <a:extLst>
                  <a:ext uri="{FF2B5EF4-FFF2-40B4-BE49-F238E27FC236}">
                    <a16:creationId xmlns:a16="http://schemas.microsoft.com/office/drawing/2014/main" xmlns="" id="{D4FBC94C-BEDA-4218-B6CD-525376742FA4}"/>
                  </a:ext>
                </a:extLst>
              </p:cNvPr>
              <p:cNvSpPr>
                <a:spLocks noChangeAspect="1"/>
              </p:cNvSpPr>
              <p:nvPr/>
            </p:nvSpPr>
            <p:spPr>
              <a:xfrm>
                <a:off x="5716896" y="4245641"/>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polyhydramnios</a:t>
                </a:r>
              </a:p>
            </p:txBody>
          </p:sp>
          <p:sp>
            <p:nvSpPr>
              <p:cNvPr id="233" name="Oval 232">
                <a:extLst>
                  <a:ext uri="{FF2B5EF4-FFF2-40B4-BE49-F238E27FC236}">
                    <a16:creationId xmlns:a16="http://schemas.microsoft.com/office/drawing/2014/main" xmlns="" id="{254BF2D7-0FFA-4871-9D59-47C4C86A1289}"/>
                  </a:ext>
                </a:extLst>
              </p:cNvPr>
              <p:cNvSpPr>
                <a:spLocks noChangeAspect="1"/>
              </p:cNvSpPr>
              <p:nvPr/>
            </p:nvSpPr>
            <p:spPr>
              <a:xfrm>
                <a:off x="5718987" y="3980162"/>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Perianal rupture</a:t>
                </a:r>
              </a:p>
            </p:txBody>
          </p:sp>
          <p:sp>
            <p:nvSpPr>
              <p:cNvPr id="234" name="Oval 233">
                <a:extLst>
                  <a:ext uri="{FF2B5EF4-FFF2-40B4-BE49-F238E27FC236}">
                    <a16:creationId xmlns:a16="http://schemas.microsoft.com/office/drawing/2014/main" xmlns="" id="{FEF644FA-CB8B-4713-A8BB-84963129C234}"/>
                  </a:ext>
                </a:extLst>
              </p:cNvPr>
              <p:cNvSpPr>
                <a:spLocks noChangeAspect="1"/>
              </p:cNvSpPr>
              <p:nvPr/>
            </p:nvSpPr>
            <p:spPr>
              <a:xfrm>
                <a:off x="5824286" y="4592288"/>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err="1">
                    <a:ln>
                      <a:noFill/>
                    </a:ln>
                    <a:solidFill>
                      <a:srgbClr val="FFFFFF"/>
                    </a:solidFill>
                    <a:effectLst/>
                    <a:uLnTx/>
                    <a:uFillTx/>
                    <a:latin typeface="Apis For Office"/>
                    <a:ea typeface="+mn-ea"/>
                    <a:cs typeface="+mn-cs"/>
                  </a:rPr>
                  <a:t>Fetal</a:t>
                </a:r>
                <a:r>
                  <a:rPr kumimoji="0" lang="en-GB" sz="133" b="1" i="0" u="none" strike="noStrike" kern="1200" cap="none" spc="0" normalizeH="0" baseline="0" noProof="0" dirty="0">
                    <a:ln>
                      <a:noFill/>
                    </a:ln>
                    <a:solidFill>
                      <a:srgbClr val="FFFFFF"/>
                    </a:solidFill>
                    <a:effectLst/>
                    <a:uLnTx/>
                    <a:uFillTx/>
                    <a:latin typeface="Apis For Office"/>
                    <a:ea typeface="+mn-ea"/>
                    <a:cs typeface="+mn-cs"/>
                  </a:rPr>
                  <a:t> heart rate deceleration</a:t>
                </a:r>
              </a:p>
            </p:txBody>
          </p:sp>
          <p:sp>
            <p:nvSpPr>
              <p:cNvPr id="235" name="Oval 234">
                <a:extLst>
                  <a:ext uri="{FF2B5EF4-FFF2-40B4-BE49-F238E27FC236}">
                    <a16:creationId xmlns:a16="http://schemas.microsoft.com/office/drawing/2014/main" xmlns="" id="{CD9019A8-1618-48E7-B4AB-92F1BBAF68E3}"/>
                  </a:ext>
                </a:extLst>
              </p:cNvPr>
              <p:cNvSpPr>
                <a:spLocks noChangeAspect="1"/>
              </p:cNvSpPr>
              <p:nvPr/>
            </p:nvSpPr>
            <p:spPr>
              <a:xfrm>
                <a:off x="5678276" y="4545290"/>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err="1">
                    <a:ln>
                      <a:noFill/>
                    </a:ln>
                    <a:solidFill>
                      <a:srgbClr val="FFFFFF"/>
                    </a:solidFill>
                    <a:effectLst/>
                    <a:uLnTx/>
                    <a:uFillTx/>
                    <a:latin typeface="Apis For Office"/>
                    <a:ea typeface="+mn-ea"/>
                    <a:cs typeface="+mn-cs"/>
                  </a:rPr>
                  <a:t>Abruptioplancentae</a:t>
                </a:r>
                <a:endParaRPr kumimoji="0" lang="en-GB" sz="133"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36" name="Oval 235">
                <a:extLst>
                  <a:ext uri="{FF2B5EF4-FFF2-40B4-BE49-F238E27FC236}">
                    <a16:creationId xmlns:a16="http://schemas.microsoft.com/office/drawing/2014/main" xmlns="" id="{FF385AE5-A587-417C-87A7-802DBF02CB86}"/>
                  </a:ext>
                </a:extLst>
              </p:cNvPr>
              <p:cNvSpPr>
                <a:spLocks noChangeAspect="1"/>
              </p:cNvSpPr>
              <p:nvPr/>
            </p:nvSpPr>
            <p:spPr>
              <a:xfrm>
                <a:off x="5664957" y="4373850"/>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4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37" name="Oval 236">
                <a:extLst>
                  <a:ext uri="{FF2B5EF4-FFF2-40B4-BE49-F238E27FC236}">
                    <a16:creationId xmlns:a16="http://schemas.microsoft.com/office/drawing/2014/main" xmlns="" id="{2CFC54DC-36FB-4C3D-B9BD-A8E5F46D8D19}"/>
                  </a:ext>
                </a:extLst>
              </p:cNvPr>
              <p:cNvSpPr>
                <a:spLocks noChangeAspect="1"/>
              </p:cNvSpPr>
              <p:nvPr/>
            </p:nvSpPr>
            <p:spPr>
              <a:xfrm>
                <a:off x="5580311" y="4269589"/>
                <a:ext cx="96359" cy="9676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Cervical incompetence</a:t>
                </a:r>
              </a:p>
            </p:txBody>
          </p:sp>
          <p:sp>
            <p:nvSpPr>
              <p:cNvPr id="238" name="Oval 237">
                <a:extLst>
                  <a:ext uri="{FF2B5EF4-FFF2-40B4-BE49-F238E27FC236}">
                    <a16:creationId xmlns:a16="http://schemas.microsoft.com/office/drawing/2014/main" xmlns="" id="{A9805FD0-BE7F-4D07-98EC-3187C80D9029}"/>
                  </a:ext>
                </a:extLst>
              </p:cNvPr>
              <p:cNvSpPr>
                <a:spLocks noChangeAspect="1"/>
              </p:cNvSpPr>
              <p:nvPr/>
            </p:nvSpPr>
            <p:spPr>
              <a:xfrm>
                <a:off x="5575445" y="3960746"/>
                <a:ext cx="103911"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Prolonged labour</a:t>
                </a:r>
              </a:p>
            </p:txBody>
          </p:sp>
          <p:sp>
            <p:nvSpPr>
              <p:cNvPr id="239" name="Oval 238">
                <a:extLst>
                  <a:ext uri="{FF2B5EF4-FFF2-40B4-BE49-F238E27FC236}">
                    <a16:creationId xmlns:a16="http://schemas.microsoft.com/office/drawing/2014/main" xmlns="" id="{93594D95-328A-4BA2-A7E9-B9403AF7E38C}"/>
                  </a:ext>
                </a:extLst>
              </p:cNvPr>
              <p:cNvSpPr>
                <a:spLocks noChangeAspect="1"/>
              </p:cNvSpPr>
              <p:nvPr/>
            </p:nvSpPr>
            <p:spPr>
              <a:xfrm>
                <a:off x="5460936" y="4025205"/>
                <a:ext cx="103911"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Premenstrual syndrome</a:t>
                </a:r>
              </a:p>
            </p:txBody>
          </p:sp>
          <p:sp>
            <p:nvSpPr>
              <p:cNvPr id="240" name="Oval 239">
                <a:extLst>
                  <a:ext uri="{FF2B5EF4-FFF2-40B4-BE49-F238E27FC236}">
                    <a16:creationId xmlns:a16="http://schemas.microsoft.com/office/drawing/2014/main" xmlns="" id="{16D6EB73-0E35-45BD-B291-C71BAE6D814D}"/>
                  </a:ext>
                </a:extLst>
              </p:cNvPr>
              <p:cNvSpPr>
                <a:spLocks noChangeAspect="1"/>
              </p:cNvSpPr>
              <p:nvPr/>
            </p:nvSpPr>
            <p:spPr>
              <a:xfrm>
                <a:off x="5559453" y="4462959"/>
                <a:ext cx="103911" cy="10391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1" i="0" u="none" strike="noStrike" kern="1200" cap="none" spc="0" normalizeH="0" baseline="0" noProof="0" dirty="0">
                    <a:ln>
                      <a:noFill/>
                    </a:ln>
                    <a:solidFill>
                      <a:srgbClr val="FFFFFF"/>
                    </a:solidFill>
                    <a:effectLst/>
                    <a:uLnTx/>
                    <a:uFillTx/>
                    <a:latin typeface="Apis For Office"/>
                    <a:ea typeface="+mn-ea"/>
                    <a:cs typeface="+mn-cs"/>
                  </a:rPr>
                  <a:t>Premature rupture of membrane</a:t>
                </a:r>
              </a:p>
            </p:txBody>
          </p:sp>
          <p:sp>
            <p:nvSpPr>
              <p:cNvPr id="241" name="Oval 240">
                <a:extLst>
                  <a:ext uri="{FF2B5EF4-FFF2-40B4-BE49-F238E27FC236}">
                    <a16:creationId xmlns:a16="http://schemas.microsoft.com/office/drawing/2014/main" xmlns="" id="{BA5A63FE-3656-49BF-96FD-719B59C1FE0C}"/>
                  </a:ext>
                </a:extLst>
              </p:cNvPr>
              <p:cNvSpPr>
                <a:spLocks noChangeAspect="1"/>
              </p:cNvSpPr>
              <p:nvPr/>
            </p:nvSpPr>
            <p:spPr>
              <a:xfrm>
                <a:off x="5243318" y="3738823"/>
                <a:ext cx="283393" cy="283393"/>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1" i="0" u="none" strike="noStrike" kern="1200" cap="none" spc="0" normalizeH="0" baseline="0" noProof="0" dirty="0">
                    <a:ln>
                      <a:noFill/>
                    </a:ln>
                    <a:solidFill>
                      <a:srgbClr val="FFFFFF"/>
                    </a:solidFill>
                    <a:effectLst/>
                    <a:uLnTx/>
                    <a:uFillTx/>
                    <a:latin typeface="Apis For Office"/>
                    <a:ea typeface="+mn-ea"/>
                    <a:cs typeface="+mn-cs"/>
                  </a:rPr>
                  <a:t>Miscarriage</a:t>
                </a:r>
              </a:p>
            </p:txBody>
          </p:sp>
          <p:sp>
            <p:nvSpPr>
              <p:cNvPr id="242" name="Oval 241">
                <a:extLst>
                  <a:ext uri="{FF2B5EF4-FFF2-40B4-BE49-F238E27FC236}">
                    <a16:creationId xmlns:a16="http://schemas.microsoft.com/office/drawing/2014/main" xmlns="" id="{12A40175-BC31-4C49-8D52-2165F3D06F6F}"/>
                  </a:ext>
                </a:extLst>
              </p:cNvPr>
              <p:cNvSpPr>
                <a:spLocks noChangeAspect="1"/>
              </p:cNvSpPr>
              <p:nvPr/>
            </p:nvSpPr>
            <p:spPr>
              <a:xfrm>
                <a:off x="5613341" y="4089728"/>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Post-epidural hypertension</a:t>
                </a:r>
              </a:p>
            </p:txBody>
          </p:sp>
          <p:sp>
            <p:nvSpPr>
              <p:cNvPr id="243" name="Oval 242">
                <a:extLst>
                  <a:ext uri="{FF2B5EF4-FFF2-40B4-BE49-F238E27FC236}">
                    <a16:creationId xmlns:a16="http://schemas.microsoft.com/office/drawing/2014/main" xmlns="" id="{FB002BDB-3816-4D98-B2B9-FF3F94BD9A62}"/>
                  </a:ext>
                </a:extLst>
              </p:cNvPr>
              <p:cNvSpPr>
                <a:spLocks noChangeAspect="1"/>
              </p:cNvSpPr>
              <p:nvPr/>
            </p:nvSpPr>
            <p:spPr>
              <a:xfrm>
                <a:off x="5501457" y="4950950"/>
                <a:ext cx="174020" cy="174759"/>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Neonatal hypoglycaemia / Inc. C-peptide…</a:t>
                </a:r>
              </a:p>
            </p:txBody>
          </p:sp>
          <p:sp>
            <p:nvSpPr>
              <p:cNvPr id="244" name="Oval 243">
                <a:extLst>
                  <a:ext uri="{FF2B5EF4-FFF2-40B4-BE49-F238E27FC236}">
                    <a16:creationId xmlns:a16="http://schemas.microsoft.com/office/drawing/2014/main" xmlns="" id="{D0088CEF-FA7A-459A-8D71-32997BE958C3}"/>
                  </a:ext>
                </a:extLst>
              </p:cNvPr>
              <p:cNvSpPr>
                <a:spLocks noChangeAspect="1"/>
              </p:cNvSpPr>
              <p:nvPr/>
            </p:nvSpPr>
            <p:spPr>
              <a:xfrm>
                <a:off x="5022054" y="3923704"/>
                <a:ext cx="224605" cy="225558"/>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Menstrual irregularities</a:t>
                </a:r>
              </a:p>
            </p:txBody>
          </p:sp>
          <p:sp>
            <p:nvSpPr>
              <p:cNvPr id="245" name="Oval 244">
                <a:extLst>
                  <a:ext uri="{FF2B5EF4-FFF2-40B4-BE49-F238E27FC236}">
                    <a16:creationId xmlns:a16="http://schemas.microsoft.com/office/drawing/2014/main" xmlns="" id="{4C6DA44B-8A82-4F2A-8E64-A18F455DC8D2}"/>
                  </a:ext>
                </a:extLst>
              </p:cNvPr>
              <p:cNvSpPr>
                <a:spLocks noChangeAspect="1"/>
              </p:cNvSpPr>
              <p:nvPr/>
            </p:nvSpPr>
            <p:spPr>
              <a:xfrm>
                <a:off x="5357559" y="4290483"/>
                <a:ext cx="197537" cy="198375"/>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 b="0" i="0" u="none" strike="noStrike" kern="1200" cap="none" spc="0" normalizeH="0" baseline="0" noProof="0" dirty="0">
                    <a:ln>
                      <a:noFill/>
                    </a:ln>
                    <a:solidFill>
                      <a:srgbClr val="FFFFFF"/>
                    </a:solidFill>
                    <a:effectLst/>
                    <a:uLnTx/>
                    <a:uFillTx/>
                    <a:latin typeface="Apis For Office"/>
                    <a:ea typeface="+mn-ea"/>
                    <a:cs typeface="+mn-cs"/>
                  </a:rPr>
                  <a:t>Offspring Obesity</a:t>
                </a:r>
              </a:p>
            </p:txBody>
          </p:sp>
          <p:sp>
            <p:nvSpPr>
              <p:cNvPr id="246" name="Oval 245">
                <a:extLst>
                  <a:ext uri="{FF2B5EF4-FFF2-40B4-BE49-F238E27FC236}">
                    <a16:creationId xmlns:a16="http://schemas.microsoft.com/office/drawing/2014/main" xmlns="" id="{E95965F7-6E55-4EB3-BFFB-5C4BB3438257}"/>
                  </a:ext>
                </a:extLst>
              </p:cNvPr>
              <p:cNvSpPr>
                <a:spLocks noChangeAspect="1"/>
              </p:cNvSpPr>
              <p:nvPr/>
            </p:nvSpPr>
            <p:spPr>
              <a:xfrm>
                <a:off x="5711819" y="4700041"/>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Failed trial of labour</a:t>
                </a:r>
              </a:p>
            </p:txBody>
          </p:sp>
          <p:sp>
            <p:nvSpPr>
              <p:cNvPr id="247" name="Oval 246">
                <a:extLst>
                  <a:ext uri="{FF2B5EF4-FFF2-40B4-BE49-F238E27FC236}">
                    <a16:creationId xmlns:a16="http://schemas.microsoft.com/office/drawing/2014/main" xmlns="" id="{BB494A81-801D-4B6B-9498-F56E3D9B5EBF}"/>
                  </a:ext>
                </a:extLst>
              </p:cNvPr>
              <p:cNvSpPr>
                <a:spLocks noChangeAspect="1"/>
              </p:cNvSpPr>
              <p:nvPr/>
            </p:nvSpPr>
            <p:spPr>
              <a:xfrm>
                <a:off x="5124772" y="4535472"/>
                <a:ext cx="141097" cy="14169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1" i="0" u="none" strike="noStrike" kern="1200" cap="none" spc="0" normalizeH="0" baseline="0" noProof="0" dirty="0">
                    <a:ln>
                      <a:noFill/>
                    </a:ln>
                    <a:solidFill>
                      <a:srgbClr val="FFFFFF"/>
                    </a:solidFill>
                    <a:effectLst/>
                    <a:uLnTx/>
                    <a:uFillTx/>
                    <a:latin typeface="Apis For Office"/>
                    <a:ea typeface="+mn-ea"/>
                    <a:cs typeface="+mn-cs"/>
                  </a:rPr>
                  <a:t>Altered breast milk</a:t>
                </a:r>
              </a:p>
            </p:txBody>
          </p:sp>
          <p:sp>
            <p:nvSpPr>
              <p:cNvPr id="248" name="Oval 247">
                <a:extLst>
                  <a:ext uri="{FF2B5EF4-FFF2-40B4-BE49-F238E27FC236}">
                    <a16:creationId xmlns:a16="http://schemas.microsoft.com/office/drawing/2014/main" xmlns="" id="{5D83D616-0A22-47D6-8C71-B67FF566827E}"/>
                  </a:ext>
                </a:extLst>
              </p:cNvPr>
              <p:cNvSpPr>
                <a:spLocks noChangeAspect="1"/>
              </p:cNvSpPr>
              <p:nvPr/>
            </p:nvSpPr>
            <p:spPr>
              <a:xfrm>
                <a:off x="4725580" y="3333333"/>
                <a:ext cx="562063" cy="562063"/>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Apis For Office"/>
                    <a:ea typeface="+mn-ea"/>
                    <a:cs typeface="+mn-cs"/>
                  </a:rPr>
                  <a:t>Congenital abnormality in </a:t>
                </a:r>
                <a:r>
                  <a:rPr kumimoji="0" lang="en-GB" sz="500" b="0" i="0" u="none" strike="noStrike" kern="1200" cap="none" spc="0" normalizeH="0" baseline="0" noProof="0" dirty="0" err="1">
                    <a:ln>
                      <a:noFill/>
                    </a:ln>
                    <a:solidFill>
                      <a:srgbClr val="FFFFFF"/>
                    </a:solidFill>
                    <a:effectLst/>
                    <a:uLnTx/>
                    <a:uFillTx/>
                    <a:latin typeface="Apis For Office"/>
                    <a:ea typeface="+mn-ea"/>
                    <a:cs typeface="+mn-cs"/>
                  </a:rPr>
                  <a:t>newborn</a:t>
                </a:r>
                <a:endParaRPr kumimoji="0" lang="en-GB" sz="5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249" name="Rectangle 248">
                <a:extLst>
                  <a:ext uri="{FF2B5EF4-FFF2-40B4-BE49-F238E27FC236}">
                    <a16:creationId xmlns:a16="http://schemas.microsoft.com/office/drawing/2014/main" xmlns="" id="{D8DC5E7D-D266-4A69-826B-94EF32881664}"/>
                  </a:ext>
                </a:extLst>
              </p:cNvPr>
              <p:cNvSpPr/>
              <p:nvPr/>
            </p:nvSpPr>
            <p:spPr>
              <a:xfrm>
                <a:off x="5581692" y="4348653"/>
                <a:ext cx="271228" cy="135422"/>
              </a:xfrm>
              <a:prstGeom prst="rect">
                <a:avLst/>
              </a:prstGeom>
              <a:noFill/>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Epidural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 b="0" i="0" u="none" strike="noStrike" kern="1200" cap="none" spc="0" normalizeH="0" baseline="0" noProof="0" dirty="0">
                    <a:ln>
                      <a:noFill/>
                    </a:ln>
                    <a:solidFill>
                      <a:srgbClr val="FFFFFF"/>
                    </a:solidFill>
                    <a:effectLst/>
                    <a:uLnTx/>
                    <a:uFillTx/>
                    <a:latin typeface="Apis For Office"/>
                    <a:ea typeface="+mn-ea"/>
                    <a:cs typeface="+mn-cs"/>
                  </a:rPr>
                  <a:t>analgesia</a:t>
                </a:r>
              </a:p>
            </p:txBody>
          </p:sp>
        </p:grpSp>
        <p:sp>
          <p:nvSpPr>
            <p:cNvPr id="183" name="Rectangle 182">
              <a:extLst>
                <a:ext uri="{FF2B5EF4-FFF2-40B4-BE49-F238E27FC236}">
                  <a16:creationId xmlns:a16="http://schemas.microsoft.com/office/drawing/2014/main" xmlns="" id="{64B6FDA2-FCC9-4431-A9AE-04B24DBFE230}"/>
                </a:ext>
              </a:extLst>
            </p:cNvPr>
            <p:cNvSpPr/>
            <p:nvPr/>
          </p:nvSpPr>
          <p:spPr>
            <a:xfrm>
              <a:off x="7819484" y="3954669"/>
              <a:ext cx="282450" cy="133242"/>
            </a:xfrm>
            <a:prstGeom prst="rect">
              <a:avLst/>
            </a:prstGeom>
            <a:noFill/>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 b="0" i="0" u="none" strike="noStrike" kern="1200" cap="none" spc="0" normalizeH="0" baseline="0" noProof="0" dirty="0">
                  <a:ln>
                    <a:noFill/>
                  </a:ln>
                  <a:solidFill>
                    <a:srgbClr val="FFFFFF"/>
                  </a:solidFill>
                  <a:effectLst/>
                  <a:uLnTx/>
                  <a:uFillTx/>
                  <a:latin typeface="Apis For Office"/>
                  <a:ea typeface="+mn-ea"/>
                  <a:cs typeface="+mn-cs"/>
                </a:rPr>
                <a:t>Renal </a:t>
              </a:r>
              <a:br>
                <a:rPr kumimoji="0" lang="en-GB" sz="133" b="0" i="0" u="none" strike="noStrike" kern="1200" cap="none" spc="0" normalizeH="0" baseline="0" noProof="0" dirty="0">
                  <a:ln>
                    <a:noFill/>
                  </a:ln>
                  <a:solidFill>
                    <a:srgbClr val="FFFFFF"/>
                  </a:solidFill>
                  <a:effectLst/>
                  <a:uLnTx/>
                  <a:uFillTx/>
                  <a:latin typeface="Apis For Office"/>
                  <a:ea typeface="+mn-ea"/>
                  <a:cs typeface="+mn-cs"/>
                </a:rPr>
              </a:br>
              <a:r>
                <a:rPr kumimoji="0" lang="en-GB" sz="133" b="0" i="0" u="none" strike="noStrike" kern="1200" cap="none" spc="0" normalizeH="0" baseline="0" noProof="0" dirty="0">
                  <a:ln>
                    <a:noFill/>
                  </a:ln>
                  <a:solidFill>
                    <a:srgbClr val="FFFFFF"/>
                  </a:solidFill>
                  <a:effectLst/>
                  <a:uLnTx/>
                  <a:uFillTx/>
                  <a:latin typeface="Apis For Office"/>
                  <a:ea typeface="+mn-ea"/>
                  <a:cs typeface="+mn-cs"/>
                </a:rPr>
                <a:t>impairment</a:t>
              </a:r>
            </a:p>
          </p:txBody>
        </p:sp>
      </p:grpSp>
      <p:sp>
        <p:nvSpPr>
          <p:cNvPr id="250" name="Rectangle 249">
            <a:extLst>
              <a:ext uri="{FF2B5EF4-FFF2-40B4-BE49-F238E27FC236}">
                <a16:creationId xmlns:a16="http://schemas.microsoft.com/office/drawing/2014/main" xmlns="" id="{90AB93DD-1B46-4FEE-97F4-8291706379FC}"/>
              </a:ext>
            </a:extLst>
          </p:cNvPr>
          <p:cNvSpPr/>
          <p:nvPr/>
        </p:nvSpPr>
        <p:spPr>
          <a:xfrm>
            <a:off x="-1" y="6106160"/>
            <a:ext cx="833121" cy="6800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251" name="Rectangle 250">
            <a:extLst>
              <a:ext uri="{FF2B5EF4-FFF2-40B4-BE49-F238E27FC236}">
                <a16:creationId xmlns:a16="http://schemas.microsoft.com/office/drawing/2014/main" xmlns="" id="{A9777A90-9C62-45FA-8267-800BABC65143}"/>
              </a:ext>
            </a:extLst>
          </p:cNvPr>
          <p:cNvSpPr/>
          <p:nvPr/>
        </p:nvSpPr>
        <p:spPr>
          <a:xfrm>
            <a:off x="10668425" y="5987360"/>
            <a:ext cx="1401655" cy="6800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40236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500"/>
                                        <p:tgtEl>
                                          <p:spTgt spid="18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C09C9-7CD4-480C-BF3C-617150CBC583}"/>
              </a:ext>
            </a:extLst>
          </p:cNvPr>
          <p:cNvSpPr>
            <a:spLocks noGrp="1"/>
          </p:cNvSpPr>
          <p:nvPr>
            <p:ph type="title"/>
          </p:nvPr>
        </p:nvSpPr>
        <p:spPr>
          <a:xfrm>
            <a:off x="193827" y="193986"/>
            <a:ext cx="11604373" cy="1296000"/>
          </a:xfrm>
        </p:spPr>
        <p:txBody>
          <a:bodyPr/>
          <a:lstStyle/>
          <a:p>
            <a:pPr defTabSz="1219170"/>
            <a:r>
              <a:rPr lang="sr-Latn-RS" sz="3200" b="1" dirty="0">
                <a:gradFill flip="none" rotWithShape="1">
                  <a:gsLst>
                    <a:gs pos="21000">
                      <a:srgbClr val="A12340"/>
                    </a:gs>
                    <a:gs pos="53000">
                      <a:srgbClr val="48308D"/>
                    </a:gs>
                  </a:gsLst>
                  <a:lin ang="2400000" scaled="0"/>
                  <a:tileRect/>
                </a:gradFill>
                <a:latin typeface="Verdana"/>
                <a:ea typeface="+mn-ea"/>
                <a:cs typeface="+mn-cs"/>
              </a:rPr>
              <a:t>Potrebna redukcija telesne mase u zavisnosti od </a:t>
            </a:r>
            <a:r>
              <a:rPr lang="sr-Latn-RS" sz="3200" b="1" dirty="0" err="1">
                <a:gradFill flip="none" rotWithShape="1">
                  <a:gsLst>
                    <a:gs pos="21000">
                      <a:srgbClr val="A12340"/>
                    </a:gs>
                    <a:gs pos="53000">
                      <a:srgbClr val="48308D"/>
                    </a:gs>
                  </a:gsLst>
                  <a:lin ang="2400000" scaled="0"/>
                  <a:tileRect/>
                </a:gradFill>
                <a:latin typeface="Verdana"/>
                <a:ea typeface="+mn-ea"/>
                <a:cs typeface="+mn-cs"/>
              </a:rPr>
              <a:t>komorbiditeta</a:t>
            </a:r>
            <a:endParaRPr lang="en-GB" sz="3200" b="1" dirty="0">
              <a:gradFill flip="none" rotWithShape="1">
                <a:gsLst>
                  <a:gs pos="21000">
                    <a:srgbClr val="A12340"/>
                  </a:gs>
                  <a:gs pos="53000">
                    <a:srgbClr val="48308D"/>
                  </a:gs>
                </a:gsLst>
                <a:lin ang="2400000" scaled="0"/>
                <a:tileRect/>
              </a:gradFill>
              <a:latin typeface="Verdana"/>
              <a:ea typeface="+mn-ea"/>
              <a:cs typeface="+mn-cs"/>
            </a:endParaRPr>
          </a:p>
        </p:txBody>
      </p:sp>
      <p:graphicFrame>
        <p:nvGraphicFramePr>
          <p:cNvPr id="5" name="Table 5">
            <a:extLst>
              <a:ext uri="{FF2B5EF4-FFF2-40B4-BE49-F238E27FC236}">
                <a16:creationId xmlns:a16="http://schemas.microsoft.com/office/drawing/2014/main" xmlns="" id="{9D3095C7-C438-4027-A860-2264139DC439}"/>
              </a:ext>
            </a:extLst>
          </p:cNvPr>
          <p:cNvGraphicFramePr>
            <a:graphicFrameLocks noGrp="1"/>
          </p:cNvGraphicFramePr>
          <p:nvPr>
            <p:ph idx="1"/>
            <p:extLst>
              <p:ext uri="{D42A27DB-BD31-4B8C-83A1-F6EECF244321}">
                <p14:modId xmlns:p14="http://schemas.microsoft.com/office/powerpoint/2010/main" val="2295334109"/>
              </p:ext>
            </p:extLst>
          </p:nvPr>
        </p:nvGraphicFramePr>
        <p:xfrm>
          <a:off x="193826" y="1471100"/>
          <a:ext cx="11910543" cy="5443154"/>
        </p:xfrm>
        <a:graphic>
          <a:graphicData uri="http://schemas.openxmlformats.org/drawingml/2006/table">
            <a:tbl>
              <a:tblPr firstRow="1" bandRow="1">
                <a:tableStyleId>{5C22544A-7EE6-4342-B048-85BDC9FD1C3A}</a:tableStyleId>
              </a:tblPr>
              <a:tblGrid>
                <a:gridCol w="3445124">
                  <a:extLst>
                    <a:ext uri="{9D8B030D-6E8A-4147-A177-3AD203B41FA5}">
                      <a16:colId xmlns:a16="http://schemas.microsoft.com/office/drawing/2014/main" xmlns="" val="3949822306"/>
                    </a:ext>
                  </a:extLst>
                </a:gridCol>
                <a:gridCol w="2716130">
                  <a:extLst>
                    <a:ext uri="{9D8B030D-6E8A-4147-A177-3AD203B41FA5}">
                      <a16:colId xmlns:a16="http://schemas.microsoft.com/office/drawing/2014/main" xmlns="" val="3796619594"/>
                    </a:ext>
                  </a:extLst>
                </a:gridCol>
                <a:gridCol w="5749289">
                  <a:extLst>
                    <a:ext uri="{9D8B030D-6E8A-4147-A177-3AD203B41FA5}">
                      <a16:colId xmlns:a16="http://schemas.microsoft.com/office/drawing/2014/main" xmlns="" val="4095990269"/>
                    </a:ext>
                  </a:extLst>
                </a:gridCol>
              </a:tblGrid>
              <a:tr h="370243">
                <a:tc>
                  <a:txBody>
                    <a:bodyPr/>
                    <a:lstStyle/>
                    <a:p>
                      <a:r>
                        <a:rPr lang="sr-Latn-RS" dirty="0">
                          <a:latin typeface="Apis For Office" panose="020B0504010101010104" pitchFamily="34" charset="0"/>
                          <a:ea typeface="Apis For Office" panose="020B0504010101010104" pitchFamily="34" charset="0"/>
                          <a:cs typeface="Apis For Office" panose="020B0504010101010104" pitchFamily="34" charset="0"/>
                        </a:rPr>
                        <a:t>Dijagnoza </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a:txBody>
                  <a:tcPr>
                    <a:lnB w="12700" cap="flat" cmpd="sng" algn="ctr">
                      <a:solidFill>
                        <a:schemeClr val="tx1"/>
                      </a:solidFill>
                      <a:prstDash val="solid"/>
                      <a:round/>
                      <a:headEnd type="none" w="med" len="med"/>
                      <a:tailEnd type="none" w="med" len="med"/>
                    </a:lnB>
                    <a:solidFill>
                      <a:srgbClr val="7030A0"/>
                    </a:solidFill>
                  </a:tcPr>
                </a:tc>
                <a:tc>
                  <a:txBody>
                    <a:bodyPr/>
                    <a:lstStyle/>
                    <a:p>
                      <a:r>
                        <a:rPr lang="sr-Latn-RS" dirty="0">
                          <a:latin typeface="Apis For Office" panose="020B0504010101010104" pitchFamily="34" charset="0"/>
                          <a:ea typeface="Apis For Office" panose="020B0504010101010104" pitchFamily="34" charset="0"/>
                          <a:cs typeface="Apis For Office" panose="020B0504010101010104" pitchFamily="34" charset="0"/>
                        </a:rPr>
                        <a:t>Gubitak TM, cilj u %</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a:txBody>
                  <a:tcPr>
                    <a:lnB w="12700" cap="flat" cmpd="sng" algn="ctr">
                      <a:solidFill>
                        <a:schemeClr val="tx1"/>
                      </a:solidFill>
                      <a:prstDash val="solid"/>
                      <a:round/>
                      <a:headEnd type="none" w="med" len="med"/>
                      <a:tailEnd type="none" w="med" len="med"/>
                    </a:lnB>
                    <a:solidFill>
                      <a:srgbClr val="7030A0"/>
                    </a:solidFill>
                  </a:tcPr>
                </a:tc>
                <a:tc>
                  <a:txBody>
                    <a:bodyPr/>
                    <a:lstStyle/>
                    <a:p>
                      <a:r>
                        <a:rPr lang="sr-Latn-RS" dirty="0">
                          <a:latin typeface="Apis For Office" panose="020B0504010101010104" pitchFamily="34" charset="0"/>
                          <a:ea typeface="Apis For Office" panose="020B0504010101010104" pitchFamily="34" charset="0"/>
                          <a:cs typeface="Apis For Office" panose="020B0504010101010104" pitchFamily="34" charset="0"/>
                        </a:rPr>
                        <a:t>Očekivani ishod</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a:txBody>
                  <a:tcP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xmlns="" val="2424061812"/>
                  </a:ext>
                </a:extLst>
              </a:tr>
              <a:tr h="401097">
                <a:tc>
                  <a:txBody>
                    <a:bodyPr/>
                    <a:lstStyle/>
                    <a:p>
                      <a:pPr algn="ctr"/>
                      <a:r>
                        <a:rPr lang="sr-Latn-RS" sz="1800" b="1" dirty="0" err="1">
                          <a:latin typeface="Apis For Office" panose="020B0504010101010104" pitchFamily="34" charset="0"/>
                          <a:ea typeface="Apis For Office" panose="020B0504010101010104" pitchFamily="34" charset="0"/>
                          <a:cs typeface="Apis For Office" panose="020B0504010101010104" pitchFamily="34" charset="0"/>
                        </a:rPr>
                        <a:t>Metabolički</a:t>
                      </a: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 sindrom</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10 </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sr-Latn-RS" sz="1800" dirty="0">
                          <a:latin typeface="Apis For Office" panose="020B0504010101010104" pitchFamily="34" charset="0"/>
                          <a:ea typeface="Apis For Office" panose="020B0504010101010104" pitchFamily="34" charset="0"/>
                          <a:cs typeface="Apis For Office" panose="020B0504010101010104" pitchFamily="34" charset="0"/>
                        </a:rPr>
                        <a:t>Prevencija dijabetesa tip 2</a:t>
                      </a:r>
                      <a:endParaRPr lang="en-GB" sz="180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850715470"/>
                  </a:ext>
                </a:extLst>
              </a:tr>
              <a:tr h="647925">
                <a:tc>
                  <a:txBody>
                    <a:bodyPr/>
                    <a:lstStyle/>
                    <a:p>
                      <a:pPr algn="ct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Tip 2 Dijabetes</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5 – 15</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kern="1200" noProof="0" dirty="0" err="1">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Redu</a:t>
                      </a:r>
                      <a:r>
                        <a:rPr lang="sr-Latn-RS" sz="1800" kern="1200" noProof="0" dirty="0" err="1">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kcija</a:t>
                      </a:r>
                      <a:r>
                        <a:rPr lang="sr-Latn-RS"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 </a:t>
                      </a:r>
                      <a:r>
                        <a:rPr lang="en-GB"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HbA1c; r</a:t>
                      </a:r>
                      <a:r>
                        <a:rPr lang="sr-Latn-RS"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edukcija terapije za dijabetes</a:t>
                      </a:r>
                      <a:r>
                        <a:rPr lang="en-GB" sz="1800" kern="1200" noProof="0" dirty="0" smtClean="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a:t>
                      </a:r>
                      <a:endParaRPr lang="en-GB"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1555899766"/>
                  </a:ext>
                </a:extLst>
              </a:tr>
              <a:tr h="358605">
                <a:tc>
                  <a:txBody>
                    <a:bodyPr/>
                    <a:lstStyle/>
                    <a:p>
                      <a:pPr algn="ctr"/>
                      <a:r>
                        <a:rPr lang="sr-Latn-RS" sz="1800" b="1" dirty="0" err="1">
                          <a:latin typeface="Apis For Office" panose="020B0504010101010104" pitchFamily="34" charset="0"/>
                          <a:ea typeface="Apis For Office" panose="020B0504010101010104" pitchFamily="34" charset="0"/>
                          <a:cs typeface="Apis For Office" panose="020B0504010101010104" pitchFamily="34" charset="0"/>
                        </a:rPr>
                        <a:t>Dislipidemija</a:t>
                      </a: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 </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5 – 15</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Sniženje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triglicerida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povećanje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HDL,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smanjenje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LDL</a:t>
                      </a:r>
                    </a:p>
                    <a:p>
                      <a:endParaRPr lang="en-GB" sz="180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3675109948"/>
                  </a:ext>
                </a:extLst>
              </a:tr>
              <a:tr h="401097">
                <a:tc>
                  <a:txBody>
                    <a:bodyPr/>
                    <a:lstStyle/>
                    <a:p>
                      <a:pPr algn="ct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Hipertenzija</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5 – 15</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Sniženje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krvnog</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pritiska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smanjenje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terapije</a:t>
                      </a:r>
                      <a:endParaRPr lang="en-GB" sz="180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897450483"/>
                  </a:ext>
                </a:extLst>
              </a:tr>
              <a:tr h="401097">
                <a:tc>
                  <a:txBody>
                    <a:bodyPr/>
                    <a:lstStyle/>
                    <a:p>
                      <a:pPr algn="ct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NASH</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10 - 40</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Redukcija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intrahepatocelularnih</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lipida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i</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inflamacije</a:t>
                      </a:r>
                      <a:endParaRPr lang="en-GB" sz="180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2230801934"/>
                  </a:ext>
                </a:extLst>
              </a:tr>
              <a:tr h="647925">
                <a:tc>
                  <a:txBody>
                    <a:bodyPr/>
                    <a:lstStyle/>
                    <a:p>
                      <a:pPr algn="ct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PCOS</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5 - 15</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Ovulacija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smanjenje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hirzutizma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smanjenje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nivoa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androgena</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povećanje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insulinske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senzitivnosti</a:t>
                      </a:r>
                      <a:endParaRPr lang="en-GB" sz="180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947708196"/>
                  </a:ext>
                </a:extLst>
              </a:tr>
              <a:tr h="401097">
                <a:tc>
                  <a:txBody>
                    <a:bodyPr/>
                    <a:lstStyle/>
                    <a:p>
                      <a:pPr algn="ctr"/>
                      <a:r>
                        <a:rPr lang="sr-Latn-RS" sz="1800" b="1" dirty="0" err="1">
                          <a:latin typeface="Apis For Office" panose="020B0504010101010104" pitchFamily="34" charset="0"/>
                          <a:ea typeface="Apis For Office" panose="020B0504010101010104" pitchFamily="34" charset="0"/>
                          <a:cs typeface="Apis For Office" panose="020B0504010101010104" pitchFamily="34" charset="0"/>
                        </a:rPr>
                        <a:t>Sleep</a:t>
                      </a: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 </a:t>
                      </a:r>
                      <a:r>
                        <a:rPr lang="sr-Latn-RS" sz="1800" b="1" dirty="0" err="1">
                          <a:latin typeface="Apis For Office" panose="020B0504010101010104" pitchFamily="34" charset="0"/>
                          <a:ea typeface="Apis For Office" panose="020B0504010101010104" pitchFamily="34" charset="0"/>
                          <a:cs typeface="Apis For Office" panose="020B0504010101010104" pitchFamily="34" charset="0"/>
                        </a:rPr>
                        <a:t>Apnea</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7 – 11</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Smanjenje</a:t>
                      </a:r>
                      <a:r>
                        <a:rPr lang="en-GB" sz="1800" dirty="0">
                          <a:latin typeface="Apis For Office" panose="020B0504010101010104" pitchFamily="34" charset="0"/>
                          <a:ea typeface="Apis For Office" panose="020B0504010101010104" pitchFamily="34" charset="0"/>
                          <a:cs typeface="Apis For Office" panose="020B0504010101010104" pitchFamily="34" charset="0"/>
                        </a:rPr>
                        <a:t> </a:t>
                      </a:r>
                      <a:r>
                        <a:rPr lang="sr-Latn-RS" sz="1800" dirty="0">
                          <a:latin typeface="Apis For Office" panose="020B0504010101010104" pitchFamily="34" charset="0"/>
                          <a:ea typeface="Apis For Office" panose="020B0504010101010104" pitchFamily="34" charset="0"/>
                          <a:cs typeface="Apis For Office" panose="020B0504010101010104" pitchFamily="34" charset="0"/>
                        </a:rPr>
                        <a:t>AHI </a:t>
                      </a:r>
                      <a:r>
                        <a:rPr lang="en-GB" sz="1800" dirty="0" err="1">
                          <a:latin typeface="Apis For Office" panose="020B0504010101010104" pitchFamily="34" charset="0"/>
                          <a:ea typeface="Apis For Office" panose="020B0504010101010104" pitchFamily="34" charset="0"/>
                          <a:cs typeface="Apis For Office" panose="020B0504010101010104" pitchFamily="34" charset="0"/>
                        </a:rPr>
                        <a:t>indeksa</a:t>
                      </a:r>
                      <a:endParaRPr lang="en-GB" sz="180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2518771087"/>
                  </a:ext>
                </a:extLst>
              </a:tr>
              <a:tr h="678779">
                <a:tc>
                  <a:txBody>
                    <a:bodyPr/>
                    <a:lstStyle/>
                    <a:p>
                      <a:pPr algn="ct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Astma</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7 – 8</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sr-Latn-RS"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Poboljšanje FEV1</a:t>
                      </a:r>
                      <a:endParaRPr lang="en-GB"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96353459"/>
                  </a:ext>
                </a:extLst>
              </a:tr>
              <a:tr h="401097">
                <a:tc>
                  <a:txBody>
                    <a:bodyPr/>
                    <a:lstStyle/>
                    <a:p>
                      <a:pPr algn="ctr"/>
                      <a:r>
                        <a:rPr lang="sr-Latn-RS" sz="1800" b="1" dirty="0">
                          <a:latin typeface="Apis For Office" panose="020B0504010101010104" pitchFamily="34" charset="0"/>
                          <a:ea typeface="Apis For Office" panose="020B0504010101010104" pitchFamily="34" charset="0"/>
                          <a:cs typeface="Apis For Office" panose="020B0504010101010104" pitchFamily="34" charset="0"/>
                        </a:rPr>
                        <a:t>GERB</a:t>
                      </a:r>
                      <a:endParaRPr lang="en-GB" sz="1800" b="1"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pPr algn="ctr"/>
                      <a:r>
                        <a:rPr lang="sr-Latn-RS" sz="2000" b="0" dirty="0">
                          <a:latin typeface="Apis For Office" panose="020B0504010101010104" pitchFamily="34" charset="0"/>
                          <a:ea typeface="Apis For Office" panose="020B0504010101010104" pitchFamily="34" charset="0"/>
                          <a:cs typeface="Apis For Office" panose="020B0504010101010104" pitchFamily="34" charset="0"/>
                        </a:rPr>
                        <a:t>10 i više </a:t>
                      </a:r>
                      <a:endParaRPr lang="en-GB" sz="2000" b="0" dirty="0">
                        <a:latin typeface="Apis For Office" panose="020B0504010101010104" pitchFamily="34" charset="0"/>
                        <a:ea typeface="Apis For Office" panose="020B0504010101010104" pitchFamily="34" charset="0"/>
                        <a:cs typeface="Apis For Office" panose="020B05040101010101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tc>
                  <a:txBody>
                    <a:bodyPr/>
                    <a:lstStyle/>
                    <a:p>
                      <a:r>
                        <a:rPr lang="en-GB"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Red</a:t>
                      </a:r>
                      <a:r>
                        <a:rPr lang="sr-Latn-RS" sz="1800" kern="1200" noProof="0" dirty="0" err="1">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ukcija</a:t>
                      </a:r>
                      <a:r>
                        <a:rPr lang="sr-Latn-RS"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rPr>
                        <a:t> simptoma</a:t>
                      </a:r>
                      <a:endParaRPr lang="en-GB" sz="1800" kern="1200" noProof="0" dirty="0">
                        <a:solidFill>
                          <a:schemeClr val="dk1"/>
                        </a:solidFill>
                        <a:latin typeface="Apis For Office" panose="020B0504010101010104" pitchFamily="34" charset="0"/>
                        <a:ea typeface="Apis For Office" panose="020B0504010101010104" pitchFamily="34" charset="0"/>
                        <a:cs typeface="Apis For Office" panose="020B05040101010101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3F2"/>
                    </a:solidFill>
                  </a:tcPr>
                </a:tc>
                <a:extLst>
                  <a:ext uri="{0D108BD9-81ED-4DB2-BD59-A6C34878D82A}">
                    <a16:rowId xmlns:a16="http://schemas.microsoft.com/office/drawing/2014/main" xmlns="" val="3111353046"/>
                  </a:ext>
                </a:extLst>
              </a:tr>
            </a:tbl>
          </a:graphicData>
        </a:graphic>
      </p:graphicFrame>
      <p:sp>
        <p:nvSpPr>
          <p:cNvPr id="42" name="Text Placeholder 3">
            <a:extLst>
              <a:ext uri="{FF2B5EF4-FFF2-40B4-BE49-F238E27FC236}">
                <a16:creationId xmlns:a16="http://schemas.microsoft.com/office/drawing/2014/main" xmlns="" id="{D4FB4676-2D75-4CE9-8BAE-D33A0ABEFC4F}"/>
              </a:ext>
            </a:extLst>
          </p:cNvPr>
          <p:cNvSpPr txBox="1">
            <a:spLocks/>
          </p:cNvSpPr>
          <p:nvPr/>
        </p:nvSpPr>
        <p:spPr>
          <a:xfrm>
            <a:off x="901600" y="6618319"/>
            <a:ext cx="8652000" cy="324000"/>
          </a:xfrm>
          <a:prstGeom prst="rect">
            <a:avLst/>
          </a:prstGeom>
        </p:spPr>
        <p:txBody>
          <a:bodyPr>
            <a:normAutofit/>
          </a:bodyPr>
          <a:lstStyle>
            <a:lvl1pPr marL="228594" indent="-228594" algn="l" defTabSz="1219170" rtl="0" eaLnBrk="1" latinLnBrk="0" hangingPunct="1">
              <a:spcBef>
                <a:spcPts val="800"/>
              </a:spcBef>
              <a:spcAft>
                <a:spcPts val="0"/>
              </a:spcAft>
              <a:buClr>
                <a:schemeClr val="accent2"/>
              </a:buClr>
              <a:buFont typeface="Symbol" panose="05050102010706020507" pitchFamily="18" charset="2"/>
              <a:buChar char="·"/>
              <a:defRPr sz="1333" kern="1200">
                <a:solidFill>
                  <a:srgbClr val="4A4B4D"/>
                </a:solidFill>
                <a:latin typeface="+mn-lt"/>
                <a:ea typeface="+mn-ea"/>
                <a:cs typeface="+mn-cs"/>
              </a:defRPr>
            </a:lvl1pPr>
            <a:lvl2pPr marL="457189" indent="-226478" algn="l" defTabSz="1219170" rtl="0" eaLnBrk="1" latinLnBrk="0" hangingPunct="1">
              <a:spcBef>
                <a:spcPts val="800"/>
              </a:spcBef>
              <a:spcAft>
                <a:spcPts val="0"/>
              </a:spcAft>
              <a:buClr>
                <a:schemeClr val="accent2"/>
              </a:buClr>
              <a:buFont typeface="Arial" panose="020B0604020202020204" pitchFamily="34" charset="0"/>
              <a:buChar char="‒"/>
              <a:defRPr sz="1200" kern="1200">
                <a:solidFill>
                  <a:srgbClr val="4A4B4D"/>
                </a:solidFill>
                <a:latin typeface="+mn-lt"/>
                <a:ea typeface="+mn-ea"/>
                <a:cs typeface="+mn-cs"/>
              </a:defRPr>
            </a:lvl2pPr>
            <a:lvl3pPr marL="690016" indent="-205312" algn="l" defTabSz="1219170" rtl="0" eaLnBrk="1" latinLnBrk="0" hangingPunct="1">
              <a:spcBef>
                <a:spcPts val="800"/>
              </a:spcBef>
              <a:spcAft>
                <a:spcPts val="0"/>
              </a:spcAft>
              <a:buClr>
                <a:schemeClr val="accent2"/>
              </a:buClr>
              <a:buFont typeface="Wingdings" panose="05000000000000000000" pitchFamily="2" charset="2"/>
              <a:buChar char="§"/>
              <a:defRPr sz="1200" kern="1200">
                <a:solidFill>
                  <a:srgbClr val="4A4B4D"/>
                </a:solidFill>
                <a:latin typeface="+mn-lt"/>
                <a:ea typeface="+mn-ea"/>
                <a:cs typeface="+mn-cs"/>
              </a:defRPr>
            </a:lvl3pPr>
            <a:lvl4pPr marL="916494" indent="-211661"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4pPr>
            <a:lvl5pPr marL="1066773" indent="-156629" algn="l" defTabSz="1219170" rtl="0" eaLnBrk="1" latinLnBrk="0" hangingPunct="1">
              <a:spcBef>
                <a:spcPts val="800"/>
              </a:spcBef>
              <a:spcAft>
                <a:spcPts val="0"/>
              </a:spcAft>
              <a:buClr>
                <a:schemeClr val="accent2"/>
              </a:buClr>
              <a:buFont typeface="Verdana" pitchFamily="34" charset="0"/>
              <a:buChar char="•"/>
              <a:defRPr sz="1200" kern="1200">
                <a:solidFill>
                  <a:srgbClr val="4A4B4D"/>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800"/>
              </a:spcBef>
              <a:spcAft>
                <a:spcPts val="0"/>
              </a:spcAft>
              <a:buClr>
                <a:srgbClr val="005AD2"/>
              </a:buClr>
              <a:buSzTx/>
              <a:buFont typeface="Symbol" panose="05050102010706020507" pitchFamily="18" charset="2"/>
              <a:buNone/>
              <a:tabLst/>
              <a:defRPr/>
            </a:pPr>
            <a:r>
              <a:rPr kumimoji="0" lang="sr-Latn-RS" sz="700" b="0" i="1" u="none" strike="noStrike" kern="1200" cap="none" spc="0" normalizeH="0" baseline="0" noProof="0" dirty="0">
                <a:ln>
                  <a:noFill/>
                </a:ln>
                <a:solidFill>
                  <a:srgbClr val="939AA7"/>
                </a:solidFill>
                <a:effectLst/>
                <a:uLnTx/>
                <a:uFillTx/>
                <a:latin typeface="Apis"/>
                <a:ea typeface="+mn-ea"/>
                <a:cs typeface="+mn-cs"/>
              </a:rPr>
              <a:t>Nacionalni vodič dobre kliničke prakse: Lečenje gojaznosti, 2022</a:t>
            </a:r>
            <a:endParaRPr kumimoji="0" lang="en-GB" sz="700" b="0" i="1" u="none" strike="noStrike" kern="1200" cap="none" spc="0" normalizeH="0" baseline="0" noProof="0" dirty="0">
              <a:ln>
                <a:noFill/>
              </a:ln>
              <a:solidFill>
                <a:srgbClr val="939AA7"/>
              </a:solidFill>
              <a:effectLst/>
              <a:uLnTx/>
              <a:uFillTx/>
              <a:latin typeface="Apis"/>
              <a:ea typeface="+mn-ea"/>
              <a:cs typeface="+mn-cs"/>
            </a:endParaRPr>
          </a:p>
        </p:txBody>
      </p:sp>
    </p:spTree>
    <p:extLst>
      <p:ext uri="{BB962C8B-B14F-4D97-AF65-F5344CB8AC3E}">
        <p14:creationId xmlns:p14="http://schemas.microsoft.com/office/powerpoint/2010/main" val="594079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2E997ADC-7C18-43E7-964D-A20CCAED1FDC}"/>
              </a:ext>
            </a:extLst>
          </p:cNvPr>
          <p:cNvSpPr/>
          <p:nvPr/>
        </p:nvSpPr>
        <p:spPr>
          <a:xfrm>
            <a:off x="7311" y="1789988"/>
            <a:ext cx="12197683" cy="4284216"/>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xmlns="" id="{C51589A3-8604-4A1C-B6D9-F7B87BBC1E9C}"/>
              </a:ext>
            </a:extLst>
          </p:cNvPr>
          <p:cNvSpPr>
            <a:spLocks noGrp="1"/>
          </p:cNvSpPr>
          <p:nvPr>
            <p:ph type="title"/>
          </p:nvPr>
        </p:nvSpPr>
        <p:spPr>
          <a:xfrm>
            <a:off x="346686" y="410847"/>
            <a:ext cx="10473714" cy="911313"/>
          </a:xfrm>
        </p:spPr>
        <p:txBody>
          <a:bodyPr/>
          <a:lstStyle/>
          <a:p>
            <a:pPr defTabSz="914400">
              <a:spcBef>
                <a:spcPts val="300"/>
              </a:spcBef>
              <a:spcAft>
                <a:spcPts val="600"/>
              </a:spcAft>
              <a:defRPr/>
            </a:pPr>
            <a:r>
              <a:rPr lang="hr-HR" sz="2900" b="1" dirty="0">
                <a:gradFill flip="none" rotWithShape="1">
                  <a:gsLst>
                    <a:gs pos="21000">
                      <a:srgbClr val="A12340"/>
                    </a:gs>
                    <a:gs pos="53000">
                      <a:srgbClr val="48308D"/>
                    </a:gs>
                  </a:gsLst>
                  <a:lin ang="2400000" scaled="0"/>
                  <a:tileRect/>
                </a:gradFill>
                <a:latin typeface="Verdana"/>
                <a:ea typeface="+mn-ea"/>
                <a:cs typeface="+mn-cs"/>
              </a:rPr>
              <a:t>Gubitak telesne mase od</a:t>
            </a:r>
            <a:r>
              <a:rPr lang="en-US" sz="2900" b="1" dirty="0">
                <a:gradFill flip="none" rotWithShape="1">
                  <a:gsLst>
                    <a:gs pos="21000">
                      <a:srgbClr val="A12340"/>
                    </a:gs>
                    <a:gs pos="53000">
                      <a:srgbClr val="48308D"/>
                    </a:gs>
                  </a:gsLst>
                  <a:lin ang="2400000" scaled="0"/>
                  <a:tileRect/>
                </a:gradFill>
                <a:latin typeface="Verdana"/>
                <a:ea typeface="+mn-ea"/>
                <a:cs typeface="+mn-cs"/>
              </a:rPr>
              <a:t> </a:t>
            </a:r>
            <a:r>
              <a:rPr lang="en-US" sz="4000" b="1" dirty="0">
                <a:gradFill flip="none" rotWithShape="1">
                  <a:gsLst>
                    <a:gs pos="21000">
                      <a:srgbClr val="A12340"/>
                    </a:gs>
                    <a:gs pos="53000">
                      <a:srgbClr val="48308D"/>
                    </a:gs>
                  </a:gsLst>
                  <a:lin ang="2400000" scaled="0"/>
                  <a:tileRect/>
                </a:gradFill>
                <a:latin typeface="Verdana"/>
                <a:ea typeface="+mn-ea"/>
                <a:cs typeface="+mn-cs"/>
              </a:rPr>
              <a:t>5%</a:t>
            </a:r>
            <a:r>
              <a:rPr lang="en-US" sz="2900" b="1" dirty="0">
                <a:gradFill flip="none" rotWithShape="1">
                  <a:gsLst>
                    <a:gs pos="21000">
                      <a:srgbClr val="A12340"/>
                    </a:gs>
                    <a:gs pos="53000">
                      <a:srgbClr val="48308D"/>
                    </a:gs>
                  </a:gsLst>
                  <a:lin ang="2400000" scaled="0"/>
                  <a:tileRect/>
                </a:gradFill>
                <a:latin typeface="Verdana"/>
                <a:ea typeface="+mn-ea"/>
                <a:cs typeface="+mn-cs"/>
              </a:rPr>
              <a:t> </a:t>
            </a:r>
            <a:r>
              <a:rPr lang="hr-HR" sz="2900" b="1" dirty="0">
                <a:gradFill flip="none" rotWithShape="1">
                  <a:gsLst>
                    <a:gs pos="21000">
                      <a:srgbClr val="A12340"/>
                    </a:gs>
                    <a:gs pos="53000">
                      <a:srgbClr val="48308D"/>
                    </a:gs>
                  </a:gsLst>
                  <a:lin ang="2400000" scaled="0"/>
                  <a:tileRect/>
                </a:gradFill>
                <a:latin typeface="Verdana"/>
                <a:ea typeface="+mn-ea"/>
                <a:cs typeface="+mn-cs"/>
              </a:rPr>
              <a:t>kod ljudi sa gojaznošću donosi zdravstvene benefite</a:t>
            </a:r>
            <a:r>
              <a:rPr lang="en-US" sz="2900" b="1" dirty="0">
                <a:gradFill flip="none" rotWithShape="1">
                  <a:gsLst>
                    <a:gs pos="21000">
                      <a:srgbClr val="A12340"/>
                    </a:gs>
                    <a:gs pos="53000">
                      <a:srgbClr val="48308D"/>
                    </a:gs>
                  </a:gsLst>
                  <a:lin ang="2400000" scaled="0"/>
                  <a:tileRect/>
                </a:gradFill>
                <a:latin typeface="Verdana"/>
                <a:ea typeface="+mn-ea"/>
                <a:cs typeface="+mn-cs"/>
              </a:rPr>
              <a:t/>
            </a:r>
            <a:br>
              <a:rPr lang="en-US" sz="2900" b="1" dirty="0">
                <a:gradFill flip="none" rotWithShape="1">
                  <a:gsLst>
                    <a:gs pos="21000">
                      <a:srgbClr val="A12340"/>
                    </a:gs>
                    <a:gs pos="53000">
                      <a:srgbClr val="48308D"/>
                    </a:gs>
                  </a:gsLst>
                  <a:lin ang="2400000" scaled="0"/>
                  <a:tileRect/>
                </a:gradFill>
                <a:latin typeface="Verdana"/>
                <a:ea typeface="+mn-ea"/>
                <a:cs typeface="+mn-cs"/>
              </a:rPr>
            </a:br>
            <a:endParaRPr lang="en-US" sz="2900" b="1" dirty="0">
              <a:gradFill flip="none" rotWithShape="1">
                <a:gsLst>
                  <a:gs pos="21000">
                    <a:srgbClr val="A12340"/>
                  </a:gs>
                  <a:gs pos="53000">
                    <a:srgbClr val="48308D"/>
                  </a:gs>
                </a:gsLst>
                <a:lin ang="2400000" scaled="0"/>
                <a:tileRect/>
              </a:gradFill>
              <a:latin typeface="Verdana"/>
              <a:ea typeface="+mn-ea"/>
              <a:cs typeface="+mn-cs"/>
            </a:endParaRPr>
          </a:p>
        </p:txBody>
      </p:sp>
      <p:sp>
        <p:nvSpPr>
          <p:cNvPr id="4" name="Text Placeholder 3">
            <a:extLst>
              <a:ext uri="{FF2B5EF4-FFF2-40B4-BE49-F238E27FC236}">
                <a16:creationId xmlns:a16="http://schemas.microsoft.com/office/drawing/2014/main" xmlns="" id="{56B753D7-1BF8-4936-BC36-DAE3F123B3FE}"/>
              </a:ext>
            </a:extLst>
          </p:cNvPr>
          <p:cNvSpPr>
            <a:spLocks noGrp="1"/>
          </p:cNvSpPr>
          <p:nvPr>
            <p:ph type="body" sz="quarter" idx="10"/>
          </p:nvPr>
        </p:nvSpPr>
        <p:spPr>
          <a:xfrm>
            <a:off x="1502713" y="6401121"/>
            <a:ext cx="9040576" cy="276999"/>
          </a:xfrm>
        </p:spPr>
        <p:txBody>
          <a:bodyPr/>
          <a:lstStyle/>
          <a:p>
            <a:r>
              <a:rPr lang="sr-Latn-RS"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1.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Knowler</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WC, Barrett-Connor E, Fowler SE, et al; for the Diabetes Prevention Program Research Group. N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Engl</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J Med. 2002;346(6):393-403. 2.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Tuomilehto</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H,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Seppa</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J,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Uusitupa</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M, et al. Sleep Med. 2014;15(3):329-335. 23. Foster GD,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Borradaile</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KE, Sanders MH, et al; for the Sleep AHEAD Research Group of the Look AHEAD Research Group. Arch Intern Med. 2009;169(17):1619-1626. </a:t>
            </a:r>
            <a:r>
              <a:rPr lang="sr-Latn-RS"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4</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Wing RR, Lang W,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Wadden</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TA, et al. Diabetes Care. 2011;34(7):1481-1486. </a:t>
            </a:r>
            <a:r>
              <a:rPr lang="sr-Latn-RS"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5</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Warkentin LM, Das D, Majumdar SR, Johnson JA, Padwal RS. </a:t>
            </a:r>
            <a:r>
              <a:rPr lang="en-AU" sz="700" i="1" dirty="0" err="1">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Obes</a:t>
            </a:r>
            <a:r>
              <a:rPr lang="en-AU" sz="700" i="1" dirty="0">
                <a:solidFill>
                  <a:srgbClr val="939AA7"/>
                </a:solidFill>
                <a:latin typeface="Apis For Office" panose="020B0504010101010104" pitchFamily="34" charset="0"/>
                <a:ea typeface="Apis For Office" panose="020B0504010101010104" pitchFamily="34" charset="0"/>
                <a:cs typeface="Apis For Office" panose="020B0504010101010104" pitchFamily="34" charset="0"/>
              </a:rPr>
              <a:t> Rev. 2014;15(3):169-182. </a:t>
            </a:r>
          </a:p>
        </p:txBody>
      </p:sp>
      <p:sp>
        <p:nvSpPr>
          <p:cNvPr id="31" name="TextBox 30">
            <a:extLst>
              <a:ext uri="{FF2B5EF4-FFF2-40B4-BE49-F238E27FC236}">
                <a16:creationId xmlns:a16="http://schemas.microsoft.com/office/drawing/2014/main" xmlns="" id="{162682D6-5F06-42DB-8A2E-D488E4200B9C}"/>
              </a:ext>
            </a:extLst>
          </p:cNvPr>
          <p:cNvSpPr txBox="1"/>
          <p:nvPr/>
        </p:nvSpPr>
        <p:spPr>
          <a:xfrm>
            <a:off x="1502713" y="1963005"/>
            <a:ext cx="1638269" cy="307777"/>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AB0032"/>
                </a:solidFill>
                <a:effectLst/>
                <a:uLnTx/>
                <a:uFillTx/>
                <a:latin typeface="Verdana"/>
                <a:ea typeface="+mn-ea"/>
                <a:cs typeface="+mn-cs"/>
              </a:rPr>
              <a:t>Smanjenje</a:t>
            </a:r>
            <a:r>
              <a:rPr kumimoji="0" lang="en-US" sz="2000" b="1" i="0" u="none" strike="noStrike" kern="1200" cap="none" spc="0" normalizeH="0" baseline="0" noProof="0" dirty="0">
                <a:ln>
                  <a:noFill/>
                </a:ln>
                <a:solidFill>
                  <a:srgbClr val="AB0032"/>
                </a:solidFill>
                <a:effectLst/>
                <a:uLnTx/>
                <a:uFillTx/>
                <a:latin typeface="Verdana"/>
                <a:ea typeface="+mn-ea"/>
                <a:cs typeface="+mn-cs"/>
              </a:rPr>
              <a:t>:</a:t>
            </a:r>
          </a:p>
        </p:txBody>
      </p:sp>
      <p:sp>
        <p:nvSpPr>
          <p:cNvPr id="32" name="TextBox 31">
            <a:extLst>
              <a:ext uri="{FF2B5EF4-FFF2-40B4-BE49-F238E27FC236}">
                <a16:creationId xmlns:a16="http://schemas.microsoft.com/office/drawing/2014/main" xmlns="" id="{C327ED1E-3E1A-458D-9120-4D7587B54C78}"/>
              </a:ext>
            </a:extLst>
          </p:cNvPr>
          <p:cNvSpPr txBox="1"/>
          <p:nvPr/>
        </p:nvSpPr>
        <p:spPr>
          <a:xfrm>
            <a:off x="7111188" y="1959955"/>
            <a:ext cx="1793761" cy="307777"/>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AB0032"/>
                </a:solidFill>
                <a:effectLst/>
                <a:uLnTx/>
                <a:uFillTx/>
                <a:latin typeface="Verdana"/>
                <a:ea typeface="+mn-ea"/>
                <a:cs typeface="+mn-cs"/>
              </a:rPr>
              <a:t>Poboljšanja</a:t>
            </a:r>
            <a:r>
              <a:rPr kumimoji="0" lang="en-US" sz="2000" b="1" i="0" u="none" strike="noStrike" kern="1200" cap="none" spc="0" normalizeH="0" baseline="0" noProof="0" dirty="0">
                <a:ln>
                  <a:noFill/>
                </a:ln>
                <a:solidFill>
                  <a:srgbClr val="AB0032"/>
                </a:solidFill>
                <a:effectLst/>
                <a:uLnTx/>
                <a:uFillTx/>
                <a:latin typeface="Verdana"/>
                <a:ea typeface="+mn-ea"/>
                <a:cs typeface="+mn-cs"/>
              </a:rPr>
              <a:t>:</a:t>
            </a:r>
          </a:p>
        </p:txBody>
      </p:sp>
      <p:cxnSp>
        <p:nvCxnSpPr>
          <p:cNvPr id="33" name="Straight Connector 32">
            <a:extLst>
              <a:ext uri="{FF2B5EF4-FFF2-40B4-BE49-F238E27FC236}">
                <a16:creationId xmlns:a16="http://schemas.microsoft.com/office/drawing/2014/main" xmlns="" id="{92042749-2A92-4584-A3E8-41A1DF5D3003}"/>
              </a:ext>
            </a:extLst>
          </p:cNvPr>
          <p:cNvCxnSpPr>
            <a:cxnSpLocks/>
          </p:cNvCxnSpPr>
          <p:nvPr/>
        </p:nvCxnSpPr>
        <p:spPr>
          <a:xfrm>
            <a:off x="3607259" y="2369282"/>
            <a:ext cx="0" cy="3068009"/>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AB0949A3-B7D5-4381-9083-F8CBAC11E079}"/>
              </a:ext>
            </a:extLst>
          </p:cNvPr>
          <p:cNvSpPr txBox="1"/>
          <p:nvPr/>
        </p:nvSpPr>
        <p:spPr>
          <a:xfrm>
            <a:off x="1857911" y="2780116"/>
            <a:ext cx="1691356" cy="73866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rizika od dijabetesa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tipa</a:t>
            </a:r>
            <a:r>
              <a:rPr kumimoji="0" lang="en-US" sz="1600" b="0" i="0" u="none" strike="noStrike" kern="1200" cap="none" spc="0" normalizeH="0" baseline="0" noProof="0" dirty="0">
                <a:ln>
                  <a:noFill/>
                </a:ln>
                <a:solidFill>
                  <a:srgbClr val="482D8C"/>
                </a:solidFill>
                <a:effectLst/>
                <a:uLnTx/>
                <a:uFillTx/>
                <a:latin typeface="Verdana"/>
                <a:ea typeface="+mn-ea"/>
                <a:cs typeface="+mn-cs"/>
              </a:rPr>
              <a:t> </a:t>
            </a:r>
            <a:r>
              <a:rPr kumimoji="0" lang="hr-HR" sz="1600" b="0" i="0" u="none" strike="noStrike" kern="1200" cap="none" spc="0" normalizeH="0" baseline="0" noProof="0" dirty="0">
                <a:ln>
                  <a:noFill/>
                </a:ln>
                <a:solidFill>
                  <a:srgbClr val="482D8C"/>
                </a:solidFill>
                <a:effectLst/>
                <a:uLnTx/>
                <a:uFillTx/>
                <a:latin typeface="Verdana"/>
                <a:ea typeface="+mn-ea"/>
                <a:cs typeface="+mn-cs"/>
              </a:rPr>
              <a:t>2</a:t>
            </a:r>
            <a:r>
              <a:rPr kumimoji="0" lang="en-US" sz="1600" b="0" i="0" u="none" strike="noStrike" kern="1200" cap="none" spc="0" normalizeH="0" baseline="30000" noProof="0" dirty="0">
                <a:ln>
                  <a:noFill/>
                </a:ln>
                <a:solidFill>
                  <a:srgbClr val="482D8C"/>
                </a:solidFill>
                <a:effectLst/>
                <a:uLnTx/>
                <a:uFillTx/>
                <a:latin typeface="Verdana"/>
                <a:ea typeface="+mn-ea"/>
                <a:cs typeface="+mn-cs"/>
              </a:rPr>
              <a:t>1</a:t>
            </a:r>
          </a:p>
        </p:txBody>
      </p:sp>
      <p:sp>
        <p:nvSpPr>
          <p:cNvPr id="35" name="TextBox 34">
            <a:extLst>
              <a:ext uri="{FF2B5EF4-FFF2-40B4-BE49-F238E27FC236}">
                <a16:creationId xmlns:a16="http://schemas.microsoft.com/office/drawing/2014/main" xmlns="" id="{09C4B060-4064-44DD-80B2-91DE8A766F48}"/>
              </a:ext>
            </a:extLst>
          </p:cNvPr>
          <p:cNvSpPr txBox="1"/>
          <p:nvPr/>
        </p:nvSpPr>
        <p:spPr>
          <a:xfrm>
            <a:off x="1695839" y="4451578"/>
            <a:ext cx="1853428" cy="492443"/>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kardiovaskularnih faktora rizika</a:t>
            </a:r>
            <a:r>
              <a:rPr kumimoji="0" lang="sr-Latn-RS" sz="1600" b="0" i="0" u="none" strike="noStrike" kern="1200" cap="none" spc="0" normalizeH="0" baseline="30000" noProof="0" dirty="0">
                <a:ln>
                  <a:noFill/>
                </a:ln>
                <a:solidFill>
                  <a:srgbClr val="482D8C"/>
                </a:solidFill>
                <a:effectLst/>
                <a:uLnTx/>
                <a:uFillTx/>
                <a:latin typeface="Verdana"/>
                <a:ea typeface="+mn-ea"/>
                <a:cs typeface="+mn-cs"/>
              </a:rPr>
              <a:t>4</a:t>
            </a:r>
            <a:endParaRPr kumimoji="0" lang="en-US" sz="1600" b="0" i="0" u="none" strike="noStrike" kern="1200" cap="none" spc="0" normalizeH="0" baseline="30000" noProof="0" dirty="0">
              <a:ln>
                <a:noFill/>
              </a:ln>
              <a:solidFill>
                <a:srgbClr val="482D8C"/>
              </a:solidFill>
              <a:effectLst/>
              <a:uLnTx/>
              <a:uFillTx/>
              <a:latin typeface="Verdana"/>
              <a:ea typeface="+mn-ea"/>
              <a:cs typeface="+mn-cs"/>
            </a:endParaRPr>
          </a:p>
        </p:txBody>
      </p:sp>
      <p:sp>
        <p:nvSpPr>
          <p:cNvPr id="37" name="TextBox 36">
            <a:extLst>
              <a:ext uri="{FF2B5EF4-FFF2-40B4-BE49-F238E27FC236}">
                <a16:creationId xmlns:a16="http://schemas.microsoft.com/office/drawing/2014/main" xmlns="" id="{7D0AC752-BF1C-4D84-9538-90C1091801CF}"/>
              </a:ext>
            </a:extLst>
          </p:cNvPr>
          <p:cNvSpPr txBox="1"/>
          <p:nvPr/>
        </p:nvSpPr>
        <p:spPr>
          <a:xfrm>
            <a:off x="7508947" y="4477006"/>
            <a:ext cx="1691356" cy="738664"/>
          </a:xfrm>
          <a:prstGeom prst="rect">
            <a:avLst/>
          </a:prstGeom>
          <a:noFill/>
        </p:spPr>
        <p:txBody>
          <a:bodyPr wrap="square" lIns="0" tIns="0" rIns="0" bIns="0" rtlCol="0">
            <a:spAutoFit/>
          </a:bodyPr>
          <a:lstStyle>
            <a:defPPr>
              <a:defRPr lang="en-US"/>
            </a:defPPr>
            <a:lvl1pPr>
              <a:defRPr sz="1000">
                <a:solidFill>
                  <a:schemeClr val="accent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težine opstruktivne apneje u snu</a:t>
            </a:r>
            <a:r>
              <a:rPr kumimoji="0" lang="en-US" sz="1600" b="0" i="0" u="none" strike="noStrike" kern="1200" cap="none" spc="0" normalizeH="0" baseline="30000" noProof="0" dirty="0">
                <a:ln>
                  <a:noFill/>
                </a:ln>
                <a:solidFill>
                  <a:srgbClr val="482D8C"/>
                </a:solidFill>
                <a:effectLst/>
                <a:uLnTx/>
                <a:uFillTx/>
                <a:latin typeface="Verdana"/>
                <a:ea typeface="+mn-ea"/>
                <a:cs typeface="+mn-cs"/>
              </a:rPr>
              <a:t>2,3</a:t>
            </a:r>
          </a:p>
        </p:txBody>
      </p:sp>
      <p:pic>
        <p:nvPicPr>
          <p:cNvPr id="39" name="Picture 38" descr="DIABETES.emf">
            <a:extLst>
              <a:ext uri="{FF2B5EF4-FFF2-40B4-BE49-F238E27FC236}">
                <a16:creationId xmlns:a16="http://schemas.microsoft.com/office/drawing/2014/main" xmlns="" id="{9BD57E98-6C85-4346-98BA-F1A78FA85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199" y="2575802"/>
            <a:ext cx="1071640" cy="1072877"/>
          </a:xfrm>
          <a:prstGeom prst="rect">
            <a:avLst/>
          </a:prstGeom>
        </p:spPr>
      </p:pic>
      <p:sp>
        <p:nvSpPr>
          <p:cNvPr id="40" name="TextBox 39">
            <a:extLst>
              <a:ext uri="{FF2B5EF4-FFF2-40B4-BE49-F238E27FC236}">
                <a16:creationId xmlns:a16="http://schemas.microsoft.com/office/drawing/2014/main" xmlns="" id="{B9396C3A-02C8-4B8F-89F4-18F2C471E4F7}"/>
              </a:ext>
            </a:extLst>
          </p:cNvPr>
          <p:cNvSpPr txBox="1"/>
          <p:nvPr/>
        </p:nvSpPr>
        <p:spPr>
          <a:xfrm>
            <a:off x="7731091" y="2937441"/>
            <a:ext cx="1247068" cy="492443"/>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krvnog pritiska</a:t>
            </a:r>
            <a:r>
              <a:rPr kumimoji="0" lang="sr-Latn-RS" sz="1600" b="0" i="0" u="none" strike="noStrike" kern="1200" cap="none" spc="0" normalizeH="0" baseline="30000" noProof="0" dirty="0">
                <a:ln>
                  <a:noFill/>
                </a:ln>
                <a:solidFill>
                  <a:srgbClr val="482D8C"/>
                </a:solidFill>
                <a:effectLst/>
                <a:uLnTx/>
                <a:uFillTx/>
                <a:latin typeface="Verdana"/>
                <a:ea typeface="+mn-ea"/>
                <a:cs typeface="+mn-cs"/>
              </a:rPr>
              <a:t>4</a:t>
            </a:r>
            <a:endParaRPr kumimoji="0" lang="en-US" sz="1600" b="0" i="0" u="none" strike="noStrike" kern="1200" cap="none" spc="0" normalizeH="0" baseline="30000" noProof="0" dirty="0">
              <a:ln>
                <a:noFill/>
              </a:ln>
              <a:solidFill>
                <a:srgbClr val="482D8C"/>
              </a:solidFill>
              <a:effectLst/>
              <a:uLnTx/>
              <a:uFillTx/>
              <a:latin typeface="Verdana"/>
              <a:ea typeface="+mn-ea"/>
              <a:cs typeface="+mn-cs"/>
            </a:endParaRPr>
          </a:p>
        </p:txBody>
      </p:sp>
      <p:pic>
        <p:nvPicPr>
          <p:cNvPr id="41" name="Picture 40" descr="BP.emf">
            <a:extLst>
              <a:ext uri="{FF2B5EF4-FFF2-40B4-BE49-F238E27FC236}">
                <a16:creationId xmlns:a16="http://schemas.microsoft.com/office/drawing/2014/main" xmlns="" id="{972F8079-39FA-4B60-8D50-369F7AF24B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5035" y="2545679"/>
            <a:ext cx="1092304" cy="1091045"/>
          </a:xfrm>
          <a:prstGeom prst="rect">
            <a:avLst/>
          </a:prstGeom>
        </p:spPr>
      </p:pic>
      <p:pic>
        <p:nvPicPr>
          <p:cNvPr id="42" name="Picture 41" descr="SLEEP.emf">
            <a:extLst>
              <a:ext uri="{FF2B5EF4-FFF2-40B4-BE49-F238E27FC236}">
                <a16:creationId xmlns:a16="http://schemas.microsoft.com/office/drawing/2014/main" xmlns="" id="{010E3164-46DD-463B-A066-8AFA93EA6D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6966" y="4243996"/>
            <a:ext cx="1074112" cy="1072869"/>
          </a:xfrm>
          <a:prstGeom prst="rect">
            <a:avLst/>
          </a:prstGeom>
        </p:spPr>
      </p:pic>
      <p:pic>
        <p:nvPicPr>
          <p:cNvPr id="43" name="Picture 42" descr="CV.emf">
            <a:extLst>
              <a:ext uri="{FF2B5EF4-FFF2-40B4-BE49-F238E27FC236}">
                <a16:creationId xmlns:a16="http://schemas.microsoft.com/office/drawing/2014/main" xmlns="" id="{E081C3E8-B508-47F7-A29D-3E21C65D2D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691" y="4153563"/>
            <a:ext cx="1083395" cy="1083395"/>
          </a:xfrm>
          <a:prstGeom prst="rect">
            <a:avLst/>
          </a:prstGeom>
        </p:spPr>
      </p:pic>
      <p:sp>
        <p:nvSpPr>
          <p:cNvPr id="44" name="TextBox 43">
            <a:extLst>
              <a:ext uri="{FF2B5EF4-FFF2-40B4-BE49-F238E27FC236}">
                <a16:creationId xmlns:a16="http://schemas.microsoft.com/office/drawing/2014/main" xmlns="" id="{64C491CF-8C2D-44D6-9FB6-F5A27927719B}"/>
              </a:ext>
            </a:extLst>
          </p:cNvPr>
          <p:cNvSpPr txBox="1"/>
          <p:nvPr/>
        </p:nvSpPr>
        <p:spPr>
          <a:xfrm>
            <a:off x="10354409" y="2731249"/>
            <a:ext cx="1454476" cy="984885"/>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kvaliteta života vezanog za zdravlje</a:t>
            </a:r>
            <a:r>
              <a:rPr kumimoji="0" lang="sr-Latn-RS" sz="1600" b="0" i="0" u="none" strike="noStrike" kern="1200" cap="none" spc="0" normalizeH="0" baseline="30000" noProof="0" dirty="0">
                <a:ln>
                  <a:noFill/>
                </a:ln>
                <a:solidFill>
                  <a:srgbClr val="482D8C"/>
                </a:solidFill>
                <a:effectLst/>
                <a:uLnTx/>
                <a:uFillTx/>
                <a:latin typeface="Verdana"/>
                <a:ea typeface="+mn-ea"/>
                <a:cs typeface="+mn-cs"/>
              </a:rPr>
              <a:t>5</a:t>
            </a:r>
            <a:endParaRPr kumimoji="0" lang="en-US" sz="1600" b="0" i="0" u="none" strike="noStrike" kern="1200" cap="none" spc="0" normalizeH="0" baseline="30000" noProof="0" dirty="0">
              <a:ln>
                <a:noFill/>
              </a:ln>
              <a:solidFill>
                <a:srgbClr val="482D8C"/>
              </a:solidFill>
              <a:effectLst/>
              <a:uLnTx/>
              <a:uFillTx/>
              <a:latin typeface="Verdana"/>
              <a:ea typeface="+mn-ea"/>
              <a:cs typeface="+mn-cs"/>
            </a:endParaRPr>
          </a:p>
        </p:txBody>
      </p:sp>
      <p:pic>
        <p:nvPicPr>
          <p:cNvPr id="45" name="Picture 44" descr="FAM2.ai">
            <a:extLst>
              <a:ext uri="{FF2B5EF4-FFF2-40B4-BE49-F238E27FC236}">
                <a16:creationId xmlns:a16="http://schemas.microsoft.com/office/drawing/2014/main" xmlns="" id="{B9EA7E1E-B628-43DF-BC10-C9D9C377D0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1103" y="2415832"/>
            <a:ext cx="2152533" cy="1392815"/>
          </a:xfrm>
          <a:prstGeom prst="rect">
            <a:avLst/>
          </a:prstGeom>
        </p:spPr>
      </p:pic>
      <p:sp>
        <p:nvSpPr>
          <p:cNvPr id="46" name="TextBox 45">
            <a:extLst>
              <a:ext uri="{FF2B5EF4-FFF2-40B4-BE49-F238E27FC236}">
                <a16:creationId xmlns:a16="http://schemas.microsoft.com/office/drawing/2014/main" xmlns="" id="{9635E85C-4DC2-462E-B845-C30F4E8B8F50}"/>
              </a:ext>
            </a:extLst>
          </p:cNvPr>
          <p:cNvSpPr txBox="1"/>
          <p:nvPr/>
        </p:nvSpPr>
        <p:spPr>
          <a:xfrm>
            <a:off x="5185057" y="2731241"/>
            <a:ext cx="921096" cy="73866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srgbClr val="482D8C"/>
                </a:solidFill>
                <a:effectLst/>
                <a:uLnTx/>
                <a:uFillTx/>
                <a:latin typeface="Verdana"/>
                <a:ea typeface="+mn-ea"/>
                <a:cs typeface="+mn-cs"/>
              </a:rPr>
              <a:t>lipidnog profila u krvi</a:t>
            </a:r>
            <a:r>
              <a:rPr kumimoji="0" lang="sr-Latn-RS" sz="1600" b="0" i="0" u="none" strike="noStrike" kern="1200" cap="none" spc="0" normalizeH="0" baseline="30000" noProof="0" dirty="0">
                <a:ln>
                  <a:noFill/>
                </a:ln>
                <a:solidFill>
                  <a:srgbClr val="482D8C"/>
                </a:solidFill>
                <a:effectLst/>
                <a:uLnTx/>
                <a:uFillTx/>
                <a:latin typeface="Verdana"/>
                <a:ea typeface="+mn-ea"/>
                <a:cs typeface="+mn-cs"/>
              </a:rPr>
              <a:t>4</a:t>
            </a:r>
            <a:endParaRPr kumimoji="0" lang="en-US" sz="1600" b="0" i="0" u="none" strike="noStrike" kern="1200" cap="none" spc="0" normalizeH="0" baseline="30000" noProof="0" dirty="0">
              <a:ln>
                <a:noFill/>
              </a:ln>
              <a:solidFill>
                <a:srgbClr val="482D8C"/>
              </a:solidFill>
              <a:effectLst/>
              <a:uLnTx/>
              <a:uFillTx/>
              <a:latin typeface="Verdana"/>
              <a:ea typeface="+mn-ea"/>
              <a:cs typeface="+mn-cs"/>
            </a:endParaRPr>
          </a:p>
        </p:txBody>
      </p:sp>
      <p:pic>
        <p:nvPicPr>
          <p:cNvPr id="47" name="Picture 46">
            <a:extLst>
              <a:ext uri="{FF2B5EF4-FFF2-40B4-BE49-F238E27FC236}">
                <a16:creationId xmlns:a16="http://schemas.microsoft.com/office/drawing/2014/main" xmlns="" id="{9CCE2BA3-2263-4B3D-B8C3-175DA6B958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98695" y="330144"/>
            <a:ext cx="878280" cy="878280"/>
          </a:xfrm>
          <a:prstGeom prst="rect">
            <a:avLst/>
          </a:prstGeom>
        </p:spPr>
      </p:pic>
      <p:pic>
        <p:nvPicPr>
          <p:cNvPr id="6" name="Picture 5">
            <a:extLst>
              <a:ext uri="{FF2B5EF4-FFF2-40B4-BE49-F238E27FC236}">
                <a16:creationId xmlns:a16="http://schemas.microsoft.com/office/drawing/2014/main" xmlns="" id="{933BBC64-F058-4670-892A-899862E6B5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83137" y="2545677"/>
            <a:ext cx="1092304" cy="1092304"/>
          </a:xfrm>
          <a:prstGeom prst="rect">
            <a:avLst/>
          </a:prstGeom>
        </p:spPr>
      </p:pic>
      <p:sp>
        <p:nvSpPr>
          <p:cNvPr id="21" name="Text Placeholder 2">
            <a:extLst>
              <a:ext uri="{FF2B5EF4-FFF2-40B4-BE49-F238E27FC236}">
                <a16:creationId xmlns:a16="http://schemas.microsoft.com/office/drawing/2014/main" xmlns="" id="{3895AE18-8BE0-48A2-B0FE-87FD2C560A08}"/>
              </a:ext>
            </a:extLst>
          </p:cNvPr>
          <p:cNvSpPr txBox="1">
            <a:spLocks/>
          </p:cNvSpPr>
          <p:nvPr/>
        </p:nvSpPr>
        <p:spPr>
          <a:xfrm>
            <a:off x="1266549" y="6283649"/>
            <a:ext cx="7556283" cy="60959"/>
          </a:xfrm>
          <a:prstGeom prst="rect">
            <a:avLst/>
          </a:prstGeom>
        </p:spPr>
        <p:txBody>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sz="1000" kern="120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sz="900" kern="120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sz="900" kern="120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sz="900" kern="120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sz="900" kern="120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800"/>
              </a:spcBef>
              <a:spcAft>
                <a:spcPts val="0"/>
              </a:spcAft>
              <a:buClr>
                <a:srgbClr val="AB0032"/>
              </a:buClr>
              <a:buSzTx/>
              <a:buFont typeface="Symbol" panose="05050102010706020507" pitchFamily="18" charset="2"/>
              <a:buNone/>
              <a:tabLst/>
              <a:defRPr/>
            </a:pPr>
            <a:endParaRPr kumimoji="0" lang="en-US" sz="1333" b="0" i="0" u="none" strike="noStrike" kern="1200" cap="none" spc="0" normalizeH="0" baseline="0" noProof="0" dirty="0">
              <a:ln>
                <a:noFill/>
              </a:ln>
              <a:solidFill>
                <a:srgbClr val="4A4B4D"/>
              </a:solidFill>
              <a:effectLst/>
              <a:uLnTx/>
              <a:uFillTx/>
              <a:latin typeface="Verdana"/>
              <a:ea typeface="+mn-ea"/>
              <a:cs typeface="+mn-cs"/>
            </a:endParaRPr>
          </a:p>
        </p:txBody>
      </p:sp>
      <p:sp>
        <p:nvSpPr>
          <p:cNvPr id="24" name="TextBox 23">
            <a:extLst>
              <a:ext uri="{FF2B5EF4-FFF2-40B4-BE49-F238E27FC236}">
                <a16:creationId xmlns:a16="http://schemas.microsoft.com/office/drawing/2014/main" xmlns="" id="{2AF64FDA-C46B-4D10-ADE5-E5BA436AAAB2}"/>
              </a:ext>
            </a:extLst>
          </p:cNvPr>
          <p:cNvSpPr txBox="1"/>
          <p:nvPr/>
        </p:nvSpPr>
        <p:spPr>
          <a:xfrm>
            <a:off x="10354409" y="6115353"/>
            <a:ext cx="1721477" cy="531891"/>
          </a:xfrm>
          <a:prstGeom prst="rect">
            <a:avLst/>
          </a:prstGeom>
          <a:solidFill>
            <a:schemeClr val="bg1"/>
          </a:solid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err="1">
              <a:ln>
                <a:noFill/>
              </a:ln>
              <a:solidFill>
                <a:srgbClr val="4A4B4D"/>
              </a:solidFill>
              <a:effectLst/>
              <a:uLnTx/>
              <a:uFillTx/>
              <a:latin typeface="Verdana"/>
              <a:ea typeface="+mn-ea"/>
              <a:cs typeface="+mn-cs"/>
            </a:endParaRPr>
          </a:p>
        </p:txBody>
      </p:sp>
      <p:sp>
        <p:nvSpPr>
          <p:cNvPr id="25" name="Rectangle 24">
            <a:extLst>
              <a:ext uri="{FF2B5EF4-FFF2-40B4-BE49-F238E27FC236}">
                <a16:creationId xmlns:a16="http://schemas.microsoft.com/office/drawing/2014/main" xmlns="" id="{BA002D7A-829E-4E0E-8655-1A7E65A57E65}"/>
              </a:ext>
            </a:extLst>
          </p:cNvPr>
          <p:cNvSpPr/>
          <p:nvPr/>
        </p:nvSpPr>
        <p:spPr>
          <a:xfrm>
            <a:off x="146679" y="6115353"/>
            <a:ext cx="955040" cy="65904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0415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671"/>
            <a:ext cx="10515600" cy="1325563"/>
          </a:xfrm>
        </p:spPr>
        <p:txBody>
          <a:bodyPr/>
          <a:lstStyle/>
          <a:p>
            <a:r>
              <a:rPr lang="en-US" dirty="0" smtClean="0">
                <a:solidFill>
                  <a:schemeClr val="accent1">
                    <a:lumMod val="50000"/>
                  </a:schemeClr>
                </a:solidFill>
              </a:rPr>
              <a:t>GOJAZNOST</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solidFill>
                  <a:schemeClr val="accent5">
                    <a:lumMod val="75000"/>
                  </a:schemeClr>
                </a:solidFill>
              </a:rPr>
              <a:t>Gojaznost</a:t>
            </a:r>
            <a:r>
              <a:rPr lang="en-US" dirty="0" smtClean="0">
                <a:solidFill>
                  <a:schemeClr val="accent5">
                    <a:lumMod val="75000"/>
                  </a:schemeClr>
                </a:solidFill>
              </a:rPr>
              <a:t> se </a:t>
            </a:r>
            <a:r>
              <a:rPr lang="en-US" dirty="0" err="1" smtClean="0">
                <a:solidFill>
                  <a:schemeClr val="accent5">
                    <a:lumMod val="75000"/>
                  </a:schemeClr>
                </a:solidFill>
              </a:rPr>
              <a:t>smatra</a:t>
            </a:r>
            <a:r>
              <a:rPr lang="en-US" dirty="0" smtClean="0">
                <a:solidFill>
                  <a:schemeClr val="accent5">
                    <a:lumMod val="75000"/>
                  </a:schemeClr>
                </a:solidFill>
              </a:rPr>
              <a:t> </a:t>
            </a:r>
            <a:r>
              <a:rPr lang="en-US" dirty="0" err="1" smtClean="0">
                <a:solidFill>
                  <a:schemeClr val="accent5">
                    <a:lumMod val="75000"/>
                  </a:schemeClr>
                </a:solidFill>
              </a:rPr>
              <a:t>najstarijim</a:t>
            </a:r>
            <a:r>
              <a:rPr lang="en-US" dirty="0" smtClean="0">
                <a:solidFill>
                  <a:schemeClr val="accent5">
                    <a:lumMod val="75000"/>
                  </a:schemeClr>
                </a:solidFill>
              </a:rPr>
              <a:t> </a:t>
            </a:r>
            <a:r>
              <a:rPr lang="en-US" dirty="0" err="1" smtClean="0">
                <a:solidFill>
                  <a:schemeClr val="accent5">
                    <a:lumMod val="75000"/>
                  </a:schemeClr>
                </a:solidFill>
              </a:rPr>
              <a:t>metaboličkim</a:t>
            </a:r>
            <a:r>
              <a:rPr lang="en-US" dirty="0" smtClean="0">
                <a:solidFill>
                  <a:schemeClr val="accent5">
                    <a:lumMod val="75000"/>
                  </a:schemeClr>
                </a:solidFill>
              </a:rPr>
              <a:t> </a:t>
            </a:r>
            <a:r>
              <a:rPr lang="en-US" dirty="0" err="1" smtClean="0">
                <a:solidFill>
                  <a:schemeClr val="accent5">
                    <a:lumMod val="75000"/>
                  </a:schemeClr>
                </a:solidFill>
              </a:rPr>
              <a:t>oboljenjem</a:t>
            </a:r>
            <a:r>
              <a:rPr lang="en-US" dirty="0" smtClean="0">
                <a:solidFill>
                  <a:schemeClr val="accent5">
                    <a:lumMod val="75000"/>
                  </a:schemeClr>
                </a:solidFill>
              </a:rPr>
              <a:t>.</a:t>
            </a:r>
          </a:p>
          <a:p>
            <a:r>
              <a:rPr lang="en-US" dirty="0" smtClean="0">
                <a:solidFill>
                  <a:schemeClr val="accent5">
                    <a:lumMod val="75000"/>
                  </a:schemeClr>
                </a:solidFill>
              </a:rPr>
              <a:t>U </a:t>
            </a:r>
            <a:r>
              <a:rPr lang="en-US" dirty="0" err="1" smtClean="0">
                <a:solidFill>
                  <a:schemeClr val="accent5">
                    <a:lumMod val="75000"/>
                  </a:schemeClr>
                </a:solidFill>
              </a:rPr>
              <a:t>praistoriji</a:t>
            </a:r>
            <a:r>
              <a:rPr lang="en-US" dirty="0" smtClean="0">
                <a:solidFill>
                  <a:schemeClr val="accent5">
                    <a:lumMod val="75000"/>
                  </a:schemeClr>
                </a:solidFill>
              </a:rPr>
              <a:t> je </a:t>
            </a:r>
            <a:r>
              <a:rPr lang="en-US" dirty="0" err="1" smtClean="0">
                <a:solidFill>
                  <a:schemeClr val="accent5">
                    <a:lumMod val="75000"/>
                  </a:schemeClr>
                </a:solidFill>
              </a:rPr>
              <a:t>čovek</a:t>
            </a:r>
            <a:r>
              <a:rPr lang="en-US" dirty="0" smtClean="0">
                <a:solidFill>
                  <a:schemeClr val="accent5">
                    <a:lumMod val="75000"/>
                  </a:schemeClr>
                </a:solidFill>
              </a:rPr>
              <a:t> </a:t>
            </a:r>
            <a:r>
              <a:rPr lang="en-US" dirty="0" err="1" smtClean="0">
                <a:solidFill>
                  <a:schemeClr val="accent5">
                    <a:lumMod val="75000"/>
                  </a:schemeClr>
                </a:solidFill>
              </a:rPr>
              <a:t>morao</a:t>
            </a:r>
            <a:r>
              <a:rPr lang="en-US" dirty="0" smtClean="0">
                <a:solidFill>
                  <a:schemeClr val="accent5">
                    <a:lumMod val="75000"/>
                  </a:schemeClr>
                </a:solidFill>
              </a:rPr>
              <a:t> da se </a:t>
            </a:r>
            <a:r>
              <a:rPr lang="en-US" dirty="0" err="1" smtClean="0">
                <a:solidFill>
                  <a:schemeClr val="accent5">
                    <a:lumMod val="75000"/>
                  </a:schemeClr>
                </a:solidFill>
              </a:rPr>
              <a:t>pomuči</a:t>
            </a:r>
            <a:r>
              <a:rPr lang="en-US" dirty="0" smtClean="0">
                <a:solidFill>
                  <a:schemeClr val="accent5">
                    <a:lumMod val="75000"/>
                  </a:schemeClr>
                </a:solidFill>
              </a:rPr>
              <a:t> da bi </a:t>
            </a:r>
            <a:r>
              <a:rPr lang="en-US" dirty="0" err="1" smtClean="0">
                <a:solidFill>
                  <a:schemeClr val="accent5">
                    <a:lumMod val="75000"/>
                  </a:schemeClr>
                </a:solidFill>
              </a:rPr>
              <a:t>stigao</a:t>
            </a:r>
            <a:r>
              <a:rPr lang="en-US" dirty="0" smtClean="0">
                <a:solidFill>
                  <a:schemeClr val="accent5">
                    <a:lumMod val="75000"/>
                  </a:schemeClr>
                </a:solidFill>
              </a:rPr>
              <a:t> do </a:t>
            </a:r>
            <a:r>
              <a:rPr lang="en-US" dirty="0" err="1" smtClean="0">
                <a:solidFill>
                  <a:schemeClr val="accent5">
                    <a:lumMod val="75000"/>
                  </a:schemeClr>
                </a:solidFill>
              </a:rPr>
              <a:t>hrane</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jeo</a:t>
            </a:r>
            <a:r>
              <a:rPr lang="en-US" dirty="0" smtClean="0">
                <a:solidFill>
                  <a:schemeClr val="accent5">
                    <a:lumMod val="75000"/>
                  </a:schemeClr>
                </a:solidFill>
              </a:rPr>
              <a:t> je da bi </a:t>
            </a:r>
            <a:r>
              <a:rPr lang="en-US" dirty="0" err="1" smtClean="0">
                <a:solidFill>
                  <a:schemeClr val="accent5">
                    <a:lumMod val="75000"/>
                  </a:schemeClr>
                </a:solidFill>
              </a:rPr>
              <a:t>preživeo</a:t>
            </a:r>
            <a:r>
              <a:rPr lang="en-US" dirty="0" smtClean="0">
                <a:solidFill>
                  <a:schemeClr val="accent5">
                    <a:lumMod val="75000"/>
                  </a:schemeClr>
                </a:solidFill>
              </a:rPr>
              <a:t>. </a:t>
            </a:r>
            <a:r>
              <a:rPr lang="en-US" dirty="0" err="1" smtClean="0">
                <a:solidFill>
                  <a:schemeClr val="accent5">
                    <a:lumMod val="75000"/>
                  </a:schemeClr>
                </a:solidFill>
              </a:rPr>
              <a:t>Energetski</a:t>
            </a:r>
            <a:r>
              <a:rPr lang="en-US" dirty="0" smtClean="0">
                <a:solidFill>
                  <a:schemeClr val="accent5">
                    <a:lumMod val="75000"/>
                  </a:schemeClr>
                </a:solidFill>
              </a:rPr>
              <a:t> </a:t>
            </a:r>
            <a:r>
              <a:rPr lang="en-US" dirty="0" err="1" smtClean="0">
                <a:solidFill>
                  <a:schemeClr val="accent5">
                    <a:lumMod val="75000"/>
                  </a:schemeClr>
                </a:solidFill>
              </a:rPr>
              <a:t>unos</a:t>
            </a:r>
            <a:r>
              <a:rPr lang="en-US" dirty="0" smtClean="0">
                <a:solidFill>
                  <a:schemeClr val="accent5">
                    <a:lumMod val="75000"/>
                  </a:schemeClr>
                </a:solidFill>
              </a:rPr>
              <a:t> je bio </a:t>
            </a:r>
            <a:r>
              <a:rPr lang="en-US" dirty="0" err="1" smtClean="0">
                <a:solidFill>
                  <a:schemeClr val="accent5">
                    <a:lumMod val="75000"/>
                  </a:schemeClr>
                </a:solidFill>
              </a:rPr>
              <a:t>jednak</a:t>
            </a:r>
            <a:r>
              <a:rPr lang="en-US" dirty="0" smtClean="0">
                <a:solidFill>
                  <a:schemeClr val="accent5">
                    <a:lumMod val="75000"/>
                  </a:schemeClr>
                </a:solidFill>
              </a:rPr>
              <a:t> </a:t>
            </a:r>
            <a:r>
              <a:rPr lang="en-US" dirty="0" err="1" smtClean="0">
                <a:solidFill>
                  <a:schemeClr val="accent5">
                    <a:lumMod val="75000"/>
                  </a:schemeClr>
                </a:solidFill>
              </a:rPr>
              <a:t>energetskoj</a:t>
            </a:r>
            <a:r>
              <a:rPr lang="en-US" dirty="0" smtClean="0">
                <a:solidFill>
                  <a:schemeClr val="accent5">
                    <a:lumMod val="75000"/>
                  </a:schemeClr>
                </a:solidFill>
              </a:rPr>
              <a:t> </a:t>
            </a:r>
            <a:r>
              <a:rPr lang="en-US" dirty="0" err="1" smtClean="0">
                <a:solidFill>
                  <a:schemeClr val="accent5">
                    <a:lumMod val="75000"/>
                  </a:schemeClr>
                </a:solidFill>
              </a:rPr>
              <a:t>potrošnji</a:t>
            </a:r>
            <a:r>
              <a:rPr lang="en-US" dirty="0" smtClean="0">
                <a:solidFill>
                  <a:schemeClr val="accent5">
                    <a:lumMod val="75000"/>
                  </a:schemeClr>
                </a:solidFill>
              </a:rPr>
              <a:t>, </a:t>
            </a:r>
            <a:r>
              <a:rPr lang="en-US" dirty="0" err="1" smtClean="0">
                <a:solidFill>
                  <a:schemeClr val="accent5">
                    <a:lumMod val="75000"/>
                  </a:schemeClr>
                </a:solidFill>
              </a:rPr>
              <a:t>što</a:t>
            </a:r>
            <a:r>
              <a:rPr lang="en-US" dirty="0" smtClean="0">
                <a:solidFill>
                  <a:schemeClr val="accent5">
                    <a:lumMod val="75000"/>
                  </a:schemeClr>
                </a:solidFill>
              </a:rPr>
              <a:t> </a:t>
            </a:r>
            <a:r>
              <a:rPr lang="en-US" dirty="0" err="1" smtClean="0">
                <a:solidFill>
                  <a:schemeClr val="accent5">
                    <a:lumMod val="75000"/>
                  </a:schemeClr>
                </a:solidFill>
              </a:rPr>
              <a:t>znači</a:t>
            </a:r>
            <a:r>
              <a:rPr lang="en-US" dirty="0" smtClean="0">
                <a:solidFill>
                  <a:schemeClr val="accent5">
                    <a:lumMod val="75000"/>
                  </a:schemeClr>
                </a:solidFill>
              </a:rPr>
              <a:t> da </a:t>
            </a:r>
            <a:r>
              <a:rPr lang="en-US" dirty="0" err="1" smtClean="0">
                <a:solidFill>
                  <a:schemeClr val="accent5">
                    <a:lumMod val="75000"/>
                  </a:schemeClr>
                </a:solidFill>
              </a:rPr>
              <a:t>nije</a:t>
            </a:r>
            <a:r>
              <a:rPr lang="en-US" dirty="0" smtClean="0">
                <a:solidFill>
                  <a:schemeClr val="accent5">
                    <a:lumMod val="75000"/>
                  </a:schemeClr>
                </a:solidFill>
              </a:rPr>
              <a:t> </a:t>
            </a:r>
            <a:r>
              <a:rPr lang="en-US" dirty="0" err="1" smtClean="0">
                <a:solidFill>
                  <a:schemeClr val="accent5">
                    <a:lumMod val="75000"/>
                  </a:schemeClr>
                </a:solidFill>
              </a:rPr>
              <a:t>bilo</a:t>
            </a:r>
            <a:r>
              <a:rPr lang="en-US" dirty="0" smtClean="0">
                <a:solidFill>
                  <a:schemeClr val="accent5">
                    <a:lumMod val="75000"/>
                  </a:schemeClr>
                </a:solidFill>
              </a:rPr>
              <a:t> </a:t>
            </a:r>
            <a:r>
              <a:rPr lang="en-US" dirty="0" err="1" smtClean="0">
                <a:solidFill>
                  <a:schemeClr val="accent5">
                    <a:lumMod val="75000"/>
                  </a:schemeClr>
                </a:solidFill>
              </a:rPr>
              <a:t>mogućnosti</a:t>
            </a:r>
            <a:r>
              <a:rPr lang="en-US" dirty="0" smtClean="0">
                <a:solidFill>
                  <a:schemeClr val="accent5">
                    <a:lumMod val="75000"/>
                  </a:schemeClr>
                </a:solidFill>
              </a:rPr>
              <a:t> da </a:t>
            </a:r>
            <a:r>
              <a:rPr lang="en-US" dirty="0" err="1" smtClean="0">
                <a:solidFill>
                  <a:schemeClr val="accent5">
                    <a:lumMod val="75000"/>
                  </a:schemeClr>
                </a:solidFill>
              </a:rPr>
              <a:t>dođe</a:t>
            </a:r>
            <a:r>
              <a:rPr lang="en-US" dirty="0" smtClean="0">
                <a:solidFill>
                  <a:schemeClr val="accent5">
                    <a:lumMod val="75000"/>
                  </a:schemeClr>
                </a:solidFill>
              </a:rPr>
              <a:t> do </a:t>
            </a:r>
            <a:r>
              <a:rPr lang="en-US" dirty="0" err="1" smtClean="0">
                <a:solidFill>
                  <a:schemeClr val="accent5">
                    <a:lumMod val="75000"/>
                  </a:schemeClr>
                </a:solidFill>
              </a:rPr>
              <a:t>gojaznosti</a:t>
            </a:r>
            <a:r>
              <a:rPr lang="en-US" dirty="0" smtClean="0">
                <a:solidFill>
                  <a:schemeClr val="accent5">
                    <a:lumMod val="75000"/>
                  </a:schemeClr>
                </a:solidFill>
              </a:rPr>
              <a:t>.</a:t>
            </a:r>
          </a:p>
          <a:p>
            <a:r>
              <a:rPr lang="en-US" dirty="0" err="1" smtClean="0">
                <a:solidFill>
                  <a:schemeClr val="accent5">
                    <a:lumMod val="75000"/>
                  </a:schemeClr>
                </a:solidFill>
              </a:rPr>
              <a:t>Kako</a:t>
            </a:r>
            <a:r>
              <a:rPr lang="en-US" dirty="0" smtClean="0">
                <a:solidFill>
                  <a:schemeClr val="accent5">
                    <a:lumMod val="75000"/>
                  </a:schemeClr>
                </a:solidFill>
              </a:rPr>
              <a:t> se </a:t>
            </a:r>
            <a:r>
              <a:rPr lang="en-US" dirty="0" err="1" smtClean="0">
                <a:solidFill>
                  <a:schemeClr val="accent5">
                    <a:lumMod val="75000"/>
                  </a:schemeClr>
                </a:solidFill>
              </a:rPr>
              <a:t>društvo</a:t>
            </a:r>
            <a:r>
              <a:rPr lang="en-US" dirty="0" smtClean="0">
                <a:solidFill>
                  <a:schemeClr val="accent5">
                    <a:lumMod val="75000"/>
                  </a:schemeClr>
                </a:solidFill>
              </a:rPr>
              <a:t> </a:t>
            </a:r>
            <a:r>
              <a:rPr lang="en-US" dirty="0" err="1" smtClean="0">
                <a:solidFill>
                  <a:schemeClr val="accent5">
                    <a:lumMod val="75000"/>
                  </a:schemeClr>
                </a:solidFill>
              </a:rPr>
              <a:t>razvijalo</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bogatilo</a:t>
            </a:r>
            <a:r>
              <a:rPr lang="en-US" dirty="0" smtClean="0">
                <a:solidFill>
                  <a:schemeClr val="accent5">
                    <a:lumMod val="75000"/>
                  </a:schemeClr>
                </a:solidFill>
              </a:rPr>
              <a:t>, </a:t>
            </a:r>
            <a:r>
              <a:rPr lang="en-US" dirty="0" err="1" smtClean="0">
                <a:solidFill>
                  <a:schemeClr val="accent5">
                    <a:lumMod val="75000"/>
                  </a:schemeClr>
                </a:solidFill>
              </a:rPr>
              <a:t>stvarao</a:t>
            </a:r>
            <a:r>
              <a:rPr lang="en-US" dirty="0" smtClean="0">
                <a:solidFill>
                  <a:schemeClr val="accent5">
                    <a:lumMod val="75000"/>
                  </a:schemeClr>
                </a:solidFill>
              </a:rPr>
              <a:t> se </a:t>
            </a:r>
            <a:r>
              <a:rPr lang="en-US" dirty="0" err="1" smtClean="0">
                <a:solidFill>
                  <a:schemeClr val="accent5">
                    <a:lumMod val="75000"/>
                  </a:schemeClr>
                </a:solidFill>
              </a:rPr>
              <a:t>višek</a:t>
            </a:r>
            <a:r>
              <a:rPr lang="en-US" dirty="0" smtClean="0">
                <a:solidFill>
                  <a:schemeClr val="accent5">
                    <a:lumMod val="75000"/>
                  </a:schemeClr>
                </a:solidFill>
              </a:rPr>
              <a:t> </a:t>
            </a:r>
            <a:r>
              <a:rPr lang="en-US" dirty="0" err="1" smtClean="0">
                <a:solidFill>
                  <a:schemeClr val="accent5">
                    <a:lumMod val="75000"/>
                  </a:schemeClr>
                </a:solidFill>
              </a:rPr>
              <a:t>dobara</a:t>
            </a:r>
            <a:r>
              <a:rPr lang="en-US" dirty="0" smtClean="0">
                <a:solidFill>
                  <a:schemeClr val="accent5">
                    <a:lumMod val="75000"/>
                  </a:schemeClr>
                </a:solidFill>
              </a:rPr>
              <a:t>, a </a:t>
            </a:r>
            <a:r>
              <a:rPr lang="en-US" dirty="0" err="1" smtClean="0">
                <a:solidFill>
                  <a:schemeClr val="accent5">
                    <a:lumMod val="75000"/>
                  </a:schemeClr>
                </a:solidFill>
              </a:rPr>
              <a:t>tu</a:t>
            </a:r>
            <a:r>
              <a:rPr lang="en-US" dirty="0" smtClean="0">
                <a:solidFill>
                  <a:schemeClr val="accent5">
                    <a:lumMod val="75000"/>
                  </a:schemeClr>
                </a:solidFill>
              </a:rPr>
              <a:t> se </a:t>
            </a:r>
            <a:r>
              <a:rPr lang="en-US" dirty="0" err="1" smtClean="0">
                <a:solidFill>
                  <a:schemeClr val="accent5">
                    <a:lumMod val="75000"/>
                  </a:schemeClr>
                </a:solidFill>
              </a:rPr>
              <a:t>podrazumeva</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hrana</a:t>
            </a:r>
            <a:r>
              <a:rPr lang="en-US" dirty="0" smtClean="0">
                <a:solidFill>
                  <a:schemeClr val="accent5">
                    <a:lumMod val="75000"/>
                  </a:schemeClr>
                </a:solidFill>
              </a:rPr>
              <a:t>, </a:t>
            </a:r>
            <a:r>
              <a:rPr lang="en-US" dirty="0" err="1" smtClean="0">
                <a:solidFill>
                  <a:schemeClr val="accent5">
                    <a:lumMod val="75000"/>
                  </a:schemeClr>
                </a:solidFill>
              </a:rPr>
              <a:t>koja</a:t>
            </a:r>
            <a:r>
              <a:rPr lang="en-US" dirty="0" smtClean="0">
                <a:solidFill>
                  <a:schemeClr val="accent5">
                    <a:lumMod val="75000"/>
                  </a:schemeClr>
                </a:solidFill>
              </a:rPr>
              <a:t> </a:t>
            </a:r>
            <a:r>
              <a:rPr lang="en-US" dirty="0" err="1" smtClean="0">
                <a:solidFill>
                  <a:schemeClr val="accent5">
                    <a:lumMod val="75000"/>
                  </a:schemeClr>
                </a:solidFill>
              </a:rPr>
              <a:t>postaje</a:t>
            </a:r>
            <a:r>
              <a:rPr lang="en-US" dirty="0" smtClean="0">
                <a:solidFill>
                  <a:schemeClr val="accent5">
                    <a:lumMod val="75000"/>
                  </a:schemeClr>
                </a:solidFill>
              </a:rPr>
              <a:t> ne </a:t>
            </a:r>
            <a:r>
              <a:rPr lang="en-US" dirty="0" err="1" smtClean="0">
                <a:solidFill>
                  <a:schemeClr val="accent5">
                    <a:lumMod val="75000"/>
                  </a:schemeClr>
                </a:solidFill>
              </a:rPr>
              <a:t>samo</a:t>
            </a:r>
            <a:r>
              <a:rPr lang="en-US" dirty="0" smtClean="0">
                <a:solidFill>
                  <a:schemeClr val="accent5">
                    <a:lumMod val="75000"/>
                  </a:schemeClr>
                </a:solidFill>
              </a:rPr>
              <a:t> </a:t>
            </a:r>
            <a:r>
              <a:rPr lang="en-US" dirty="0" err="1" smtClean="0">
                <a:solidFill>
                  <a:schemeClr val="accent5">
                    <a:lumMod val="75000"/>
                  </a:schemeClr>
                </a:solidFill>
              </a:rPr>
              <a:t>izvor</a:t>
            </a:r>
            <a:r>
              <a:rPr lang="en-US" dirty="0" smtClean="0">
                <a:solidFill>
                  <a:schemeClr val="accent5">
                    <a:lumMod val="75000"/>
                  </a:schemeClr>
                </a:solidFill>
              </a:rPr>
              <a:t> </a:t>
            </a:r>
            <a:r>
              <a:rPr lang="en-US" dirty="0" err="1" smtClean="0">
                <a:solidFill>
                  <a:schemeClr val="accent5">
                    <a:lumMod val="75000"/>
                  </a:schemeClr>
                </a:solidFill>
              </a:rPr>
              <a:t>energije</a:t>
            </a:r>
            <a:r>
              <a:rPr lang="en-US" dirty="0" smtClean="0">
                <a:solidFill>
                  <a:schemeClr val="accent5">
                    <a:lumMod val="75000"/>
                  </a:schemeClr>
                </a:solidFill>
              </a:rPr>
              <a:t>, </a:t>
            </a:r>
            <a:r>
              <a:rPr lang="en-US" dirty="0" err="1" smtClean="0">
                <a:solidFill>
                  <a:schemeClr val="accent5">
                    <a:lumMod val="75000"/>
                  </a:schemeClr>
                </a:solidFill>
              </a:rPr>
              <a:t>već</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izvor</a:t>
            </a:r>
            <a:r>
              <a:rPr lang="en-US" dirty="0" smtClean="0">
                <a:solidFill>
                  <a:schemeClr val="accent5">
                    <a:lumMod val="75000"/>
                  </a:schemeClr>
                </a:solidFill>
              </a:rPr>
              <a:t> </a:t>
            </a:r>
            <a:r>
              <a:rPr lang="en-US" dirty="0" err="1" smtClean="0">
                <a:solidFill>
                  <a:schemeClr val="accent5">
                    <a:lumMod val="75000"/>
                  </a:schemeClr>
                </a:solidFill>
              </a:rPr>
              <a:t>uživanja</a:t>
            </a:r>
            <a:r>
              <a:rPr lang="en-US" dirty="0" smtClean="0">
                <a:solidFill>
                  <a:schemeClr val="accent5">
                    <a:lumMod val="75000"/>
                  </a:schemeClr>
                </a:solidFill>
              </a:rPr>
              <a:t>. </a:t>
            </a:r>
          </a:p>
          <a:p>
            <a:r>
              <a:rPr lang="en-US" dirty="0" err="1" smtClean="0">
                <a:solidFill>
                  <a:schemeClr val="accent5">
                    <a:lumMod val="75000"/>
                  </a:schemeClr>
                </a:solidFill>
              </a:rPr>
              <a:t>Obično</a:t>
            </a:r>
            <a:r>
              <a:rPr lang="en-US" dirty="0" smtClean="0">
                <a:solidFill>
                  <a:schemeClr val="accent5">
                    <a:lumMod val="75000"/>
                  </a:schemeClr>
                </a:solidFill>
              </a:rPr>
              <a:t> </a:t>
            </a:r>
            <a:r>
              <a:rPr lang="en-US" dirty="0" err="1" smtClean="0">
                <a:solidFill>
                  <a:schemeClr val="accent5">
                    <a:lumMod val="75000"/>
                  </a:schemeClr>
                </a:solidFill>
              </a:rPr>
              <a:t>su</a:t>
            </a:r>
            <a:r>
              <a:rPr lang="en-US" dirty="0" smtClean="0">
                <a:solidFill>
                  <a:schemeClr val="accent5">
                    <a:lumMod val="75000"/>
                  </a:schemeClr>
                </a:solidFill>
              </a:rPr>
              <a:t> </a:t>
            </a:r>
            <a:r>
              <a:rPr lang="en-US" dirty="0" err="1" smtClean="0">
                <a:solidFill>
                  <a:schemeClr val="accent5">
                    <a:lumMod val="75000"/>
                  </a:schemeClr>
                </a:solidFill>
              </a:rPr>
              <a:t>oni</a:t>
            </a:r>
            <a:r>
              <a:rPr lang="en-US" dirty="0" smtClean="0">
                <a:solidFill>
                  <a:schemeClr val="accent5">
                    <a:lumMod val="75000"/>
                  </a:schemeClr>
                </a:solidFill>
              </a:rPr>
              <a:t> </a:t>
            </a:r>
            <a:r>
              <a:rPr lang="en-US" dirty="0" err="1" smtClean="0">
                <a:solidFill>
                  <a:schemeClr val="accent5">
                    <a:lumMod val="75000"/>
                  </a:schemeClr>
                </a:solidFill>
              </a:rPr>
              <a:t>koji</a:t>
            </a:r>
            <a:r>
              <a:rPr lang="en-US" dirty="0" smtClean="0">
                <a:solidFill>
                  <a:schemeClr val="accent5">
                    <a:lumMod val="75000"/>
                  </a:schemeClr>
                </a:solidFill>
              </a:rPr>
              <a:t> </a:t>
            </a:r>
            <a:r>
              <a:rPr lang="en-US" dirty="0" err="1" smtClean="0">
                <a:solidFill>
                  <a:schemeClr val="accent5">
                    <a:lumMod val="75000"/>
                  </a:schemeClr>
                </a:solidFill>
              </a:rPr>
              <a:t>su</a:t>
            </a:r>
            <a:r>
              <a:rPr lang="en-US" dirty="0" smtClean="0">
                <a:solidFill>
                  <a:schemeClr val="accent5">
                    <a:lumMod val="75000"/>
                  </a:schemeClr>
                </a:solidFill>
              </a:rPr>
              <a:t> </a:t>
            </a:r>
            <a:r>
              <a:rPr lang="en-US" dirty="0" err="1" smtClean="0">
                <a:solidFill>
                  <a:schemeClr val="accent5">
                    <a:lumMod val="75000"/>
                  </a:schemeClr>
                </a:solidFill>
              </a:rPr>
              <a:t>bili</a:t>
            </a:r>
            <a:r>
              <a:rPr lang="en-US" dirty="0" smtClean="0">
                <a:solidFill>
                  <a:schemeClr val="accent5">
                    <a:lumMod val="75000"/>
                  </a:schemeClr>
                </a:solidFill>
              </a:rPr>
              <a:t> </a:t>
            </a:r>
            <a:r>
              <a:rPr lang="en-US" dirty="0" err="1" smtClean="0">
                <a:solidFill>
                  <a:schemeClr val="accent5">
                    <a:lumMod val="75000"/>
                  </a:schemeClr>
                </a:solidFill>
              </a:rPr>
              <a:t>više</a:t>
            </a:r>
            <a:r>
              <a:rPr lang="en-US" dirty="0" smtClean="0">
                <a:solidFill>
                  <a:schemeClr val="accent5">
                    <a:lumMod val="75000"/>
                  </a:schemeClr>
                </a:solidFill>
              </a:rPr>
              <a:t> </a:t>
            </a:r>
            <a:r>
              <a:rPr lang="en-US" dirty="0" err="1" smtClean="0">
                <a:solidFill>
                  <a:schemeClr val="accent5">
                    <a:lumMod val="75000"/>
                  </a:schemeClr>
                </a:solidFill>
              </a:rPr>
              <a:t>pozicionirani</a:t>
            </a:r>
            <a:r>
              <a:rPr lang="en-US" dirty="0" smtClean="0">
                <a:solidFill>
                  <a:schemeClr val="accent5">
                    <a:lumMod val="75000"/>
                  </a:schemeClr>
                </a:solidFill>
              </a:rPr>
              <a:t> </a:t>
            </a:r>
            <a:r>
              <a:rPr lang="en-US" dirty="0" err="1" smtClean="0">
                <a:solidFill>
                  <a:schemeClr val="accent5">
                    <a:lumMod val="75000"/>
                  </a:schemeClr>
                </a:solidFill>
              </a:rPr>
              <a:t>na</a:t>
            </a:r>
            <a:r>
              <a:rPr lang="en-US" dirty="0" smtClean="0">
                <a:solidFill>
                  <a:schemeClr val="accent5">
                    <a:lumMod val="75000"/>
                  </a:schemeClr>
                </a:solidFill>
              </a:rPr>
              <a:t> </a:t>
            </a:r>
            <a:r>
              <a:rPr lang="en-US" dirty="0" err="1" smtClean="0">
                <a:solidFill>
                  <a:schemeClr val="accent5">
                    <a:lumMod val="75000"/>
                  </a:schemeClr>
                </a:solidFill>
              </a:rPr>
              <a:t>društvenoj</a:t>
            </a:r>
            <a:r>
              <a:rPr lang="en-US" dirty="0" smtClean="0">
                <a:solidFill>
                  <a:schemeClr val="accent5">
                    <a:lumMod val="75000"/>
                  </a:schemeClr>
                </a:solidFill>
              </a:rPr>
              <a:t> </a:t>
            </a:r>
            <a:r>
              <a:rPr lang="en-US" dirty="0" err="1" smtClean="0">
                <a:solidFill>
                  <a:schemeClr val="accent5">
                    <a:lumMod val="75000"/>
                  </a:schemeClr>
                </a:solidFill>
              </a:rPr>
              <a:t>lestvici</a:t>
            </a:r>
            <a:r>
              <a:rPr lang="en-US" dirty="0" smtClean="0">
                <a:solidFill>
                  <a:schemeClr val="accent5">
                    <a:lumMod val="75000"/>
                  </a:schemeClr>
                </a:solidFill>
              </a:rPr>
              <a:t> </a:t>
            </a:r>
            <a:r>
              <a:rPr lang="en-US" dirty="0" err="1" smtClean="0">
                <a:solidFill>
                  <a:schemeClr val="accent5">
                    <a:lumMod val="75000"/>
                  </a:schemeClr>
                </a:solidFill>
              </a:rPr>
              <a:t>imali</a:t>
            </a:r>
            <a:r>
              <a:rPr lang="en-US" dirty="0" smtClean="0">
                <a:solidFill>
                  <a:schemeClr val="accent5">
                    <a:lumMod val="75000"/>
                  </a:schemeClr>
                </a:solidFill>
              </a:rPr>
              <a:t> </a:t>
            </a:r>
            <a:r>
              <a:rPr lang="en-US" dirty="0" err="1" smtClean="0">
                <a:solidFill>
                  <a:schemeClr val="accent5">
                    <a:lumMod val="75000"/>
                  </a:schemeClr>
                </a:solidFill>
              </a:rPr>
              <a:t>privilegiju</a:t>
            </a:r>
            <a:r>
              <a:rPr lang="en-US" dirty="0" smtClean="0">
                <a:solidFill>
                  <a:schemeClr val="accent5">
                    <a:lumMod val="75000"/>
                  </a:schemeClr>
                </a:solidFill>
              </a:rPr>
              <a:t> da ne </a:t>
            </a:r>
            <a:r>
              <a:rPr lang="en-US" dirty="0" err="1" smtClean="0">
                <a:solidFill>
                  <a:schemeClr val="accent5">
                    <a:lumMod val="75000"/>
                  </a:schemeClr>
                </a:solidFill>
              </a:rPr>
              <a:t>oskudevaju</a:t>
            </a:r>
            <a:r>
              <a:rPr lang="en-US" dirty="0" smtClean="0">
                <a:solidFill>
                  <a:schemeClr val="accent5">
                    <a:lumMod val="75000"/>
                  </a:schemeClr>
                </a:solidFill>
              </a:rPr>
              <a:t> u </a:t>
            </a:r>
            <a:r>
              <a:rPr lang="en-US" dirty="0" err="1" smtClean="0">
                <a:solidFill>
                  <a:schemeClr val="accent5">
                    <a:lumMod val="75000"/>
                  </a:schemeClr>
                </a:solidFill>
              </a:rPr>
              <a:t>hrani</a:t>
            </a:r>
            <a:r>
              <a:rPr lang="en-US" dirty="0" smtClean="0">
                <a:solidFill>
                  <a:schemeClr val="accent5">
                    <a:lumMod val="75000"/>
                  </a:schemeClr>
                </a:solidFill>
              </a:rPr>
              <a:t>, </a:t>
            </a:r>
            <a:r>
              <a:rPr lang="en-US" dirty="0" err="1" smtClean="0">
                <a:solidFill>
                  <a:schemeClr val="accent5">
                    <a:lumMod val="75000"/>
                  </a:schemeClr>
                </a:solidFill>
              </a:rPr>
              <a:t>piću</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raznim</a:t>
            </a:r>
            <a:r>
              <a:rPr lang="en-US" dirty="0" smtClean="0">
                <a:solidFill>
                  <a:schemeClr val="accent5">
                    <a:lumMod val="75000"/>
                  </a:schemeClr>
                </a:solidFill>
              </a:rPr>
              <a:t> </a:t>
            </a:r>
            <a:r>
              <a:rPr lang="en-US" dirty="0" err="1" smtClean="0">
                <a:solidFill>
                  <a:schemeClr val="accent5">
                    <a:lumMod val="75000"/>
                  </a:schemeClr>
                </a:solidFill>
              </a:rPr>
              <a:t>drugima</a:t>
            </a:r>
            <a:r>
              <a:rPr lang="en-US" dirty="0" smtClean="0">
                <a:solidFill>
                  <a:schemeClr val="accent5">
                    <a:lumMod val="75000"/>
                  </a:schemeClr>
                </a:solidFill>
              </a:rPr>
              <a:t> </a:t>
            </a:r>
            <a:r>
              <a:rPr lang="en-US" dirty="0" err="1" smtClean="0">
                <a:solidFill>
                  <a:schemeClr val="accent5">
                    <a:lumMod val="75000"/>
                  </a:schemeClr>
                </a:solidFill>
              </a:rPr>
              <a:t>blagodatima</a:t>
            </a:r>
            <a:r>
              <a:rPr lang="en-US" dirty="0" smtClean="0">
                <a:solidFill>
                  <a:schemeClr val="accent5">
                    <a:lumMod val="75000"/>
                  </a:schemeClr>
                </a:solidFill>
              </a:rPr>
              <a:t>. </a:t>
            </a:r>
            <a:r>
              <a:rPr lang="en-US" dirty="0" err="1" smtClean="0">
                <a:solidFill>
                  <a:schemeClr val="accent5">
                    <a:lumMod val="75000"/>
                  </a:schemeClr>
                </a:solidFill>
              </a:rPr>
              <a:t>Upravo</a:t>
            </a:r>
            <a:r>
              <a:rPr lang="en-US" dirty="0" smtClean="0">
                <a:solidFill>
                  <a:schemeClr val="accent5">
                    <a:lumMod val="75000"/>
                  </a:schemeClr>
                </a:solidFill>
              </a:rPr>
              <a:t> </a:t>
            </a:r>
            <a:r>
              <a:rPr lang="en-US" dirty="0" err="1" smtClean="0">
                <a:solidFill>
                  <a:schemeClr val="accent5">
                    <a:lumMod val="75000"/>
                  </a:schemeClr>
                </a:solidFill>
              </a:rPr>
              <a:t>su</a:t>
            </a:r>
            <a:r>
              <a:rPr lang="en-US" dirty="0" smtClean="0">
                <a:solidFill>
                  <a:schemeClr val="accent5">
                    <a:lumMod val="75000"/>
                  </a:schemeClr>
                </a:solidFill>
              </a:rPr>
              <a:t> </a:t>
            </a:r>
            <a:r>
              <a:rPr lang="en-US" dirty="0" err="1" smtClean="0">
                <a:solidFill>
                  <a:schemeClr val="accent5">
                    <a:lumMod val="75000"/>
                  </a:schemeClr>
                </a:solidFill>
              </a:rPr>
              <a:t>oni</a:t>
            </a:r>
            <a:r>
              <a:rPr lang="en-US" dirty="0" smtClean="0">
                <a:solidFill>
                  <a:schemeClr val="accent5">
                    <a:lumMod val="75000"/>
                  </a:schemeClr>
                </a:solidFill>
              </a:rPr>
              <a:t> u </a:t>
            </a:r>
            <a:r>
              <a:rPr lang="en-US" dirty="0" err="1" smtClean="0">
                <a:solidFill>
                  <a:schemeClr val="accent5">
                    <a:lumMod val="75000"/>
                  </a:schemeClr>
                </a:solidFill>
              </a:rPr>
              <a:t>svojim</a:t>
            </a:r>
            <a:r>
              <a:rPr lang="en-US" dirty="0" smtClean="0">
                <a:solidFill>
                  <a:schemeClr val="accent5">
                    <a:lumMod val="75000"/>
                  </a:schemeClr>
                </a:solidFill>
              </a:rPr>
              <a:t> </a:t>
            </a:r>
            <a:r>
              <a:rPr lang="en-US" dirty="0" err="1" smtClean="0">
                <a:solidFill>
                  <a:schemeClr val="accent5">
                    <a:lumMod val="75000"/>
                  </a:schemeClr>
                </a:solidFill>
              </a:rPr>
              <a:t>epohama</a:t>
            </a:r>
            <a:r>
              <a:rPr lang="en-US" dirty="0" smtClean="0">
                <a:solidFill>
                  <a:schemeClr val="accent5">
                    <a:lumMod val="75000"/>
                  </a:schemeClr>
                </a:solidFill>
              </a:rPr>
              <a:t> </a:t>
            </a:r>
            <a:r>
              <a:rPr lang="en-US" dirty="0" err="1" smtClean="0">
                <a:solidFill>
                  <a:schemeClr val="accent5">
                    <a:lumMod val="75000"/>
                  </a:schemeClr>
                </a:solidFill>
              </a:rPr>
              <a:t>bili</a:t>
            </a:r>
            <a:r>
              <a:rPr lang="en-US" dirty="0" smtClean="0">
                <a:solidFill>
                  <a:schemeClr val="accent5">
                    <a:lumMod val="75000"/>
                  </a:schemeClr>
                </a:solidFill>
              </a:rPr>
              <a:t> ono </a:t>
            </a:r>
            <a:r>
              <a:rPr lang="en-US" dirty="0" err="1" smtClean="0">
                <a:solidFill>
                  <a:schemeClr val="accent5">
                    <a:lumMod val="75000"/>
                  </a:schemeClr>
                </a:solidFill>
              </a:rPr>
              <a:t>što</a:t>
            </a:r>
            <a:r>
              <a:rPr lang="en-US" dirty="0" smtClean="0">
                <a:solidFill>
                  <a:schemeClr val="accent5">
                    <a:lumMod val="75000"/>
                  </a:schemeClr>
                </a:solidFill>
              </a:rPr>
              <a:t> bi </a:t>
            </a:r>
            <a:r>
              <a:rPr lang="en-US" dirty="0" err="1" smtClean="0">
                <a:solidFill>
                  <a:schemeClr val="accent5">
                    <a:lumMod val="75000"/>
                  </a:schemeClr>
                </a:solidFill>
              </a:rPr>
              <a:t>danas</a:t>
            </a:r>
            <a:r>
              <a:rPr lang="en-US" dirty="0" smtClean="0">
                <a:solidFill>
                  <a:schemeClr val="accent5">
                    <a:lumMod val="75000"/>
                  </a:schemeClr>
                </a:solidFill>
              </a:rPr>
              <a:t> </a:t>
            </a:r>
            <a:r>
              <a:rPr lang="en-US" dirty="0" err="1" smtClean="0">
                <a:solidFill>
                  <a:schemeClr val="accent5">
                    <a:lumMod val="75000"/>
                  </a:schemeClr>
                </a:solidFill>
              </a:rPr>
              <a:t>nazvali</a:t>
            </a:r>
            <a:r>
              <a:rPr lang="en-US" dirty="0" smtClean="0">
                <a:solidFill>
                  <a:schemeClr val="accent5">
                    <a:lumMod val="75000"/>
                  </a:schemeClr>
                </a:solidFill>
              </a:rPr>
              <a:t> “trend </a:t>
            </a:r>
            <a:r>
              <a:rPr lang="en-US" dirty="0" err="1">
                <a:solidFill>
                  <a:schemeClr val="accent5">
                    <a:lumMod val="75000"/>
                  </a:schemeClr>
                </a:solidFill>
              </a:rPr>
              <a:t>s</a:t>
            </a:r>
            <a:r>
              <a:rPr lang="en-US" dirty="0" err="1" smtClean="0">
                <a:solidFill>
                  <a:schemeClr val="accent5">
                    <a:lumMod val="75000"/>
                  </a:schemeClr>
                </a:solidFill>
              </a:rPr>
              <a:t>eteri</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zaobljeno</a:t>
            </a:r>
            <a:r>
              <a:rPr lang="en-US" dirty="0" smtClean="0">
                <a:solidFill>
                  <a:schemeClr val="accent5">
                    <a:lumMod val="75000"/>
                  </a:schemeClr>
                </a:solidFill>
              </a:rPr>
              <a:t>, </a:t>
            </a:r>
            <a:r>
              <a:rPr lang="en-US" dirty="0" err="1" smtClean="0">
                <a:solidFill>
                  <a:schemeClr val="accent5">
                    <a:lumMod val="75000"/>
                  </a:schemeClr>
                </a:solidFill>
              </a:rPr>
              <a:t>odnosno</a:t>
            </a:r>
            <a:r>
              <a:rPr lang="en-US" dirty="0" smtClean="0">
                <a:solidFill>
                  <a:schemeClr val="accent5">
                    <a:lumMod val="75000"/>
                  </a:schemeClr>
                </a:solidFill>
              </a:rPr>
              <a:t> </a:t>
            </a:r>
            <a:r>
              <a:rPr lang="en-US" dirty="0" err="1" smtClean="0">
                <a:solidFill>
                  <a:schemeClr val="accent5">
                    <a:lumMod val="75000"/>
                  </a:schemeClr>
                </a:solidFill>
              </a:rPr>
              <a:t>gojazno</a:t>
            </a:r>
            <a:r>
              <a:rPr lang="en-US" dirty="0" smtClean="0">
                <a:solidFill>
                  <a:schemeClr val="accent5">
                    <a:lumMod val="75000"/>
                  </a:schemeClr>
                </a:solidFill>
              </a:rPr>
              <a:t> </a:t>
            </a:r>
            <a:r>
              <a:rPr lang="en-US" dirty="0" err="1" smtClean="0">
                <a:solidFill>
                  <a:schemeClr val="accent5">
                    <a:lumMod val="75000"/>
                  </a:schemeClr>
                </a:solidFill>
              </a:rPr>
              <a:t>telo</a:t>
            </a:r>
            <a:r>
              <a:rPr lang="en-US" dirty="0" smtClean="0">
                <a:solidFill>
                  <a:schemeClr val="accent5">
                    <a:lumMod val="75000"/>
                  </a:schemeClr>
                </a:solidFill>
              </a:rPr>
              <a:t> </a:t>
            </a:r>
            <a:r>
              <a:rPr lang="en-US" dirty="0" err="1" smtClean="0">
                <a:solidFill>
                  <a:schemeClr val="accent5">
                    <a:lumMod val="75000"/>
                  </a:schemeClr>
                </a:solidFill>
              </a:rPr>
              <a:t>pripadnika</a:t>
            </a:r>
            <a:r>
              <a:rPr lang="en-US" dirty="0" smtClean="0">
                <a:solidFill>
                  <a:schemeClr val="accent5">
                    <a:lumMod val="75000"/>
                  </a:schemeClr>
                </a:solidFill>
              </a:rPr>
              <a:t> </a:t>
            </a:r>
            <a:r>
              <a:rPr lang="en-US" dirty="0" err="1" smtClean="0">
                <a:solidFill>
                  <a:schemeClr val="accent5">
                    <a:lumMod val="75000"/>
                  </a:schemeClr>
                </a:solidFill>
              </a:rPr>
              <a:t>viših</a:t>
            </a:r>
            <a:r>
              <a:rPr lang="en-US" dirty="0" smtClean="0">
                <a:solidFill>
                  <a:schemeClr val="accent5">
                    <a:lumMod val="75000"/>
                  </a:schemeClr>
                </a:solidFill>
              </a:rPr>
              <a:t> </a:t>
            </a:r>
            <a:r>
              <a:rPr lang="en-US" dirty="0" err="1" smtClean="0">
                <a:solidFill>
                  <a:schemeClr val="accent5">
                    <a:lumMod val="75000"/>
                  </a:schemeClr>
                </a:solidFill>
              </a:rPr>
              <a:t>klasa</a:t>
            </a:r>
            <a:r>
              <a:rPr lang="en-US" dirty="0" smtClean="0">
                <a:solidFill>
                  <a:schemeClr val="accent5">
                    <a:lumMod val="75000"/>
                  </a:schemeClr>
                </a:solidFill>
              </a:rPr>
              <a:t> je </a:t>
            </a:r>
            <a:r>
              <a:rPr lang="en-US" dirty="0" err="1" smtClean="0">
                <a:solidFill>
                  <a:schemeClr val="accent5">
                    <a:lumMod val="75000"/>
                  </a:schemeClr>
                </a:solidFill>
              </a:rPr>
              <a:t>često</a:t>
            </a:r>
            <a:r>
              <a:rPr lang="en-US" dirty="0" smtClean="0">
                <a:solidFill>
                  <a:schemeClr val="accent5">
                    <a:lumMod val="75000"/>
                  </a:schemeClr>
                </a:solidFill>
              </a:rPr>
              <a:t> </a:t>
            </a:r>
            <a:r>
              <a:rPr lang="en-US" dirty="0" err="1" smtClean="0">
                <a:solidFill>
                  <a:schemeClr val="accent5">
                    <a:lumMod val="75000"/>
                  </a:schemeClr>
                </a:solidFill>
              </a:rPr>
              <a:t>bilo</a:t>
            </a:r>
            <a:r>
              <a:rPr lang="en-US" dirty="0" smtClean="0">
                <a:solidFill>
                  <a:schemeClr val="accent5">
                    <a:lumMod val="75000"/>
                  </a:schemeClr>
                </a:solidFill>
              </a:rPr>
              <a:t> ideal </a:t>
            </a:r>
            <a:r>
              <a:rPr lang="en-US" dirty="0" err="1" smtClean="0">
                <a:solidFill>
                  <a:schemeClr val="accent5">
                    <a:lumMod val="75000"/>
                  </a:schemeClr>
                </a:solidFill>
              </a:rPr>
              <a:t>lepote</a:t>
            </a:r>
            <a:r>
              <a:rPr lang="en-US" dirty="0" smtClean="0">
                <a:solidFill>
                  <a:schemeClr val="accent5">
                    <a:lumMod val="75000"/>
                  </a:schemeClr>
                </a:solidFill>
              </a:rPr>
              <a:t>.  </a:t>
            </a:r>
          </a:p>
        </p:txBody>
      </p:sp>
    </p:spTree>
    <p:extLst>
      <p:ext uri="{BB962C8B-B14F-4D97-AF65-F5344CB8AC3E}">
        <p14:creationId xmlns:p14="http://schemas.microsoft.com/office/powerpoint/2010/main" val="117196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t>GOJAZNOST I PREDIJABETES</a:t>
            </a:r>
            <a:endParaRPr lang="sr-Latn-RS" dirty="0"/>
          </a:p>
        </p:txBody>
      </p:sp>
      <p:sp>
        <p:nvSpPr>
          <p:cNvPr id="3" name="Content Placeholder 2"/>
          <p:cNvSpPr>
            <a:spLocks noGrp="1"/>
          </p:cNvSpPr>
          <p:nvPr>
            <p:ph idx="1"/>
          </p:nvPr>
        </p:nvSpPr>
        <p:spPr/>
        <p:txBody>
          <a:bodyPr/>
          <a:lstStyle/>
          <a:p>
            <a:r>
              <a:rPr lang="sr-Latn-RS" dirty="0" smtClean="0"/>
              <a:t>Gojaznost, i to viceralna gojaznost, </a:t>
            </a:r>
            <a:r>
              <a:rPr lang="sr-Latn-RS" dirty="0"/>
              <a:t>je najznačajnji faktor koji dovodi do pojave </a:t>
            </a:r>
            <a:r>
              <a:rPr lang="sr-Latn-RS" dirty="0" smtClean="0"/>
              <a:t>predijabetesa. </a:t>
            </a:r>
          </a:p>
          <a:p>
            <a:r>
              <a:rPr lang="sr-Latn-RS" dirty="0" smtClean="0"/>
              <a:t>Gojaznost se procenjuje</a:t>
            </a:r>
            <a:r>
              <a:rPr lang="en-US" dirty="0" smtClean="0"/>
              <a:t> </a:t>
            </a:r>
            <a:r>
              <a:rPr lang="en-US" dirty="0" err="1" smtClean="0"/>
              <a:t>pomoću</a:t>
            </a:r>
            <a:r>
              <a:rPr lang="en-US" dirty="0" smtClean="0"/>
              <a:t> BMI </a:t>
            </a:r>
            <a:r>
              <a:rPr lang="en-US" dirty="0" err="1" smtClean="0"/>
              <a:t>i</a:t>
            </a:r>
            <a:r>
              <a:rPr lang="en-US" dirty="0" smtClean="0"/>
              <a:t> </a:t>
            </a:r>
            <a:r>
              <a:rPr lang="en-US" dirty="0" err="1" smtClean="0"/>
              <a:t>obima</a:t>
            </a:r>
            <a:r>
              <a:rPr lang="en-US" dirty="0" smtClean="0"/>
              <a:t> </a:t>
            </a:r>
            <a:r>
              <a:rPr lang="en-US" dirty="0" err="1" smtClean="0"/>
              <a:t>struka</a:t>
            </a:r>
            <a:r>
              <a:rPr lang="en-US" dirty="0" smtClean="0"/>
              <a:t>. </a:t>
            </a:r>
          </a:p>
          <a:p>
            <a:r>
              <a:rPr lang="sr-Latn-RS" dirty="0" smtClean="0"/>
              <a:t>Normalan obim struka je: </a:t>
            </a:r>
          </a:p>
          <a:p>
            <a:pPr>
              <a:buFont typeface="+mj-lt"/>
              <a:buAutoNum type="arabicPeriod"/>
            </a:pPr>
            <a:r>
              <a:rPr lang="sr-Latn-RS" dirty="0" smtClean="0"/>
              <a:t>Za muškarce </a:t>
            </a:r>
            <a:r>
              <a:rPr lang="en-US" dirty="0" smtClean="0"/>
              <a:t>do </a:t>
            </a:r>
            <a:r>
              <a:rPr lang="sr-Latn-RS" dirty="0" smtClean="0"/>
              <a:t>94 cm</a:t>
            </a:r>
          </a:p>
          <a:p>
            <a:pPr>
              <a:buFont typeface="+mj-lt"/>
              <a:buAutoNum type="arabicPeriod"/>
            </a:pPr>
            <a:r>
              <a:rPr lang="sr-Latn-RS" dirty="0" smtClean="0"/>
              <a:t>Za žene </a:t>
            </a:r>
            <a:r>
              <a:rPr lang="en-US" dirty="0" smtClean="0"/>
              <a:t>do </a:t>
            </a:r>
            <a:r>
              <a:rPr lang="sr-Latn-RS" dirty="0" smtClean="0"/>
              <a:t>80 cm</a:t>
            </a:r>
          </a:p>
          <a:p>
            <a:pPr>
              <a:buFont typeface="+mj-lt"/>
              <a:buAutoNum type="arabicPeriod"/>
            </a:pPr>
            <a:r>
              <a:rPr lang="sr-Latn-RS" dirty="0" smtClean="0"/>
              <a:t>Izračunavanje indeksa telesne mase (BMI) određuje da li postoji opšta gojaznost. </a:t>
            </a:r>
          </a:p>
        </p:txBody>
      </p:sp>
    </p:spTree>
    <p:extLst>
      <p:ext uri="{BB962C8B-B14F-4D97-AF65-F5344CB8AC3E}">
        <p14:creationId xmlns:p14="http://schemas.microsoft.com/office/powerpoint/2010/main" val="1744568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t>PREDIJABETES </a:t>
            </a:r>
            <a:endParaRPr lang="sr-Latn-RS" dirty="0"/>
          </a:p>
        </p:txBody>
      </p:sp>
      <p:sp>
        <p:nvSpPr>
          <p:cNvPr id="3" name="Content Placeholder 2"/>
          <p:cNvSpPr>
            <a:spLocks noGrp="1"/>
          </p:cNvSpPr>
          <p:nvPr>
            <p:ph idx="1"/>
          </p:nvPr>
        </p:nvSpPr>
        <p:spPr>
          <a:xfrm>
            <a:off x="596531" y="1857014"/>
            <a:ext cx="10894483" cy="4287839"/>
          </a:xfrm>
        </p:spPr>
        <p:txBody>
          <a:bodyPr>
            <a:normAutofit/>
          </a:bodyPr>
          <a:lstStyle/>
          <a:p>
            <a:r>
              <a:rPr lang="sr-Latn-RS" sz="2000" dirty="0" smtClean="0"/>
              <a:t>Predijabetes je termin novijeg datuma. Definisan je 2002. godine kao stanje koje nosi veliki rizik za nastanak dijabetesa. </a:t>
            </a:r>
          </a:p>
          <a:p>
            <a:r>
              <a:rPr lang="sr-Latn-RS" sz="2000" dirty="0" smtClean="0"/>
              <a:t>Predijabetes je prelazno - intermedijerno stanje hiperglikemije sa glikemijskim parametrima iznad normalnog, ali ispod praga dijabetesa. </a:t>
            </a:r>
          </a:p>
          <a:p>
            <a:r>
              <a:rPr lang="sr-Latn-RS" sz="2000" dirty="0"/>
              <a:t>Predijabetes ima visoku prevalenciju i </a:t>
            </a:r>
            <a:r>
              <a:rPr lang="sr-Latn-RS" sz="2000" dirty="0" smtClean="0"/>
              <a:t>često ostaje </a:t>
            </a:r>
            <a:r>
              <a:rPr lang="sr-Latn-RS" sz="2000" dirty="0"/>
              <a:t>neidentifikovan bez dijagnoze i bez farmakološke terapije. </a:t>
            </a:r>
            <a:endParaRPr lang="sr-Latn-RS" sz="2000" dirty="0" smtClean="0"/>
          </a:p>
          <a:p>
            <a:r>
              <a:rPr lang="sr-Latn-RS" sz="2000" dirty="0" smtClean="0"/>
              <a:t>Dijagnostički kriterijumi predijabetesa nisu jednako definisani u međunarodnim profesionalnim organizacijama, ali se u svim definicijama smatra stanjem visokog rizika za razvoj dijabetesa sa godišnjim stopom prelaska u T2DM od 5% do 10%. </a:t>
            </a:r>
          </a:p>
        </p:txBody>
      </p:sp>
    </p:spTree>
    <p:extLst>
      <p:ext uri="{BB962C8B-B14F-4D97-AF65-F5344CB8AC3E}">
        <p14:creationId xmlns:p14="http://schemas.microsoft.com/office/powerpoint/2010/main" val="1443723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t>FAKTORI RIZIKA ZA RAZVIJANJE PREDIJABETESA I T2DM</a:t>
            </a:r>
            <a:endParaRPr lang="sr-Latn-RS" sz="2400" dirty="0"/>
          </a:p>
        </p:txBody>
      </p:sp>
      <p:sp>
        <p:nvSpPr>
          <p:cNvPr id="3" name="Content Placeholder 2"/>
          <p:cNvSpPr>
            <a:spLocks noGrp="1"/>
          </p:cNvSpPr>
          <p:nvPr>
            <p:ph sz="half" idx="1"/>
          </p:nvPr>
        </p:nvSpPr>
        <p:spPr/>
        <p:txBody>
          <a:bodyPr/>
          <a:lstStyle/>
          <a:p>
            <a:pPr marL="0" indent="0">
              <a:buNone/>
            </a:pPr>
            <a:r>
              <a:rPr lang="sr-Latn-RS" sz="2000" dirty="0" smtClean="0"/>
              <a:t>Promenjivi faktori rizika:</a:t>
            </a:r>
          </a:p>
          <a:p>
            <a:pPr>
              <a:buFont typeface="Arial" panose="020B0604020202020204" pitchFamily="34" charset="0"/>
              <a:buChar char="•"/>
            </a:pPr>
            <a:r>
              <a:rPr lang="sr-Latn-RS" sz="2000" dirty="0" smtClean="0"/>
              <a:t>Prekomerna težina i gojaznost</a:t>
            </a:r>
          </a:p>
          <a:p>
            <a:pPr>
              <a:buFont typeface="Arial" panose="020B0604020202020204" pitchFamily="34" charset="0"/>
              <a:buChar char="•"/>
            </a:pPr>
            <a:r>
              <a:rPr lang="sr-Latn-RS" sz="2000" dirty="0" smtClean="0"/>
              <a:t>Fizička aktivnost</a:t>
            </a:r>
          </a:p>
          <a:p>
            <a:pPr>
              <a:buFont typeface="Arial" panose="020B0604020202020204" pitchFamily="34" charset="0"/>
              <a:buChar char="•"/>
            </a:pPr>
            <a:r>
              <a:rPr lang="sr-Latn-RS" sz="2000" dirty="0" smtClean="0"/>
              <a:t>Prethodna dijagnoza intolerancije glukoze (IGT i/ili IFG)</a:t>
            </a:r>
          </a:p>
          <a:p>
            <a:pPr>
              <a:buFont typeface="Arial" panose="020B0604020202020204" pitchFamily="34" charset="0"/>
              <a:buChar char="•"/>
            </a:pPr>
            <a:r>
              <a:rPr lang="sr-Latn-RS" sz="2000" dirty="0" smtClean="0"/>
              <a:t>Metabolički sindrom</a:t>
            </a:r>
          </a:p>
          <a:p>
            <a:pPr>
              <a:buFont typeface="Arial" panose="020B0604020202020204" pitchFamily="34" charset="0"/>
              <a:buChar char="•"/>
            </a:pPr>
            <a:r>
              <a:rPr lang="sr-Latn-RS" sz="2000" dirty="0" smtClean="0"/>
              <a:t>Navike u ishrani</a:t>
            </a:r>
          </a:p>
          <a:p>
            <a:pPr>
              <a:buFont typeface="Arial" panose="020B0604020202020204" pitchFamily="34" charset="0"/>
              <a:buChar char="•"/>
            </a:pPr>
            <a:r>
              <a:rPr lang="sr-Latn-RS" sz="2000" dirty="0" smtClean="0"/>
              <a:t>Intra uterino okruženje</a:t>
            </a:r>
          </a:p>
          <a:p>
            <a:pPr>
              <a:buFont typeface="Arial" panose="020B0604020202020204" pitchFamily="34" charset="0"/>
              <a:buChar char="•"/>
            </a:pPr>
            <a:r>
              <a:rPr lang="sr-Latn-RS" sz="2000" dirty="0" smtClean="0"/>
              <a:t>Inflamacija </a:t>
            </a:r>
          </a:p>
        </p:txBody>
      </p:sp>
      <p:sp>
        <p:nvSpPr>
          <p:cNvPr id="4" name="Content Placeholder 3"/>
          <p:cNvSpPr>
            <a:spLocks noGrp="1"/>
          </p:cNvSpPr>
          <p:nvPr>
            <p:ph sz="half" idx="2"/>
          </p:nvPr>
        </p:nvSpPr>
        <p:spPr/>
        <p:txBody>
          <a:bodyPr/>
          <a:lstStyle/>
          <a:p>
            <a:pPr marL="0" indent="0">
              <a:buNone/>
            </a:pPr>
            <a:r>
              <a:rPr lang="sr-Latn-RS" sz="2000" dirty="0" smtClean="0"/>
              <a:t>Nepromenjivi faktori rizika</a:t>
            </a:r>
          </a:p>
          <a:p>
            <a:pPr>
              <a:buFont typeface="Arial" panose="020B0604020202020204" pitchFamily="34" charset="0"/>
              <a:buChar char="•"/>
            </a:pPr>
            <a:r>
              <a:rPr lang="sr-Latn-RS" sz="2000" dirty="0" smtClean="0"/>
              <a:t>Etnička pripadnost</a:t>
            </a:r>
          </a:p>
          <a:p>
            <a:pPr>
              <a:buFont typeface="Arial" panose="020B0604020202020204" pitchFamily="34" charset="0"/>
              <a:buChar char="•"/>
            </a:pPr>
            <a:r>
              <a:rPr lang="sr-Latn-RS" sz="2000" dirty="0" smtClean="0"/>
              <a:t>Porodična opterećenost T2DM</a:t>
            </a:r>
          </a:p>
          <a:p>
            <a:pPr>
              <a:buFont typeface="Arial" panose="020B0604020202020204" pitchFamily="34" charset="0"/>
              <a:buChar char="•"/>
            </a:pPr>
            <a:r>
              <a:rPr lang="sr-Latn-RS" sz="2000" dirty="0" smtClean="0"/>
              <a:t>Godine</a:t>
            </a:r>
          </a:p>
          <a:p>
            <a:pPr>
              <a:buFont typeface="Arial" panose="020B0604020202020204" pitchFamily="34" charset="0"/>
              <a:buChar char="•"/>
            </a:pPr>
            <a:r>
              <a:rPr lang="sr-Latn-RS" sz="2000" dirty="0" smtClean="0"/>
              <a:t>Pol</a:t>
            </a:r>
          </a:p>
          <a:p>
            <a:pPr>
              <a:buFont typeface="Arial" panose="020B0604020202020204" pitchFamily="34" charset="0"/>
              <a:buChar char="•"/>
            </a:pPr>
            <a:r>
              <a:rPr lang="sr-Latn-RS" sz="2000" dirty="0" smtClean="0"/>
              <a:t>Istorija gestacijskog dijebetesa</a:t>
            </a:r>
          </a:p>
          <a:p>
            <a:pPr>
              <a:buFont typeface="Arial" panose="020B0604020202020204" pitchFamily="34" charset="0"/>
              <a:buChar char="•"/>
            </a:pPr>
            <a:r>
              <a:rPr lang="sr-Latn-RS" sz="2000" dirty="0" smtClean="0"/>
              <a:t>Sindrom policističnih ovarijuma</a:t>
            </a:r>
          </a:p>
          <a:p>
            <a:pPr>
              <a:buFont typeface="Arial" panose="020B0604020202020204" pitchFamily="34" charset="0"/>
              <a:buChar char="•"/>
            </a:pPr>
            <a:r>
              <a:rPr lang="sr-Latn-RS" sz="2000" dirty="0" smtClean="0"/>
              <a:t>Istorija o KV bolestima</a:t>
            </a:r>
            <a:endParaRPr lang="sr-Latn-RS" sz="2000" dirty="0"/>
          </a:p>
        </p:txBody>
      </p:sp>
    </p:spTree>
    <p:extLst>
      <p:ext uri="{BB962C8B-B14F-4D97-AF65-F5344CB8AC3E}">
        <p14:creationId xmlns:p14="http://schemas.microsoft.com/office/powerpoint/2010/main" val="3238789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RANO OTKRIVANJE DIJABETESA</a:t>
            </a:r>
            <a:endParaRPr lang="en-US" dirty="0"/>
          </a:p>
        </p:txBody>
      </p:sp>
      <p:sp>
        <p:nvSpPr>
          <p:cNvPr id="3" name="Content Placeholder 2"/>
          <p:cNvSpPr>
            <a:spLocks noGrp="1"/>
          </p:cNvSpPr>
          <p:nvPr>
            <p:ph idx="1"/>
          </p:nvPr>
        </p:nvSpPr>
        <p:spPr/>
        <p:txBody>
          <a:bodyPr/>
          <a:lstStyle/>
          <a:p>
            <a:r>
              <a:rPr lang="en-US" sz="1867" dirty="0" err="1"/>
              <a:t>Testiranje</a:t>
            </a:r>
            <a:r>
              <a:rPr lang="en-US" sz="1867" dirty="0"/>
              <a:t> </a:t>
            </a:r>
            <a:r>
              <a:rPr lang="en-US" sz="1867" dirty="0" err="1"/>
              <a:t>nivoa</a:t>
            </a:r>
            <a:r>
              <a:rPr lang="en-US" sz="1867" dirty="0"/>
              <a:t> </a:t>
            </a:r>
            <a:r>
              <a:rPr lang="en-US" sz="1867" dirty="0" err="1"/>
              <a:t>šećera</a:t>
            </a:r>
            <a:r>
              <a:rPr lang="en-US" sz="1867" dirty="0"/>
              <a:t> u </a:t>
            </a:r>
            <a:r>
              <a:rPr lang="en-US" sz="1867" dirty="0" err="1"/>
              <a:t>krvi</a:t>
            </a:r>
            <a:r>
              <a:rPr lang="en-US" sz="1867" dirty="0"/>
              <a:t> </a:t>
            </a:r>
            <a:r>
              <a:rPr lang="en-US" sz="1867" dirty="0" err="1"/>
              <a:t>radi</a:t>
            </a:r>
            <a:r>
              <a:rPr lang="en-US" sz="1867" dirty="0"/>
              <a:t> se </a:t>
            </a:r>
            <a:r>
              <a:rPr lang="en-US" sz="1867" dirty="0" err="1"/>
              <a:t>kod</a:t>
            </a:r>
            <a:r>
              <a:rPr lang="en-US" sz="1867" dirty="0"/>
              <a:t> </a:t>
            </a:r>
            <a:r>
              <a:rPr lang="en-US" sz="1867" dirty="0" err="1"/>
              <a:t>osoba</a:t>
            </a:r>
            <a:r>
              <a:rPr lang="en-US" sz="1867" dirty="0"/>
              <a:t> </a:t>
            </a:r>
            <a:r>
              <a:rPr lang="en-US" sz="1867" dirty="0" err="1"/>
              <a:t>koje</a:t>
            </a:r>
            <a:r>
              <a:rPr lang="en-US" sz="1867" dirty="0"/>
              <a:t> </a:t>
            </a:r>
            <a:r>
              <a:rPr lang="en-US" sz="1867" dirty="0" err="1"/>
              <a:t>imaju</a:t>
            </a:r>
            <a:r>
              <a:rPr lang="en-US" sz="1867" dirty="0"/>
              <a:t> </a:t>
            </a:r>
            <a:r>
              <a:rPr lang="en-US" sz="1867" dirty="0" err="1"/>
              <a:t>melitusni</a:t>
            </a:r>
            <a:r>
              <a:rPr lang="en-US" sz="1867" dirty="0"/>
              <a:t> </a:t>
            </a:r>
            <a:r>
              <a:rPr lang="en-US" sz="1867" dirty="0" err="1"/>
              <a:t>sindrom</a:t>
            </a:r>
            <a:r>
              <a:rPr lang="en-US" sz="1867" dirty="0"/>
              <a:t> (</a:t>
            </a:r>
            <a:r>
              <a:rPr lang="en-US" sz="1867" dirty="0" err="1"/>
              <a:t>pojačano</a:t>
            </a:r>
            <a:r>
              <a:rPr lang="en-US" sz="1867" dirty="0"/>
              <a:t> </a:t>
            </a:r>
            <a:r>
              <a:rPr lang="en-US" sz="1867" dirty="0" err="1"/>
              <a:t>žeđanje</a:t>
            </a:r>
            <a:r>
              <a:rPr lang="en-US" sz="1867" dirty="0"/>
              <a:t> </a:t>
            </a:r>
            <a:r>
              <a:rPr lang="en-US" sz="1867" dirty="0" err="1"/>
              <a:t>i</a:t>
            </a:r>
            <a:r>
              <a:rPr lang="en-US" sz="1867" dirty="0"/>
              <a:t> </a:t>
            </a:r>
            <a:r>
              <a:rPr lang="en-US" sz="1867" dirty="0" err="1"/>
              <a:t>mokrenje</a:t>
            </a:r>
            <a:r>
              <a:rPr lang="en-US" sz="1867" dirty="0"/>
              <a:t>, </a:t>
            </a:r>
            <a:r>
              <a:rPr lang="en-US" sz="1867" dirty="0" err="1"/>
              <a:t>gube</a:t>
            </a:r>
            <a:r>
              <a:rPr lang="en-US" sz="1867" dirty="0"/>
              <a:t> </a:t>
            </a:r>
            <a:r>
              <a:rPr lang="en-US" sz="1867" dirty="0" err="1"/>
              <a:t>na</a:t>
            </a:r>
            <a:r>
              <a:rPr lang="en-US" sz="1867" dirty="0"/>
              <a:t> </a:t>
            </a:r>
            <a:r>
              <a:rPr lang="en-US" sz="1867" dirty="0" err="1"/>
              <a:t>telesnoj</a:t>
            </a:r>
            <a:r>
              <a:rPr lang="en-US" sz="1867" dirty="0"/>
              <a:t> </a:t>
            </a:r>
            <a:r>
              <a:rPr lang="en-US" sz="1867" dirty="0" err="1"/>
              <a:t>težini</a:t>
            </a:r>
            <a:r>
              <a:rPr lang="en-US" sz="1867" dirty="0"/>
              <a:t>, </a:t>
            </a:r>
            <a:r>
              <a:rPr lang="en-US" sz="1867" dirty="0" err="1"/>
              <a:t>nemaju</a:t>
            </a:r>
            <a:r>
              <a:rPr lang="en-US" sz="1867" dirty="0"/>
              <a:t> </a:t>
            </a:r>
            <a:r>
              <a:rPr lang="en-US" sz="1867" dirty="0" err="1"/>
              <a:t>snage</a:t>
            </a:r>
            <a:r>
              <a:rPr lang="en-US" sz="1867" dirty="0"/>
              <a:t> </a:t>
            </a:r>
            <a:r>
              <a:rPr lang="en-US" sz="1867" dirty="0" err="1"/>
              <a:t>za</a:t>
            </a:r>
            <a:r>
              <a:rPr lang="en-US" sz="1867" dirty="0"/>
              <a:t> </a:t>
            </a:r>
            <a:r>
              <a:rPr lang="en-US" sz="1867" dirty="0" err="1"/>
              <a:t>uobičajene</a:t>
            </a:r>
            <a:r>
              <a:rPr lang="en-US" sz="1867" dirty="0"/>
              <a:t> </a:t>
            </a:r>
            <a:r>
              <a:rPr lang="en-US" sz="1867" dirty="0" err="1"/>
              <a:t>poslove</a:t>
            </a:r>
            <a:r>
              <a:rPr lang="en-US" sz="1867" dirty="0"/>
              <a:t>…)</a:t>
            </a:r>
          </a:p>
          <a:p>
            <a:r>
              <a:rPr lang="en-US" sz="1867" dirty="0" err="1"/>
              <a:t>Jednom</a:t>
            </a:r>
            <a:r>
              <a:rPr lang="en-US" sz="1867" dirty="0"/>
              <a:t> </a:t>
            </a:r>
            <a:r>
              <a:rPr lang="en-US" sz="1867" dirty="0" err="1"/>
              <a:t>godišnje</a:t>
            </a:r>
            <a:r>
              <a:rPr lang="en-US" sz="1867" dirty="0"/>
              <a:t> </a:t>
            </a:r>
            <a:r>
              <a:rPr lang="en-US" sz="1867" dirty="0" err="1"/>
              <a:t>svim</a:t>
            </a:r>
            <a:r>
              <a:rPr lang="en-US" sz="1867" dirty="0"/>
              <a:t> </a:t>
            </a:r>
            <a:r>
              <a:rPr lang="en-US" sz="1867" dirty="0" err="1"/>
              <a:t>osobama</a:t>
            </a:r>
            <a:r>
              <a:rPr lang="en-US" sz="1867" dirty="0"/>
              <a:t> </a:t>
            </a:r>
            <a:r>
              <a:rPr lang="en-US" sz="1867" dirty="0" err="1"/>
              <a:t>starijim</a:t>
            </a:r>
            <a:r>
              <a:rPr lang="en-US" sz="1867" dirty="0"/>
              <a:t> od 45 </a:t>
            </a:r>
            <a:r>
              <a:rPr lang="en-US" sz="1867" dirty="0" err="1"/>
              <a:t>godina</a:t>
            </a:r>
            <a:r>
              <a:rPr lang="en-US" sz="1867" dirty="0"/>
              <a:t> </a:t>
            </a:r>
            <a:r>
              <a:rPr lang="en-US" sz="1867" dirty="0" err="1"/>
              <a:t>koje</a:t>
            </a:r>
            <a:r>
              <a:rPr lang="en-US" sz="1867" dirty="0"/>
              <a:t>: </a:t>
            </a:r>
            <a:r>
              <a:rPr lang="en-US" sz="1867" dirty="0" err="1"/>
              <a:t>imaju</a:t>
            </a:r>
            <a:r>
              <a:rPr lang="en-US" sz="1867" dirty="0"/>
              <a:t> </a:t>
            </a:r>
            <a:r>
              <a:rPr lang="en-US" sz="1867" dirty="0" err="1"/>
              <a:t>porodičnu</a:t>
            </a:r>
            <a:r>
              <a:rPr lang="en-US" sz="1867" dirty="0"/>
              <a:t> </a:t>
            </a:r>
            <a:r>
              <a:rPr lang="en-US" sz="1867" dirty="0" err="1"/>
              <a:t>predispoziciju</a:t>
            </a:r>
            <a:r>
              <a:rPr lang="en-US" sz="1867" dirty="0"/>
              <a:t> </a:t>
            </a:r>
            <a:r>
              <a:rPr lang="en-US" sz="1867" dirty="0" err="1"/>
              <a:t>za</a:t>
            </a:r>
            <a:r>
              <a:rPr lang="en-US" sz="1867" dirty="0"/>
              <a:t> DM tip 2, </a:t>
            </a:r>
            <a:r>
              <a:rPr lang="en-US" sz="1867" dirty="0" err="1"/>
              <a:t>imaju</a:t>
            </a:r>
            <a:r>
              <a:rPr lang="en-US" sz="1867" dirty="0"/>
              <a:t> </a:t>
            </a:r>
            <a:r>
              <a:rPr lang="en-US" sz="1867" dirty="0" err="1"/>
              <a:t>povišen</a:t>
            </a:r>
            <a:r>
              <a:rPr lang="en-US" sz="1867" dirty="0"/>
              <a:t> </a:t>
            </a:r>
            <a:r>
              <a:rPr lang="en-US" sz="1867" dirty="0" err="1"/>
              <a:t>pritisak</a:t>
            </a:r>
            <a:r>
              <a:rPr lang="en-US" sz="1867" dirty="0"/>
              <a:t> &gt;140/90 mmHg, </a:t>
            </a:r>
            <a:r>
              <a:rPr lang="en-US" sz="1867" dirty="0" err="1"/>
              <a:t>imaju</a:t>
            </a:r>
            <a:r>
              <a:rPr lang="en-US" sz="1867" dirty="0"/>
              <a:t> </a:t>
            </a:r>
            <a:r>
              <a:rPr lang="en-US" sz="1867" dirty="0" err="1"/>
              <a:t>dislipidemiju</a:t>
            </a:r>
            <a:r>
              <a:rPr lang="en-US" sz="1867" dirty="0"/>
              <a:t> </a:t>
            </a:r>
            <a:r>
              <a:rPr lang="en-US" sz="1867" dirty="0" err="1"/>
              <a:t>sa</a:t>
            </a:r>
            <a:r>
              <a:rPr lang="en-US" sz="1867" dirty="0"/>
              <a:t> </a:t>
            </a:r>
            <a:r>
              <a:rPr lang="en-US" sz="1867" dirty="0" err="1"/>
              <a:t>trigliceridima</a:t>
            </a:r>
            <a:r>
              <a:rPr lang="en-US" sz="1867" dirty="0"/>
              <a:t>&gt; 2,82 </a:t>
            </a:r>
            <a:r>
              <a:rPr lang="en-US" sz="1867" dirty="0" err="1"/>
              <a:t>i</a:t>
            </a:r>
            <a:r>
              <a:rPr lang="en-US" sz="1867" dirty="0"/>
              <a:t>/</a:t>
            </a:r>
            <a:r>
              <a:rPr lang="en-US" sz="1867" dirty="0" err="1"/>
              <a:t>ili</a:t>
            </a:r>
            <a:r>
              <a:rPr lang="en-US" sz="1867" dirty="0"/>
              <a:t> HDL </a:t>
            </a:r>
            <a:r>
              <a:rPr lang="en-US" sz="1867" dirty="0" err="1"/>
              <a:t>holesterol</a:t>
            </a:r>
            <a:r>
              <a:rPr lang="en-US" sz="1867" dirty="0"/>
              <a:t> &lt; 0,9 </a:t>
            </a:r>
            <a:r>
              <a:rPr lang="en-US" sz="1867" dirty="0" err="1"/>
              <a:t>mmol</a:t>
            </a:r>
            <a:r>
              <a:rPr lang="en-US" sz="1867" dirty="0"/>
              <a:t>/l u </a:t>
            </a:r>
            <a:r>
              <a:rPr lang="en-US" sz="1867" dirty="0" err="1"/>
              <a:t>krvi</a:t>
            </a:r>
            <a:r>
              <a:rPr lang="en-US" sz="1867" dirty="0"/>
              <a:t>, </a:t>
            </a:r>
            <a:r>
              <a:rPr lang="en-US" sz="1867" dirty="0" err="1"/>
              <a:t>obim</a:t>
            </a:r>
            <a:r>
              <a:rPr lang="en-US" sz="1867" dirty="0"/>
              <a:t> </a:t>
            </a:r>
            <a:r>
              <a:rPr lang="en-US" sz="1867" dirty="0" err="1"/>
              <a:t>struka</a:t>
            </a:r>
            <a:r>
              <a:rPr lang="en-US" sz="1867" dirty="0"/>
              <a:t> </a:t>
            </a:r>
            <a:r>
              <a:rPr lang="en-US" sz="1867" dirty="0" err="1"/>
              <a:t>veći</a:t>
            </a:r>
            <a:r>
              <a:rPr lang="en-US" sz="1867" dirty="0"/>
              <a:t> od 92 cm (</a:t>
            </a:r>
            <a:r>
              <a:rPr lang="en-US" sz="1867" dirty="0" err="1"/>
              <a:t>za</a:t>
            </a:r>
            <a:r>
              <a:rPr lang="en-US" sz="1867" dirty="0"/>
              <a:t> </a:t>
            </a:r>
            <a:r>
              <a:rPr lang="en-US" sz="1867" dirty="0" err="1"/>
              <a:t>muškarce</a:t>
            </a:r>
            <a:r>
              <a:rPr lang="en-US" sz="1867" dirty="0"/>
              <a:t>) </a:t>
            </a:r>
            <a:r>
              <a:rPr lang="en-US" sz="1867" dirty="0" err="1"/>
              <a:t>i</a:t>
            </a:r>
            <a:r>
              <a:rPr lang="en-US" sz="1867" dirty="0"/>
              <a:t> </a:t>
            </a:r>
            <a:r>
              <a:rPr lang="en-US" sz="1867" dirty="0" err="1"/>
              <a:t>veći</a:t>
            </a:r>
            <a:r>
              <a:rPr lang="en-US" sz="1867" dirty="0"/>
              <a:t> od 80 cm (</a:t>
            </a:r>
            <a:r>
              <a:rPr lang="en-US" sz="1867" dirty="0" err="1"/>
              <a:t>za</a:t>
            </a:r>
            <a:r>
              <a:rPr lang="en-US" sz="1867" dirty="0"/>
              <a:t> </a:t>
            </a:r>
            <a:r>
              <a:rPr lang="en-US" sz="1867" dirty="0" err="1"/>
              <a:t>žene</a:t>
            </a:r>
            <a:r>
              <a:rPr lang="en-US" sz="1867" dirty="0"/>
              <a:t>) </a:t>
            </a:r>
            <a:r>
              <a:rPr lang="en-US" sz="1867" dirty="0" err="1"/>
              <a:t>i</a:t>
            </a:r>
            <a:r>
              <a:rPr lang="en-US" sz="1867" dirty="0"/>
              <a:t> </a:t>
            </a:r>
            <a:r>
              <a:rPr lang="en-US" sz="1867" dirty="0" err="1"/>
              <a:t>osobe</a:t>
            </a:r>
            <a:r>
              <a:rPr lang="en-US" sz="1867" dirty="0"/>
              <a:t> </a:t>
            </a:r>
            <a:r>
              <a:rPr lang="en-US" sz="1867" dirty="0" err="1"/>
              <a:t>koje</a:t>
            </a:r>
            <a:r>
              <a:rPr lang="en-US" sz="1867" dirty="0"/>
              <a:t> </a:t>
            </a:r>
            <a:r>
              <a:rPr lang="en-US" sz="1867" dirty="0" err="1"/>
              <a:t>su</a:t>
            </a:r>
            <a:r>
              <a:rPr lang="en-US" sz="1867" dirty="0"/>
              <a:t> </a:t>
            </a:r>
            <a:r>
              <a:rPr lang="en-US" sz="1867" dirty="0" err="1"/>
              <a:t>imale</a:t>
            </a:r>
            <a:r>
              <a:rPr lang="en-US" sz="1867" dirty="0"/>
              <a:t> </a:t>
            </a:r>
            <a:r>
              <a:rPr lang="en-US" sz="1867" dirty="0" err="1"/>
              <a:t>kardiovaskularni</a:t>
            </a:r>
            <a:r>
              <a:rPr lang="en-US" sz="1867" dirty="0"/>
              <a:t> </a:t>
            </a:r>
            <a:r>
              <a:rPr lang="en-US" sz="1867" dirty="0" err="1"/>
              <a:t>događaj</a:t>
            </a:r>
            <a:r>
              <a:rPr lang="en-US" sz="1867" dirty="0"/>
              <a:t>. </a:t>
            </a:r>
          </a:p>
          <a:p>
            <a:r>
              <a:rPr lang="en-US" sz="1867" dirty="0" err="1"/>
              <a:t>Jednom</a:t>
            </a:r>
            <a:r>
              <a:rPr lang="en-US" sz="1867" dirty="0"/>
              <a:t> u tri </a:t>
            </a:r>
            <a:r>
              <a:rPr lang="en-US" sz="1867" dirty="0" err="1"/>
              <a:t>godine</a:t>
            </a:r>
            <a:r>
              <a:rPr lang="en-US" sz="1867" dirty="0"/>
              <a:t> </a:t>
            </a:r>
            <a:r>
              <a:rPr lang="en-US" sz="1867" dirty="0" err="1"/>
              <a:t>proveriti</a:t>
            </a:r>
            <a:r>
              <a:rPr lang="en-US" sz="1867" dirty="0"/>
              <a:t> </a:t>
            </a:r>
            <a:r>
              <a:rPr lang="en-US" sz="1867" dirty="0" err="1"/>
              <a:t>glikemiju</a:t>
            </a:r>
            <a:r>
              <a:rPr lang="en-US" sz="1867" dirty="0"/>
              <a:t>: </a:t>
            </a:r>
            <a:r>
              <a:rPr lang="en-US" sz="1867" dirty="0" err="1"/>
              <a:t>zdravim</a:t>
            </a:r>
            <a:r>
              <a:rPr lang="en-US" sz="1867" dirty="0"/>
              <a:t> </a:t>
            </a:r>
            <a:r>
              <a:rPr lang="en-US" sz="1867" dirty="0" err="1" smtClean="0"/>
              <a:t>osobama</a:t>
            </a:r>
            <a:r>
              <a:rPr lang="en-US" sz="1867" dirty="0" smtClean="0"/>
              <a:t> </a:t>
            </a:r>
            <a:r>
              <a:rPr lang="en-US" sz="1867" dirty="0" err="1"/>
              <a:t>starijim</a:t>
            </a:r>
            <a:r>
              <a:rPr lang="en-US" sz="1867" dirty="0"/>
              <a:t> od 45 </a:t>
            </a:r>
            <a:r>
              <a:rPr lang="en-US" sz="1867" dirty="0" err="1"/>
              <a:t>godina</a:t>
            </a:r>
            <a:r>
              <a:rPr lang="en-US" sz="1867" dirty="0"/>
              <a:t>, bez </a:t>
            </a:r>
            <a:r>
              <a:rPr lang="en-US" sz="1867" dirty="0" err="1"/>
              <a:t>faktora</a:t>
            </a:r>
            <a:r>
              <a:rPr lang="en-US" sz="1867" dirty="0"/>
              <a:t> </a:t>
            </a:r>
            <a:r>
              <a:rPr lang="en-US" sz="1867" dirty="0" err="1"/>
              <a:t>rizika</a:t>
            </a:r>
            <a:r>
              <a:rPr lang="en-US" sz="1867" dirty="0"/>
              <a:t> i </a:t>
            </a:r>
            <a:r>
              <a:rPr lang="en-US" sz="1867" dirty="0" err="1"/>
              <a:t>ženama</a:t>
            </a:r>
            <a:r>
              <a:rPr lang="en-US" sz="1867" dirty="0"/>
              <a:t> </a:t>
            </a:r>
            <a:r>
              <a:rPr lang="en-US" sz="1867" dirty="0" err="1"/>
              <a:t>koje</a:t>
            </a:r>
            <a:r>
              <a:rPr lang="en-US" sz="1867" dirty="0"/>
              <a:t> </a:t>
            </a:r>
            <a:r>
              <a:rPr lang="en-US" sz="1867" dirty="0" err="1"/>
              <a:t>su</a:t>
            </a:r>
            <a:r>
              <a:rPr lang="en-US" sz="1867" dirty="0"/>
              <a:t> </a:t>
            </a:r>
            <a:r>
              <a:rPr lang="en-US" sz="1867" dirty="0" err="1"/>
              <a:t>imale</a:t>
            </a:r>
            <a:r>
              <a:rPr lang="en-US" sz="1867" dirty="0"/>
              <a:t> </a:t>
            </a:r>
            <a:r>
              <a:rPr lang="en-US" sz="1867" dirty="0" err="1"/>
              <a:t>gestacijski</a:t>
            </a:r>
            <a:r>
              <a:rPr lang="en-US" sz="1867" dirty="0"/>
              <a:t> </a:t>
            </a:r>
            <a:r>
              <a:rPr lang="en-US" sz="1867" dirty="0" err="1"/>
              <a:t>dijabetes</a:t>
            </a:r>
            <a:r>
              <a:rPr lang="en-US" sz="1867" dirty="0"/>
              <a:t>.</a:t>
            </a:r>
          </a:p>
          <a:p>
            <a:r>
              <a:rPr lang="en-US" sz="1867" dirty="0" err="1"/>
              <a:t>Svake</a:t>
            </a:r>
            <a:r>
              <a:rPr lang="en-US" sz="1867" dirty="0"/>
              <a:t> </a:t>
            </a:r>
            <a:r>
              <a:rPr lang="en-US" sz="1867" dirty="0" err="1"/>
              <a:t>godine</a:t>
            </a:r>
            <a:r>
              <a:rPr lang="en-US" sz="1867" dirty="0"/>
              <a:t> </a:t>
            </a:r>
            <a:r>
              <a:rPr lang="en-US" sz="1867" dirty="0" err="1"/>
              <a:t>proveriti</a:t>
            </a:r>
            <a:r>
              <a:rPr lang="en-US" sz="1867" dirty="0"/>
              <a:t> </a:t>
            </a:r>
            <a:r>
              <a:rPr lang="en-US" sz="1867" dirty="0" err="1"/>
              <a:t>glikemiju</a:t>
            </a:r>
            <a:r>
              <a:rPr lang="en-US" sz="1867" dirty="0"/>
              <a:t> </a:t>
            </a:r>
            <a:r>
              <a:rPr lang="en-US" sz="1867" dirty="0" err="1"/>
              <a:t>svim</a:t>
            </a:r>
            <a:r>
              <a:rPr lang="en-US" sz="1867" dirty="0"/>
              <a:t> </a:t>
            </a:r>
            <a:r>
              <a:rPr lang="en-US" sz="1867" dirty="0" err="1"/>
              <a:t>ženama</a:t>
            </a:r>
            <a:r>
              <a:rPr lang="en-US" sz="1867" dirty="0"/>
              <a:t> </a:t>
            </a:r>
            <a:r>
              <a:rPr lang="en-US" sz="1867" dirty="0" err="1"/>
              <a:t>koje</a:t>
            </a:r>
            <a:r>
              <a:rPr lang="en-US" sz="1867" dirty="0"/>
              <a:t> </a:t>
            </a:r>
            <a:r>
              <a:rPr lang="en-US" sz="1867" dirty="0" err="1"/>
              <a:t>imaju</a:t>
            </a:r>
            <a:r>
              <a:rPr lang="en-US" sz="1867" dirty="0"/>
              <a:t> </a:t>
            </a:r>
            <a:r>
              <a:rPr lang="en-US" sz="1867" dirty="0" err="1"/>
              <a:t>sindrom</a:t>
            </a:r>
            <a:r>
              <a:rPr lang="en-US" sz="1867" dirty="0"/>
              <a:t> </a:t>
            </a:r>
            <a:r>
              <a:rPr lang="en-US" sz="1867" dirty="0" err="1"/>
              <a:t>policističnih</a:t>
            </a:r>
            <a:r>
              <a:rPr lang="en-US" sz="1867" dirty="0"/>
              <a:t> </a:t>
            </a:r>
            <a:r>
              <a:rPr lang="en-US" sz="1867" dirty="0" err="1"/>
              <a:t>jajnika</a:t>
            </a:r>
            <a:r>
              <a:rPr lang="en-US" sz="1867" dirty="0"/>
              <a:t>. </a:t>
            </a:r>
          </a:p>
          <a:p>
            <a:r>
              <a:rPr lang="en-US" sz="1867" dirty="0" err="1"/>
              <a:t>Svaka</a:t>
            </a:r>
            <a:r>
              <a:rPr lang="en-US" sz="1867" dirty="0"/>
              <a:t> </a:t>
            </a:r>
            <a:r>
              <a:rPr lang="en-US" sz="1867" dirty="0" err="1"/>
              <a:t>povišena</a:t>
            </a:r>
            <a:r>
              <a:rPr lang="en-US" sz="1867" dirty="0"/>
              <a:t> </a:t>
            </a:r>
            <a:r>
              <a:rPr lang="en-US" sz="1867" dirty="0" err="1"/>
              <a:t>glikemija</a:t>
            </a:r>
            <a:r>
              <a:rPr lang="en-US" sz="1867" dirty="0"/>
              <a:t> </a:t>
            </a:r>
            <a:r>
              <a:rPr lang="en-US" sz="1867" dirty="0" err="1"/>
              <a:t>našte</a:t>
            </a:r>
            <a:r>
              <a:rPr lang="en-US" sz="1867" dirty="0"/>
              <a:t> </a:t>
            </a:r>
            <a:r>
              <a:rPr lang="en-US" sz="1867" dirty="0" err="1"/>
              <a:t>zahteva</a:t>
            </a:r>
            <a:r>
              <a:rPr lang="en-US" sz="1867" dirty="0"/>
              <a:t> da se </a:t>
            </a:r>
            <a:r>
              <a:rPr lang="en-US" sz="1867" dirty="0" err="1"/>
              <a:t>uradi</a:t>
            </a:r>
            <a:r>
              <a:rPr lang="en-US" sz="1867" dirty="0"/>
              <a:t> OGTT.</a:t>
            </a:r>
          </a:p>
          <a:p>
            <a:endParaRPr lang="en-US" dirty="0"/>
          </a:p>
        </p:txBody>
      </p:sp>
      <p:sp>
        <p:nvSpPr>
          <p:cNvPr id="4" name="Text Placeholder 3"/>
          <p:cNvSpPr>
            <a:spLocks noGrp="1"/>
          </p:cNvSpPr>
          <p:nvPr>
            <p:ph type="body" sz="quarter" idx="10"/>
          </p:nvPr>
        </p:nvSpPr>
        <p:spPr/>
        <p:txBody>
          <a:bodyPr/>
          <a:lstStyle/>
          <a:p>
            <a:r>
              <a:rPr lang="en-US" dirty="0" err="1" smtClean="0"/>
              <a:t>Terapijski</a:t>
            </a:r>
            <a:r>
              <a:rPr lang="en-US" dirty="0" smtClean="0"/>
              <a:t> </a:t>
            </a:r>
            <a:r>
              <a:rPr lang="en-US" dirty="0" err="1" smtClean="0"/>
              <a:t>priručnik</a:t>
            </a:r>
            <a:r>
              <a:rPr lang="en-US" dirty="0" smtClean="0"/>
              <a:t> </a:t>
            </a:r>
            <a:r>
              <a:rPr lang="en-US" dirty="0" err="1" smtClean="0"/>
              <a:t>za</a:t>
            </a:r>
            <a:r>
              <a:rPr lang="en-US" dirty="0" smtClean="0"/>
              <a:t> </a:t>
            </a:r>
            <a:r>
              <a:rPr lang="en-US" dirty="0" err="1" smtClean="0"/>
              <a:t>dijabetes</a:t>
            </a:r>
            <a:r>
              <a:rPr lang="en-US" dirty="0" smtClean="0"/>
              <a:t> tip 2 Prof </a:t>
            </a:r>
            <a:r>
              <a:rPr lang="en-US" dirty="0" err="1" smtClean="0"/>
              <a:t>dr</a:t>
            </a:r>
            <a:r>
              <a:rPr lang="en-US" dirty="0" smtClean="0"/>
              <a:t> </a:t>
            </a:r>
            <a:r>
              <a:rPr lang="en-US" dirty="0" err="1" smtClean="0"/>
              <a:t>Teodora</a:t>
            </a:r>
            <a:r>
              <a:rPr lang="en-US" dirty="0" smtClean="0"/>
              <a:t> </a:t>
            </a:r>
            <a:r>
              <a:rPr lang="en-US" dirty="0" err="1" smtClean="0"/>
              <a:t>Beljić</a:t>
            </a:r>
            <a:r>
              <a:rPr lang="en-US" dirty="0" smtClean="0"/>
              <a:t> </a:t>
            </a:r>
            <a:r>
              <a:rPr lang="en-US" dirty="0" err="1" smtClean="0"/>
              <a:t>Živković</a:t>
            </a:r>
            <a:r>
              <a:rPr lang="en-US" dirty="0" smtClean="0"/>
              <a:t>, 2019. </a:t>
            </a:r>
            <a:endParaRPr lang="en-US" dirty="0"/>
          </a:p>
        </p:txBody>
      </p:sp>
    </p:spTree>
    <p:extLst>
      <p:ext uri="{BB962C8B-B14F-4D97-AF65-F5344CB8AC3E}">
        <p14:creationId xmlns:p14="http://schemas.microsoft.com/office/powerpoint/2010/main" val="1311118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RANO OTKRIVANJE DIJABETESA</a:t>
            </a:r>
          </a:p>
        </p:txBody>
      </p:sp>
      <p:sp>
        <p:nvSpPr>
          <p:cNvPr id="3" name="Content Placeholder 2"/>
          <p:cNvSpPr>
            <a:spLocks noGrp="1"/>
          </p:cNvSpPr>
          <p:nvPr>
            <p:ph idx="1"/>
          </p:nvPr>
        </p:nvSpPr>
        <p:spPr/>
        <p:txBody>
          <a:bodyPr/>
          <a:lstStyle/>
          <a:p>
            <a:r>
              <a:rPr lang="en-US" dirty="0" err="1" smtClean="0"/>
              <a:t>Iz</a:t>
            </a:r>
            <a:r>
              <a:rPr lang="en-US" dirty="0" smtClean="0"/>
              <a:t> perspective </a:t>
            </a:r>
            <a:r>
              <a:rPr lang="en-US" dirty="0" err="1" smtClean="0"/>
              <a:t>lekara</a:t>
            </a:r>
            <a:r>
              <a:rPr lang="en-US" dirty="0" smtClean="0"/>
              <a:t> </a:t>
            </a:r>
            <a:r>
              <a:rPr lang="en-US" dirty="0" err="1" smtClean="0"/>
              <a:t>opšte</a:t>
            </a:r>
            <a:r>
              <a:rPr lang="en-US" dirty="0" smtClean="0"/>
              <a:t> medicine, </a:t>
            </a:r>
            <a:r>
              <a:rPr lang="en-US" dirty="0" err="1" smtClean="0"/>
              <a:t>koji</a:t>
            </a:r>
            <a:r>
              <a:rPr lang="en-US" dirty="0" smtClean="0"/>
              <a:t> </a:t>
            </a:r>
            <a:r>
              <a:rPr lang="en-US" dirty="0" err="1" smtClean="0"/>
              <a:t>radi</a:t>
            </a:r>
            <a:r>
              <a:rPr lang="en-US" dirty="0" smtClean="0"/>
              <a:t> u </a:t>
            </a:r>
            <a:r>
              <a:rPr lang="en-US" dirty="0" err="1" smtClean="0"/>
              <a:t>veoma</a:t>
            </a:r>
            <a:r>
              <a:rPr lang="en-US" dirty="0" smtClean="0"/>
              <a:t> </a:t>
            </a:r>
            <a:r>
              <a:rPr lang="en-US" dirty="0" err="1" smtClean="0"/>
              <a:t>zauzetoj</a:t>
            </a:r>
            <a:r>
              <a:rPr lang="en-US" dirty="0" smtClean="0"/>
              <a:t> </a:t>
            </a:r>
            <a:r>
              <a:rPr lang="en-US" dirty="0" err="1" smtClean="0"/>
              <a:t>ambulanti</a:t>
            </a:r>
            <a:r>
              <a:rPr lang="en-US" dirty="0" smtClean="0"/>
              <a:t>, </a:t>
            </a:r>
            <a:r>
              <a:rPr lang="en-US" dirty="0" err="1" smtClean="0"/>
              <a:t>najpraktičnije</a:t>
            </a:r>
            <a:r>
              <a:rPr lang="en-US" dirty="0" smtClean="0"/>
              <a:t> je </a:t>
            </a:r>
            <a:r>
              <a:rPr lang="en-US" dirty="0" err="1" smtClean="0"/>
              <a:t>uraditi</a:t>
            </a:r>
            <a:r>
              <a:rPr lang="en-US" dirty="0" smtClean="0"/>
              <a:t>: </a:t>
            </a:r>
            <a:r>
              <a:rPr lang="en-US" dirty="0" err="1" smtClean="0"/>
              <a:t>merenje</a:t>
            </a:r>
            <a:r>
              <a:rPr lang="en-US" dirty="0" smtClean="0"/>
              <a:t> </a:t>
            </a:r>
            <a:r>
              <a:rPr lang="en-US" dirty="0" err="1" smtClean="0"/>
              <a:t>glikemije</a:t>
            </a:r>
            <a:r>
              <a:rPr lang="en-US" dirty="0" smtClean="0"/>
              <a:t> </a:t>
            </a:r>
            <a:r>
              <a:rPr lang="en-US" dirty="0" err="1" smtClean="0"/>
              <a:t>našte</a:t>
            </a:r>
            <a:r>
              <a:rPr lang="en-US" dirty="0" smtClean="0"/>
              <a:t> </a:t>
            </a:r>
            <a:r>
              <a:rPr lang="en-US" dirty="0" err="1" smtClean="0"/>
              <a:t>i</a:t>
            </a:r>
            <a:r>
              <a:rPr lang="en-US" dirty="0" smtClean="0"/>
              <a:t> </a:t>
            </a:r>
            <a:r>
              <a:rPr lang="en-US" dirty="0" err="1" smtClean="0"/>
              <a:t>merenje</a:t>
            </a:r>
            <a:r>
              <a:rPr lang="en-US" dirty="0" smtClean="0"/>
              <a:t> </a:t>
            </a:r>
            <a:r>
              <a:rPr lang="en-US" dirty="0" err="1" smtClean="0"/>
              <a:t>arterijskog</a:t>
            </a:r>
            <a:r>
              <a:rPr lang="en-US" dirty="0" smtClean="0"/>
              <a:t> </a:t>
            </a:r>
            <a:r>
              <a:rPr lang="en-US" dirty="0" err="1" smtClean="0"/>
              <a:t>krvnog</a:t>
            </a:r>
            <a:r>
              <a:rPr lang="en-US" dirty="0" smtClean="0"/>
              <a:t> </a:t>
            </a:r>
            <a:r>
              <a:rPr lang="en-US" dirty="0" err="1" smtClean="0"/>
              <a:t>pritiska</a:t>
            </a:r>
            <a:r>
              <a:rPr lang="en-US" dirty="0" smtClean="0"/>
              <a:t> </a:t>
            </a:r>
            <a:r>
              <a:rPr lang="en-US" dirty="0" err="1" smtClean="0"/>
              <a:t>svakoj</a:t>
            </a:r>
            <a:r>
              <a:rPr lang="en-US" dirty="0" smtClean="0"/>
              <a:t> </a:t>
            </a:r>
            <a:r>
              <a:rPr lang="en-US" dirty="0" err="1" smtClean="0"/>
              <a:t>osobi</a:t>
            </a:r>
            <a:r>
              <a:rPr lang="en-US" dirty="0" smtClean="0"/>
              <a:t> </a:t>
            </a:r>
            <a:r>
              <a:rPr lang="en-US" dirty="0" err="1" smtClean="0"/>
              <a:t>koja</a:t>
            </a:r>
            <a:r>
              <a:rPr lang="en-US" dirty="0" smtClean="0"/>
              <a:t> </a:t>
            </a:r>
            <a:r>
              <a:rPr lang="en-US" dirty="0" err="1" smtClean="0"/>
              <a:t>dođe</a:t>
            </a:r>
            <a:r>
              <a:rPr lang="en-US" dirty="0" smtClean="0"/>
              <a:t> </a:t>
            </a:r>
            <a:r>
              <a:rPr lang="en-US" dirty="0" err="1" smtClean="0"/>
              <a:t>kod</a:t>
            </a:r>
            <a:r>
              <a:rPr lang="en-US" dirty="0" smtClean="0"/>
              <a:t> </a:t>
            </a:r>
            <a:r>
              <a:rPr lang="en-US" dirty="0" err="1" smtClean="0"/>
              <a:t>lekara</a:t>
            </a:r>
            <a:r>
              <a:rPr lang="en-US" dirty="0" smtClean="0"/>
              <a:t> </a:t>
            </a:r>
            <a:r>
              <a:rPr lang="en-US" dirty="0" err="1" smtClean="0"/>
              <a:t>primarnog</a:t>
            </a:r>
            <a:r>
              <a:rPr lang="en-US" dirty="0" smtClean="0"/>
              <a:t> </a:t>
            </a:r>
            <a:r>
              <a:rPr lang="en-US" dirty="0" err="1" smtClean="0"/>
              <a:t>nivoa</a:t>
            </a:r>
            <a:r>
              <a:rPr lang="en-US" dirty="0" smtClean="0"/>
              <a:t> </a:t>
            </a:r>
            <a:r>
              <a:rPr lang="en-US" dirty="0" err="1" smtClean="0"/>
              <a:t>zdravstvene</a:t>
            </a:r>
            <a:r>
              <a:rPr lang="en-US" dirty="0" smtClean="0"/>
              <a:t> </a:t>
            </a:r>
            <a:r>
              <a:rPr lang="en-US" dirty="0" err="1" smtClean="0"/>
              <a:t>zaštite</a:t>
            </a:r>
            <a:r>
              <a:rPr lang="en-US" dirty="0" smtClean="0"/>
              <a:t>. </a:t>
            </a:r>
            <a:endParaRPr lang="en-US" dirty="0"/>
          </a:p>
          <a:p>
            <a:r>
              <a:rPr lang="en-US" dirty="0" smtClean="0"/>
              <a:t>U </a:t>
            </a:r>
            <a:r>
              <a:rPr lang="en-US" dirty="0" err="1" smtClean="0"/>
              <a:t>slučaju</a:t>
            </a:r>
            <a:r>
              <a:rPr lang="en-US" dirty="0" smtClean="0"/>
              <a:t> </a:t>
            </a:r>
            <a:r>
              <a:rPr lang="en-US" dirty="0" err="1" smtClean="0"/>
              <a:t>povišene</a:t>
            </a:r>
            <a:r>
              <a:rPr lang="en-US" dirty="0" smtClean="0"/>
              <a:t> </a:t>
            </a:r>
            <a:r>
              <a:rPr lang="en-US" dirty="0" err="1" smtClean="0"/>
              <a:t>glikemije</a:t>
            </a:r>
            <a:r>
              <a:rPr lang="en-US" dirty="0" smtClean="0"/>
              <a:t> </a:t>
            </a:r>
            <a:r>
              <a:rPr lang="en-US" dirty="0" err="1" smtClean="0"/>
              <a:t>našte</a:t>
            </a:r>
            <a:r>
              <a:rPr lang="en-US" dirty="0" smtClean="0"/>
              <a:t> </a:t>
            </a:r>
            <a:r>
              <a:rPr lang="en-US" dirty="0" err="1" smtClean="0"/>
              <a:t>ili</a:t>
            </a:r>
            <a:r>
              <a:rPr lang="en-US" dirty="0" smtClean="0"/>
              <a:t> </a:t>
            </a:r>
            <a:r>
              <a:rPr lang="en-US" dirty="0" err="1" smtClean="0"/>
              <a:t>povišenog</a:t>
            </a:r>
            <a:r>
              <a:rPr lang="en-US" dirty="0" smtClean="0"/>
              <a:t> </a:t>
            </a:r>
            <a:r>
              <a:rPr lang="en-US" dirty="0" err="1" smtClean="0"/>
              <a:t>krvnog</a:t>
            </a:r>
            <a:r>
              <a:rPr lang="en-US" dirty="0" smtClean="0"/>
              <a:t> </a:t>
            </a:r>
            <a:r>
              <a:rPr lang="en-US" dirty="0" err="1" smtClean="0"/>
              <a:t>pritiska</a:t>
            </a:r>
            <a:r>
              <a:rPr lang="en-US" dirty="0" smtClean="0"/>
              <a:t> </a:t>
            </a:r>
            <a:r>
              <a:rPr lang="en-US" dirty="0" err="1" smtClean="0"/>
              <a:t>uraditi</a:t>
            </a:r>
            <a:r>
              <a:rPr lang="en-US" dirty="0" smtClean="0"/>
              <a:t> OGTT </a:t>
            </a:r>
            <a:r>
              <a:rPr lang="en-US" dirty="0" err="1" smtClean="0"/>
              <a:t>sa</a:t>
            </a:r>
            <a:r>
              <a:rPr lang="en-US" dirty="0" smtClean="0"/>
              <a:t> 75 g </a:t>
            </a:r>
            <a:r>
              <a:rPr lang="en-US" dirty="0" err="1" smtClean="0"/>
              <a:t>glukoze</a:t>
            </a:r>
            <a:r>
              <a:rPr lang="en-US" dirty="0" smtClean="0"/>
              <a:t>. Na </a:t>
            </a:r>
            <a:r>
              <a:rPr lang="en-US" dirty="0" err="1" smtClean="0"/>
              <a:t>taj</a:t>
            </a:r>
            <a:r>
              <a:rPr lang="en-US" dirty="0" smtClean="0"/>
              <a:t> </a:t>
            </a:r>
            <a:r>
              <a:rPr lang="en-US" dirty="0" err="1" smtClean="0"/>
              <a:t>način</a:t>
            </a:r>
            <a:r>
              <a:rPr lang="en-US" dirty="0" smtClean="0"/>
              <a:t> </a:t>
            </a:r>
            <a:r>
              <a:rPr lang="en-US" dirty="0" err="1" smtClean="0"/>
              <a:t>će</a:t>
            </a:r>
            <a:r>
              <a:rPr lang="en-US" dirty="0" smtClean="0"/>
              <a:t> se </a:t>
            </a:r>
            <a:r>
              <a:rPr lang="en-US" dirty="0" err="1" smtClean="0"/>
              <a:t>najranije</a:t>
            </a:r>
            <a:r>
              <a:rPr lang="en-US" dirty="0" smtClean="0"/>
              <a:t> </a:t>
            </a:r>
            <a:r>
              <a:rPr lang="en-US" dirty="0" err="1" smtClean="0"/>
              <a:t>otkriti</a:t>
            </a:r>
            <a:r>
              <a:rPr lang="en-US" dirty="0" smtClean="0"/>
              <a:t> </a:t>
            </a:r>
            <a:r>
              <a:rPr lang="en-US" dirty="0" err="1" smtClean="0"/>
              <a:t>osobe</a:t>
            </a:r>
            <a:r>
              <a:rPr lang="en-US" dirty="0" smtClean="0"/>
              <a:t> </a:t>
            </a:r>
            <a:r>
              <a:rPr lang="en-US" dirty="0" err="1" smtClean="0"/>
              <a:t>sa</a:t>
            </a:r>
            <a:r>
              <a:rPr lang="en-US" dirty="0" smtClean="0"/>
              <a:t> </a:t>
            </a:r>
            <a:r>
              <a:rPr lang="en-US" dirty="0" err="1" smtClean="0"/>
              <a:t>intolerancijom</a:t>
            </a:r>
            <a:r>
              <a:rPr lang="en-US" dirty="0" smtClean="0"/>
              <a:t> </a:t>
            </a:r>
            <a:r>
              <a:rPr lang="en-US" dirty="0" err="1" smtClean="0"/>
              <a:t>glikoze</a:t>
            </a:r>
            <a:r>
              <a:rPr lang="en-US" dirty="0" smtClean="0"/>
              <a:t> </a:t>
            </a:r>
            <a:r>
              <a:rPr lang="en-US" dirty="0" err="1" smtClean="0"/>
              <a:t>ili</a:t>
            </a:r>
            <a:r>
              <a:rPr lang="en-US" dirty="0" smtClean="0"/>
              <a:t> </a:t>
            </a:r>
            <a:r>
              <a:rPr lang="en-US" dirty="0" err="1" smtClean="0"/>
              <a:t>dijabetesom</a:t>
            </a:r>
            <a:r>
              <a:rPr lang="en-US" dirty="0" smtClean="0"/>
              <a:t> </a:t>
            </a:r>
            <a:r>
              <a:rPr lang="en-US" dirty="0" err="1" smtClean="0"/>
              <a:t>tipa</a:t>
            </a:r>
            <a:r>
              <a:rPr lang="en-US" dirty="0" smtClean="0"/>
              <a:t> 2. </a:t>
            </a:r>
            <a:endParaRPr lang="en-US" dirty="0"/>
          </a:p>
        </p:txBody>
      </p:sp>
      <p:sp>
        <p:nvSpPr>
          <p:cNvPr id="4" name="Text Placeholder 3"/>
          <p:cNvSpPr>
            <a:spLocks noGrp="1"/>
          </p:cNvSpPr>
          <p:nvPr>
            <p:ph type="body" sz="quarter" idx="10"/>
          </p:nvPr>
        </p:nvSpPr>
        <p:spPr/>
        <p:txBody>
          <a:bodyPr/>
          <a:lstStyle/>
          <a:p>
            <a:r>
              <a:rPr lang="en-US" dirty="0" err="1" smtClean="0"/>
              <a:t>Terapijski</a:t>
            </a:r>
            <a:r>
              <a:rPr lang="en-US" dirty="0" smtClean="0"/>
              <a:t> </a:t>
            </a:r>
            <a:r>
              <a:rPr lang="en-US" dirty="0" err="1" smtClean="0"/>
              <a:t>priručnik</a:t>
            </a:r>
            <a:r>
              <a:rPr lang="en-US" dirty="0" smtClean="0"/>
              <a:t> </a:t>
            </a:r>
            <a:r>
              <a:rPr lang="en-US" dirty="0" err="1" smtClean="0"/>
              <a:t>za</a:t>
            </a:r>
            <a:r>
              <a:rPr lang="en-US" dirty="0" smtClean="0"/>
              <a:t> </a:t>
            </a:r>
            <a:r>
              <a:rPr lang="en-US" dirty="0" err="1" smtClean="0"/>
              <a:t>dijabetes</a:t>
            </a:r>
            <a:r>
              <a:rPr lang="en-US" dirty="0" smtClean="0"/>
              <a:t> tip 2 </a:t>
            </a:r>
            <a:r>
              <a:rPr lang="en-US" dirty="0" err="1" smtClean="0"/>
              <a:t>Teodora</a:t>
            </a:r>
            <a:r>
              <a:rPr lang="en-US" dirty="0" smtClean="0"/>
              <a:t> </a:t>
            </a:r>
            <a:r>
              <a:rPr lang="en-US" dirty="0" err="1" smtClean="0"/>
              <a:t>Beljić</a:t>
            </a:r>
            <a:r>
              <a:rPr lang="en-US" dirty="0" smtClean="0"/>
              <a:t> </a:t>
            </a:r>
            <a:r>
              <a:rPr lang="en-US" dirty="0" err="1" smtClean="0"/>
              <a:t>Živković</a:t>
            </a:r>
            <a:r>
              <a:rPr lang="en-US" dirty="0" smtClean="0"/>
              <a:t> 2019.</a:t>
            </a:r>
            <a:endParaRPr lang="en-US" dirty="0"/>
          </a:p>
        </p:txBody>
      </p:sp>
    </p:spTree>
    <p:extLst>
      <p:ext uri="{BB962C8B-B14F-4D97-AF65-F5344CB8AC3E}">
        <p14:creationId xmlns:p14="http://schemas.microsoft.com/office/powerpoint/2010/main" val="2410634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28889" y="1451012"/>
          <a:ext cx="11345331" cy="6949440"/>
        </p:xfrm>
        <a:graphic>
          <a:graphicData uri="http://schemas.openxmlformats.org/drawingml/2006/table">
            <a:tbl>
              <a:tblPr firstRow="1" bandRow="1">
                <a:tableStyleId>{5C22544A-7EE6-4342-B048-85BDC9FD1C3A}</a:tableStyleId>
              </a:tblPr>
              <a:tblGrid>
                <a:gridCol w="3781777">
                  <a:extLst>
                    <a:ext uri="{9D8B030D-6E8A-4147-A177-3AD203B41FA5}">
                      <a16:colId xmlns:a16="http://schemas.microsoft.com/office/drawing/2014/main" xmlns="" val="20000"/>
                    </a:ext>
                  </a:extLst>
                </a:gridCol>
                <a:gridCol w="3781777">
                  <a:extLst>
                    <a:ext uri="{9D8B030D-6E8A-4147-A177-3AD203B41FA5}">
                      <a16:colId xmlns:a16="http://schemas.microsoft.com/office/drawing/2014/main" xmlns="" val="20001"/>
                    </a:ext>
                  </a:extLst>
                </a:gridCol>
                <a:gridCol w="3781777">
                  <a:extLst>
                    <a:ext uri="{9D8B030D-6E8A-4147-A177-3AD203B41FA5}">
                      <a16:colId xmlns:a16="http://schemas.microsoft.com/office/drawing/2014/main" xmlns="" val="20002"/>
                    </a:ext>
                  </a:extLst>
                </a:gridCol>
              </a:tblGrid>
              <a:tr h="1584960">
                <a:tc>
                  <a:txBody>
                    <a:bodyPr/>
                    <a:lstStyle/>
                    <a:p>
                      <a:endParaRPr lang="en-GB" sz="3200" dirty="0"/>
                    </a:p>
                  </a:txBody>
                  <a:tcPr marL="121920" marR="121920" marT="60960" marB="60960"/>
                </a:tc>
                <a:tc>
                  <a:txBody>
                    <a:bodyPr/>
                    <a:lstStyle/>
                    <a:p>
                      <a:r>
                        <a:rPr lang="en-GB" sz="3200" dirty="0" err="1" smtClean="0"/>
                        <a:t>Glikemija</a:t>
                      </a:r>
                      <a:r>
                        <a:rPr lang="en-GB" sz="3200" dirty="0" smtClean="0"/>
                        <a:t> </a:t>
                      </a:r>
                      <a:r>
                        <a:rPr lang="en-GB" sz="3200" dirty="0" err="1" smtClean="0"/>
                        <a:t>našte</a:t>
                      </a:r>
                      <a:r>
                        <a:rPr lang="en-GB" sz="3200" dirty="0" smtClean="0"/>
                        <a:t> (</a:t>
                      </a:r>
                      <a:r>
                        <a:rPr lang="en-GB" sz="3200" dirty="0" err="1" smtClean="0"/>
                        <a:t>mmol</a:t>
                      </a:r>
                      <a:r>
                        <a:rPr lang="en-GB" sz="3200" dirty="0" smtClean="0"/>
                        <a:t>/l)</a:t>
                      </a:r>
                      <a:endParaRPr lang="en-GB" sz="3200" dirty="0"/>
                    </a:p>
                  </a:txBody>
                  <a:tcPr marL="121920" marR="121920" marT="60960" marB="60960"/>
                </a:tc>
                <a:tc>
                  <a:txBody>
                    <a:bodyPr/>
                    <a:lstStyle/>
                    <a:p>
                      <a:r>
                        <a:rPr lang="en-GB" sz="3200" dirty="0" err="1" smtClean="0"/>
                        <a:t>Glikemija</a:t>
                      </a:r>
                      <a:r>
                        <a:rPr lang="en-GB" sz="3200" baseline="0" dirty="0" smtClean="0"/>
                        <a:t> </a:t>
                      </a:r>
                      <a:r>
                        <a:rPr lang="en-GB" sz="3200" baseline="0" dirty="0" err="1" smtClean="0"/>
                        <a:t>nakon</a:t>
                      </a:r>
                      <a:r>
                        <a:rPr lang="en-GB" sz="3200" baseline="0" dirty="0" smtClean="0"/>
                        <a:t> 2h </a:t>
                      </a:r>
                      <a:r>
                        <a:rPr lang="en-GB" sz="3200" dirty="0" smtClean="0"/>
                        <a:t>OGTT (</a:t>
                      </a:r>
                      <a:r>
                        <a:rPr lang="en-GB" sz="3200" dirty="0" err="1" smtClean="0"/>
                        <a:t>mmol</a:t>
                      </a:r>
                      <a:r>
                        <a:rPr lang="en-GB" sz="3200" dirty="0" smtClean="0"/>
                        <a:t>/l)</a:t>
                      </a:r>
                      <a:endParaRPr lang="en-GB" sz="3200" dirty="0"/>
                    </a:p>
                  </a:txBody>
                  <a:tcPr marL="121920" marR="121920" marT="60960" marB="60960"/>
                </a:tc>
                <a:extLst>
                  <a:ext uri="{0D108BD9-81ED-4DB2-BD59-A6C34878D82A}">
                    <a16:rowId xmlns:a16="http://schemas.microsoft.com/office/drawing/2014/main" xmlns="" val="10000"/>
                  </a:ext>
                </a:extLst>
              </a:tr>
              <a:tr h="1097280">
                <a:tc>
                  <a:txBody>
                    <a:bodyPr/>
                    <a:lstStyle/>
                    <a:p>
                      <a:r>
                        <a:rPr lang="en-GB" sz="3200" dirty="0" err="1" smtClean="0"/>
                        <a:t>Normalna</a:t>
                      </a:r>
                      <a:r>
                        <a:rPr lang="en-GB" sz="3200" dirty="0" smtClean="0"/>
                        <a:t> </a:t>
                      </a:r>
                      <a:r>
                        <a:rPr lang="en-GB" sz="3200" dirty="0" err="1" smtClean="0"/>
                        <a:t>glikoregulacija</a:t>
                      </a:r>
                      <a:endParaRPr lang="en-GB" sz="3200" dirty="0"/>
                    </a:p>
                  </a:txBody>
                  <a:tcPr marL="121920" marR="121920" marT="60960" marB="60960"/>
                </a:tc>
                <a:tc>
                  <a:txBody>
                    <a:bodyPr/>
                    <a:lstStyle/>
                    <a:p>
                      <a:r>
                        <a:rPr lang="en-GB" sz="3200" dirty="0" smtClean="0"/>
                        <a:t>&lt; 6.1</a:t>
                      </a:r>
                      <a:endParaRPr lang="en-GB" sz="3200" dirty="0"/>
                    </a:p>
                  </a:txBody>
                  <a:tcPr marL="121920" marR="121920" marT="60960" marB="60960"/>
                </a:tc>
                <a:tc>
                  <a:txBody>
                    <a:bodyPr/>
                    <a:lstStyle/>
                    <a:p>
                      <a:r>
                        <a:rPr lang="en-GB" sz="3200" dirty="0" smtClean="0"/>
                        <a:t>&lt; 7.8</a:t>
                      </a:r>
                      <a:endParaRPr lang="en-GB" sz="3200" dirty="0"/>
                    </a:p>
                  </a:txBody>
                  <a:tcPr marL="121920" marR="121920" marT="60960" marB="60960"/>
                </a:tc>
                <a:extLst>
                  <a:ext uri="{0D108BD9-81ED-4DB2-BD59-A6C34878D82A}">
                    <a16:rowId xmlns:a16="http://schemas.microsoft.com/office/drawing/2014/main" xmlns="" val="10001"/>
                  </a:ext>
                </a:extLst>
              </a:tr>
              <a:tr h="1584960">
                <a:tc>
                  <a:txBody>
                    <a:bodyPr/>
                    <a:lstStyle/>
                    <a:p>
                      <a:r>
                        <a:rPr lang="en-GB" sz="3200" dirty="0" err="1" smtClean="0"/>
                        <a:t>Neadekvatna</a:t>
                      </a:r>
                      <a:r>
                        <a:rPr lang="en-GB" sz="3200" baseline="0" dirty="0" smtClean="0"/>
                        <a:t> </a:t>
                      </a:r>
                      <a:r>
                        <a:rPr lang="en-GB" sz="3200" baseline="0" dirty="0" err="1" smtClean="0"/>
                        <a:t>glikemija</a:t>
                      </a:r>
                      <a:r>
                        <a:rPr lang="en-GB" sz="3200" baseline="0" dirty="0" smtClean="0"/>
                        <a:t> </a:t>
                      </a:r>
                      <a:r>
                        <a:rPr lang="en-GB" sz="3200" baseline="0" dirty="0" err="1" smtClean="0"/>
                        <a:t>našte</a:t>
                      </a:r>
                      <a:r>
                        <a:rPr lang="en-GB" sz="3200" baseline="0" dirty="0" smtClean="0"/>
                        <a:t> (IFG)</a:t>
                      </a:r>
                      <a:endParaRPr lang="en-GB" sz="3200" dirty="0"/>
                    </a:p>
                  </a:txBody>
                  <a:tcPr marL="121920" marR="121920" marT="60960" marB="60960"/>
                </a:tc>
                <a:tc>
                  <a:txBody>
                    <a:bodyPr/>
                    <a:lstStyle/>
                    <a:p>
                      <a:r>
                        <a:rPr lang="en-GB" sz="3200" b="1" dirty="0" smtClean="0"/>
                        <a:t>6.1 - 7.0</a:t>
                      </a:r>
                      <a:endParaRPr lang="en-GB" sz="3200" b="1"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&lt; 7.8</a:t>
                      </a:r>
                    </a:p>
                    <a:p>
                      <a:endParaRPr lang="en-GB" sz="3200" dirty="0"/>
                    </a:p>
                  </a:txBody>
                  <a:tcPr marL="121920" marR="121920" marT="60960" marB="60960"/>
                </a:tc>
                <a:extLst>
                  <a:ext uri="{0D108BD9-81ED-4DB2-BD59-A6C34878D82A}">
                    <a16:rowId xmlns:a16="http://schemas.microsoft.com/office/drawing/2014/main" xmlns="" val="10002"/>
                  </a:ext>
                </a:extLst>
              </a:tr>
              <a:tr h="1584960">
                <a:tc>
                  <a:txBody>
                    <a:bodyPr/>
                    <a:lstStyle/>
                    <a:p>
                      <a:r>
                        <a:rPr lang="en-GB" sz="3200" dirty="0" err="1" smtClean="0"/>
                        <a:t>Sindrom</a:t>
                      </a:r>
                      <a:r>
                        <a:rPr lang="en-GB" sz="3200" dirty="0" smtClean="0"/>
                        <a:t> </a:t>
                      </a:r>
                      <a:r>
                        <a:rPr lang="en-GB" sz="3200" dirty="0" err="1" smtClean="0"/>
                        <a:t>intolerancije</a:t>
                      </a:r>
                      <a:r>
                        <a:rPr lang="en-GB" sz="3200" dirty="0" smtClean="0"/>
                        <a:t> </a:t>
                      </a:r>
                      <a:r>
                        <a:rPr lang="en-GB" sz="3200" baseline="0" dirty="0" err="1" smtClean="0"/>
                        <a:t>glukoze</a:t>
                      </a:r>
                      <a:r>
                        <a:rPr lang="en-GB" sz="3200" baseline="0" dirty="0" smtClean="0"/>
                        <a:t> (IGT)</a:t>
                      </a:r>
                      <a:endParaRPr lang="en-GB" sz="32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&lt; 6.1</a:t>
                      </a:r>
                    </a:p>
                    <a:p>
                      <a:endParaRPr lang="en-GB" sz="32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1" dirty="0" smtClean="0"/>
                        <a:t>7.8 – 11.1</a:t>
                      </a:r>
                    </a:p>
                    <a:p>
                      <a:endParaRPr lang="en-GB" sz="3200" dirty="0"/>
                    </a:p>
                  </a:txBody>
                  <a:tcPr marL="121920" marR="121920" marT="60960" marB="60960"/>
                </a:tc>
                <a:extLst>
                  <a:ext uri="{0D108BD9-81ED-4DB2-BD59-A6C34878D82A}">
                    <a16:rowId xmlns:a16="http://schemas.microsoft.com/office/drawing/2014/main" xmlns="" val="10003"/>
                  </a:ext>
                </a:extLst>
              </a:tr>
              <a:tr h="1097280">
                <a:tc>
                  <a:txBody>
                    <a:bodyPr/>
                    <a:lstStyle/>
                    <a:p>
                      <a:r>
                        <a:rPr lang="en-GB" sz="3200" dirty="0" err="1" smtClean="0"/>
                        <a:t>Dijabetes</a:t>
                      </a:r>
                      <a:endParaRPr lang="en-GB" sz="32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1" dirty="0" smtClean="0"/>
                        <a:t>&gt; 7.0</a:t>
                      </a:r>
                    </a:p>
                    <a:p>
                      <a:endParaRPr lang="en-GB" sz="32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1" dirty="0" smtClean="0"/>
                        <a:t>&gt; 11.1</a:t>
                      </a:r>
                    </a:p>
                    <a:p>
                      <a:endParaRPr lang="en-GB" sz="3200" dirty="0"/>
                    </a:p>
                  </a:txBody>
                  <a:tcPr marL="121920" marR="121920" marT="60960" marB="60960"/>
                </a:tc>
                <a:extLst>
                  <a:ext uri="{0D108BD9-81ED-4DB2-BD59-A6C34878D82A}">
                    <a16:rowId xmlns:a16="http://schemas.microsoft.com/office/drawing/2014/main" xmlns="" val="10004"/>
                  </a:ext>
                </a:extLst>
              </a:tr>
            </a:tbl>
          </a:graphicData>
        </a:graphic>
      </p:graphicFrame>
      <p:sp>
        <p:nvSpPr>
          <p:cNvPr id="8" name="Title 2"/>
          <p:cNvSpPr>
            <a:spLocks noGrp="1"/>
          </p:cNvSpPr>
          <p:nvPr>
            <p:ph type="title"/>
          </p:nvPr>
        </p:nvSpPr>
        <p:spPr>
          <a:xfrm>
            <a:off x="879600" y="451833"/>
            <a:ext cx="11347200" cy="521883"/>
          </a:xfrm>
        </p:spPr>
        <p:txBody>
          <a:bodyPr/>
          <a:lstStyle/>
          <a:p>
            <a:r>
              <a:rPr lang="en-GB" dirty="0" err="1" smtClean="0"/>
              <a:t>Dijagnostički</a:t>
            </a:r>
            <a:r>
              <a:rPr lang="en-GB" dirty="0" smtClean="0"/>
              <a:t> </a:t>
            </a:r>
            <a:r>
              <a:rPr lang="en-GB" dirty="0" err="1" smtClean="0"/>
              <a:t>kriterijumi</a:t>
            </a:r>
            <a:r>
              <a:rPr lang="en-GB" dirty="0" smtClean="0"/>
              <a:t> </a:t>
            </a:r>
            <a:r>
              <a:rPr lang="en-GB" dirty="0" err="1" smtClean="0"/>
              <a:t>za</a:t>
            </a:r>
            <a:r>
              <a:rPr lang="en-GB" dirty="0" smtClean="0"/>
              <a:t> </a:t>
            </a:r>
            <a:r>
              <a:rPr lang="en-GB" dirty="0" err="1" smtClean="0"/>
              <a:t>stanja</a:t>
            </a:r>
            <a:r>
              <a:rPr lang="en-GB" dirty="0" smtClean="0"/>
              <a:t> </a:t>
            </a:r>
            <a:r>
              <a:rPr lang="en-GB" dirty="0" err="1" smtClean="0"/>
              <a:t>hiperglikemije</a:t>
            </a:r>
            <a:endParaRPr lang="en-GB" dirty="0"/>
          </a:p>
        </p:txBody>
      </p:sp>
      <p:sp>
        <p:nvSpPr>
          <p:cNvPr id="2" name="TextBox 1"/>
          <p:cNvSpPr txBox="1"/>
          <p:nvPr/>
        </p:nvSpPr>
        <p:spPr>
          <a:xfrm>
            <a:off x="2082577" y="6208662"/>
            <a:ext cx="4761240" cy="625877"/>
          </a:xfrm>
          <a:prstGeom prst="rect">
            <a:avLst/>
          </a:prstGeom>
          <a:noFill/>
        </p:spPr>
        <p:txBody>
          <a:bodyPr wrap="none" rtlCol="0">
            <a:spAutoFit/>
          </a:bodyPr>
          <a:lstStyle/>
          <a:p>
            <a:pPr defTabSz="1219170" fontAlgn="base">
              <a:spcBef>
                <a:spcPct val="0"/>
              </a:spcBef>
              <a:spcAft>
                <a:spcPct val="0"/>
              </a:spcAft>
            </a:pPr>
            <a:r>
              <a:rPr lang="en-GB" sz="1067" dirty="0" err="1">
                <a:solidFill>
                  <a:srgbClr val="001965"/>
                </a:solidFill>
                <a:latin typeface="Calibri" pitchFamily="34" charset="0"/>
                <a:cs typeface="Arial" pitchFamily="34" charset="0"/>
              </a:rPr>
              <a:t>Nacionalni</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vodič</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dobre</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kliničke</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prakse</a:t>
            </a:r>
            <a:r>
              <a:rPr lang="en-GB" sz="1067" dirty="0">
                <a:solidFill>
                  <a:srgbClr val="001965"/>
                </a:solidFill>
                <a:latin typeface="Calibri" pitchFamily="34" charset="0"/>
                <a:cs typeface="Arial" pitchFamily="34" charset="0"/>
              </a:rPr>
              <a:t> - Diabetes mellitus, </a:t>
            </a:r>
            <a:r>
              <a:rPr lang="en-GB" sz="1067" dirty="0" err="1">
                <a:solidFill>
                  <a:srgbClr val="001965"/>
                </a:solidFill>
                <a:latin typeface="Calibri" pitchFamily="34" charset="0"/>
                <a:cs typeface="Arial" pitchFamily="34" charset="0"/>
              </a:rPr>
              <a:t>novembar</a:t>
            </a:r>
            <a:r>
              <a:rPr lang="en-GB" sz="1067" dirty="0">
                <a:solidFill>
                  <a:srgbClr val="001965"/>
                </a:solidFill>
                <a:latin typeface="Calibri" pitchFamily="34" charset="0"/>
                <a:cs typeface="Arial" pitchFamily="34" charset="0"/>
              </a:rPr>
              <a:t> 2012. </a:t>
            </a:r>
            <a:r>
              <a:rPr lang="en-GB" sz="1067" dirty="0" err="1">
                <a:solidFill>
                  <a:srgbClr val="001965"/>
                </a:solidFill>
                <a:latin typeface="Calibri" pitchFamily="34" charset="0"/>
                <a:cs typeface="Arial" pitchFamily="34" charset="0"/>
              </a:rPr>
              <a:t>godina</a:t>
            </a:r>
            <a:endParaRPr lang="en-GB" sz="1067" dirty="0">
              <a:solidFill>
                <a:srgbClr val="001965"/>
              </a:solidFill>
              <a:latin typeface="Calibri" pitchFamily="34" charset="0"/>
              <a:cs typeface="Arial" pitchFamily="34" charset="0"/>
            </a:endParaRPr>
          </a:p>
          <a:p>
            <a:pPr defTabSz="1219170" fontAlgn="base">
              <a:spcBef>
                <a:spcPct val="0"/>
              </a:spcBef>
              <a:spcAft>
                <a:spcPct val="0"/>
              </a:spcAft>
            </a:pPr>
            <a:endParaRPr lang="en-GB" sz="2400" dirty="0">
              <a:solidFill>
                <a:srgbClr val="001965"/>
              </a:solidFill>
              <a:latin typeface="Calibri" pitchFamily="34" charset="0"/>
              <a:cs typeface="Arial" pitchFamily="34" charset="0"/>
            </a:endParaRPr>
          </a:p>
        </p:txBody>
      </p:sp>
    </p:spTree>
    <p:extLst>
      <p:ext uri="{BB962C8B-B14F-4D97-AF65-F5344CB8AC3E}">
        <p14:creationId xmlns:p14="http://schemas.microsoft.com/office/powerpoint/2010/main" val="1646495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11814369"/>
              </p:ext>
            </p:extLst>
          </p:nvPr>
        </p:nvGraphicFramePr>
        <p:xfrm>
          <a:off x="261256" y="1483567"/>
          <a:ext cx="11507412" cy="6046461"/>
        </p:xfrm>
        <a:graphic>
          <a:graphicData uri="http://schemas.openxmlformats.org/drawingml/2006/table">
            <a:tbl>
              <a:tblPr firstRow="1" bandRow="1">
                <a:tableStyleId>{5C22544A-7EE6-4342-B048-85BDC9FD1C3A}</a:tableStyleId>
              </a:tblPr>
              <a:tblGrid>
                <a:gridCol w="5753706">
                  <a:extLst>
                    <a:ext uri="{9D8B030D-6E8A-4147-A177-3AD203B41FA5}">
                      <a16:colId xmlns:a16="http://schemas.microsoft.com/office/drawing/2014/main" xmlns="" val="20000"/>
                    </a:ext>
                  </a:extLst>
                </a:gridCol>
                <a:gridCol w="5753706">
                  <a:extLst>
                    <a:ext uri="{9D8B030D-6E8A-4147-A177-3AD203B41FA5}">
                      <a16:colId xmlns:a16="http://schemas.microsoft.com/office/drawing/2014/main" xmlns="" val="20001"/>
                    </a:ext>
                  </a:extLst>
                </a:gridCol>
              </a:tblGrid>
              <a:tr h="737373">
                <a:tc>
                  <a:txBody>
                    <a:bodyPr/>
                    <a:lstStyle/>
                    <a:p>
                      <a:endParaRPr lang="en-GB" sz="3200" dirty="0"/>
                    </a:p>
                  </a:txBody>
                  <a:tcPr marL="121920" marR="121920" marT="60960" marB="60960"/>
                </a:tc>
                <a:tc>
                  <a:txBody>
                    <a:bodyPr/>
                    <a:lstStyle/>
                    <a:p>
                      <a:r>
                        <a:rPr lang="en-GB" sz="3200" dirty="0" smtClean="0"/>
                        <a:t>HbA1c (%)</a:t>
                      </a:r>
                      <a:endParaRPr lang="en-GB" sz="3200" dirty="0"/>
                    </a:p>
                  </a:txBody>
                  <a:tcPr marL="121920" marR="121920" marT="60960" marB="60960"/>
                </a:tc>
                <a:extLst>
                  <a:ext uri="{0D108BD9-81ED-4DB2-BD59-A6C34878D82A}">
                    <a16:rowId xmlns:a16="http://schemas.microsoft.com/office/drawing/2014/main" xmlns="" val="10000"/>
                  </a:ext>
                </a:extLst>
              </a:tr>
              <a:tr h="737373">
                <a:tc>
                  <a:txBody>
                    <a:bodyPr/>
                    <a:lstStyle/>
                    <a:p>
                      <a:r>
                        <a:rPr lang="en-GB" sz="3200" dirty="0" err="1" smtClean="0"/>
                        <a:t>Normalna</a:t>
                      </a:r>
                      <a:r>
                        <a:rPr lang="en-GB" sz="3200" dirty="0" smtClean="0"/>
                        <a:t> </a:t>
                      </a:r>
                      <a:r>
                        <a:rPr lang="en-GB" sz="3200" dirty="0" err="1" smtClean="0"/>
                        <a:t>glikoregulacija</a:t>
                      </a:r>
                      <a:endParaRPr lang="en-GB" sz="3200" dirty="0"/>
                    </a:p>
                  </a:txBody>
                  <a:tcPr marL="121920" marR="121920" marT="60960" marB="60960"/>
                </a:tc>
                <a:tc>
                  <a:txBody>
                    <a:bodyPr/>
                    <a:lstStyle/>
                    <a:p>
                      <a:pPr algn="ctr"/>
                      <a:r>
                        <a:rPr lang="en-GB" sz="3200" dirty="0" smtClean="0"/>
                        <a:t>&lt; 5.6</a:t>
                      </a:r>
                      <a:endParaRPr lang="en-GB" sz="3200" dirty="0"/>
                    </a:p>
                  </a:txBody>
                  <a:tcPr marL="121920" marR="121920" marT="60960" marB="60960"/>
                </a:tc>
                <a:extLst>
                  <a:ext uri="{0D108BD9-81ED-4DB2-BD59-A6C34878D82A}">
                    <a16:rowId xmlns:a16="http://schemas.microsoft.com/office/drawing/2014/main" xmlns="" val="10001"/>
                  </a:ext>
                </a:extLst>
              </a:tr>
              <a:tr h="1327272">
                <a:tc>
                  <a:txBody>
                    <a:bodyPr/>
                    <a:lstStyle/>
                    <a:p>
                      <a:r>
                        <a:rPr lang="en-GB" sz="3200" dirty="0" err="1" smtClean="0"/>
                        <a:t>Povećan</a:t>
                      </a:r>
                      <a:r>
                        <a:rPr lang="en-GB" sz="3200" baseline="0" dirty="0" smtClean="0"/>
                        <a:t> </a:t>
                      </a:r>
                      <a:r>
                        <a:rPr lang="en-GB" sz="3200" baseline="0" dirty="0" err="1" smtClean="0"/>
                        <a:t>rizik</a:t>
                      </a:r>
                      <a:r>
                        <a:rPr lang="en-GB" sz="3200" baseline="0" dirty="0" smtClean="0"/>
                        <a:t> od </a:t>
                      </a:r>
                      <a:r>
                        <a:rPr lang="en-GB" sz="3200" baseline="0" dirty="0" err="1" smtClean="0"/>
                        <a:t>razvoja</a:t>
                      </a:r>
                      <a:r>
                        <a:rPr lang="en-GB" sz="3200" baseline="0" dirty="0" smtClean="0"/>
                        <a:t> </a:t>
                      </a:r>
                      <a:r>
                        <a:rPr lang="en-GB" sz="3200" baseline="0" dirty="0" err="1" smtClean="0"/>
                        <a:t>dijabetesa</a:t>
                      </a:r>
                      <a:endParaRPr lang="en-GB" sz="3200" dirty="0"/>
                    </a:p>
                  </a:txBody>
                  <a:tcPr marL="121920" marR="121920" marT="60960" marB="60960"/>
                </a:tc>
                <a:tc>
                  <a:txBody>
                    <a:bodyPr/>
                    <a:lstStyle/>
                    <a:p>
                      <a:pPr algn="ctr"/>
                      <a:r>
                        <a:rPr lang="en-GB" sz="3200" dirty="0" smtClean="0"/>
                        <a:t>5.6</a:t>
                      </a:r>
                      <a:r>
                        <a:rPr lang="en-GB" sz="3200" baseline="0" dirty="0" smtClean="0"/>
                        <a:t> – 6.5</a:t>
                      </a:r>
                      <a:endParaRPr lang="en-GB" sz="3200" dirty="0"/>
                    </a:p>
                  </a:txBody>
                  <a:tcPr marL="121920" marR="121920" marT="60960" marB="60960"/>
                </a:tc>
                <a:extLst>
                  <a:ext uri="{0D108BD9-81ED-4DB2-BD59-A6C34878D82A}">
                    <a16:rowId xmlns:a16="http://schemas.microsoft.com/office/drawing/2014/main" xmlns="" val="10002"/>
                  </a:ext>
                </a:extLst>
              </a:tr>
              <a:tr h="737373">
                <a:tc>
                  <a:txBody>
                    <a:bodyPr/>
                    <a:lstStyle/>
                    <a:p>
                      <a:r>
                        <a:rPr lang="en-GB" sz="3200" dirty="0" err="1" smtClean="0"/>
                        <a:t>Dijagnoza</a:t>
                      </a:r>
                      <a:r>
                        <a:rPr lang="en-GB" sz="3200" baseline="0" dirty="0" smtClean="0"/>
                        <a:t> </a:t>
                      </a:r>
                      <a:r>
                        <a:rPr lang="en-GB" sz="3200" baseline="0" dirty="0" err="1" smtClean="0"/>
                        <a:t>dijabetesa</a:t>
                      </a:r>
                      <a:endParaRPr lang="en-GB" sz="3200" dirty="0"/>
                    </a:p>
                  </a:txBody>
                  <a:tcPr marL="121920" marR="121920" marT="60960" marB="60960"/>
                </a:tc>
                <a:tc>
                  <a:txBody>
                    <a:bodyPr/>
                    <a:lstStyle/>
                    <a:p>
                      <a:pPr algn="ctr"/>
                      <a:r>
                        <a:rPr lang="en-GB" sz="3200" dirty="0" smtClean="0"/>
                        <a:t>&gt; 6.5</a:t>
                      </a:r>
                      <a:endParaRPr lang="en-GB" sz="3200" dirty="0"/>
                    </a:p>
                  </a:txBody>
                  <a:tcPr marL="121920" marR="121920" marT="60960" marB="60960"/>
                </a:tc>
                <a:extLst>
                  <a:ext uri="{0D108BD9-81ED-4DB2-BD59-A6C34878D82A}">
                    <a16:rowId xmlns:a16="http://schemas.microsoft.com/office/drawing/2014/main" xmlns="" val="10003"/>
                  </a:ext>
                </a:extLst>
              </a:tr>
              <a:tr h="2507070">
                <a:tc>
                  <a:txBody>
                    <a:bodyPr/>
                    <a:lstStyle/>
                    <a:p>
                      <a:r>
                        <a:rPr lang="en-GB" sz="3200" dirty="0" err="1" smtClean="0"/>
                        <a:t>Loša</a:t>
                      </a:r>
                      <a:r>
                        <a:rPr lang="en-GB" sz="3200" dirty="0" smtClean="0"/>
                        <a:t> </a:t>
                      </a:r>
                      <a:r>
                        <a:rPr lang="en-GB" sz="3200" dirty="0" err="1" smtClean="0"/>
                        <a:t>glikoregulacija</a:t>
                      </a:r>
                      <a:r>
                        <a:rPr lang="en-GB" sz="3200" dirty="0" smtClean="0"/>
                        <a:t> </a:t>
                      </a:r>
                      <a:r>
                        <a:rPr lang="en-GB" sz="3200" dirty="0" err="1" smtClean="0"/>
                        <a:t>kod</a:t>
                      </a:r>
                      <a:r>
                        <a:rPr lang="en-GB" sz="3200" dirty="0" smtClean="0"/>
                        <a:t> </a:t>
                      </a:r>
                      <a:r>
                        <a:rPr lang="en-GB" sz="3200" dirty="0" err="1" smtClean="0"/>
                        <a:t>osoba</a:t>
                      </a:r>
                      <a:r>
                        <a:rPr lang="en-GB" sz="3200" dirty="0" smtClean="0"/>
                        <a:t> </a:t>
                      </a:r>
                      <a:r>
                        <a:rPr lang="en-GB" sz="3200" dirty="0" err="1" smtClean="0"/>
                        <a:t>sa</a:t>
                      </a:r>
                      <a:r>
                        <a:rPr lang="en-GB" sz="3200" dirty="0" smtClean="0"/>
                        <a:t> </a:t>
                      </a:r>
                      <a:r>
                        <a:rPr lang="en-GB" sz="3200" baseline="0" dirty="0" err="1" smtClean="0"/>
                        <a:t>već</a:t>
                      </a:r>
                      <a:r>
                        <a:rPr lang="en-GB" sz="3200" baseline="0" dirty="0" smtClean="0"/>
                        <a:t> </a:t>
                      </a:r>
                      <a:r>
                        <a:rPr lang="en-GB" sz="3200" baseline="0" dirty="0" err="1" smtClean="0"/>
                        <a:t>dijagnostikovanim</a:t>
                      </a:r>
                      <a:r>
                        <a:rPr lang="en-GB" sz="3200" baseline="0" dirty="0" smtClean="0"/>
                        <a:t> </a:t>
                      </a:r>
                      <a:r>
                        <a:rPr lang="en-GB" sz="3200" baseline="0" dirty="0" err="1" smtClean="0"/>
                        <a:t>dijabetesom</a:t>
                      </a:r>
                      <a:endParaRPr lang="en-GB" sz="3200" dirty="0"/>
                    </a:p>
                  </a:txBody>
                  <a:tcPr marL="121920" marR="121920" marT="60960" marB="60960"/>
                </a:tc>
                <a:tc>
                  <a:txBody>
                    <a:bodyPr/>
                    <a:lstStyle/>
                    <a:p>
                      <a:pPr algn="ctr"/>
                      <a:r>
                        <a:rPr lang="en-GB" sz="3200" dirty="0" smtClean="0"/>
                        <a:t>&gt; 7</a:t>
                      </a:r>
                      <a:endParaRPr lang="en-GB" sz="3200" dirty="0"/>
                    </a:p>
                  </a:txBody>
                  <a:tcPr marL="121920" marR="121920" marT="60960" marB="60960"/>
                </a:tc>
                <a:extLst>
                  <a:ext uri="{0D108BD9-81ED-4DB2-BD59-A6C34878D82A}">
                    <a16:rowId xmlns:a16="http://schemas.microsoft.com/office/drawing/2014/main" xmlns="" val="10004"/>
                  </a:ext>
                </a:extLst>
              </a:tr>
            </a:tbl>
          </a:graphicData>
        </a:graphic>
      </p:graphicFrame>
      <p:sp>
        <p:nvSpPr>
          <p:cNvPr id="2" name="TextBox 1"/>
          <p:cNvSpPr txBox="1"/>
          <p:nvPr/>
        </p:nvSpPr>
        <p:spPr>
          <a:xfrm>
            <a:off x="2177023" y="6207618"/>
            <a:ext cx="4761240" cy="625877"/>
          </a:xfrm>
          <a:prstGeom prst="rect">
            <a:avLst/>
          </a:prstGeom>
          <a:noFill/>
        </p:spPr>
        <p:txBody>
          <a:bodyPr wrap="none" rtlCol="0">
            <a:spAutoFit/>
          </a:bodyPr>
          <a:lstStyle/>
          <a:p>
            <a:pPr defTabSz="1219170" fontAlgn="base">
              <a:spcBef>
                <a:spcPct val="0"/>
              </a:spcBef>
              <a:spcAft>
                <a:spcPct val="0"/>
              </a:spcAft>
            </a:pPr>
            <a:r>
              <a:rPr lang="en-GB" sz="1067" dirty="0" err="1">
                <a:solidFill>
                  <a:srgbClr val="001965"/>
                </a:solidFill>
                <a:latin typeface="Calibri" pitchFamily="34" charset="0"/>
                <a:cs typeface="Arial" pitchFamily="34" charset="0"/>
              </a:rPr>
              <a:t>Nacionalni</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vodič</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dobre</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kliničke</a:t>
            </a:r>
            <a:r>
              <a:rPr lang="en-GB" sz="1067" dirty="0">
                <a:solidFill>
                  <a:srgbClr val="001965"/>
                </a:solidFill>
                <a:latin typeface="Calibri" pitchFamily="34" charset="0"/>
                <a:cs typeface="Arial" pitchFamily="34" charset="0"/>
              </a:rPr>
              <a:t> </a:t>
            </a:r>
            <a:r>
              <a:rPr lang="en-GB" sz="1067" dirty="0" err="1">
                <a:solidFill>
                  <a:srgbClr val="001965"/>
                </a:solidFill>
                <a:latin typeface="Calibri" pitchFamily="34" charset="0"/>
                <a:cs typeface="Arial" pitchFamily="34" charset="0"/>
              </a:rPr>
              <a:t>prakse</a:t>
            </a:r>
            <a:r>
              <a:rPr lang="en-GB" sz="1067" dirty="0">
                <a:solidFill>
                  <a:srgbClr val="001965"/>
                </a:solidFill>
                <a:latin typeface="Calibri" pitchFamily="34" charset="0"/>
                <a:cs typeface="Arial" pitchFamily="34" charset="0"/>
              </a:rPr>
              <a:t> - Diabetes mellitus, </a:t>
            </a:r>
            <a:r>
              <a:rPr lang="en-GB" sz="1067" dirty="0" err="1">
                <a:solidFill>
                  <a:srgbClr val="001965"/>
                </a:solidFill>
                <a:latin typeface="Calibri" pitchFamily="34" charset="0"/>
                <a:cs typeface="Arial" pitchFamily="34" charset="0"/>
              </a:rPr>
              <a:t>novembar</a:t>
            </a:r>
            <a:r>
              <a:rPr lang="en-GB" sz="1067" dirty="0">
                <a:solidFill>
                  <a:srgbClr val="001965"/>
                </a:solidFill>
                <a:latin typeface="Calibri" pitchFamily="34" charset="0"/>
                <a:cs typeface="Arial" pitchFamily="34" charset="0"/>
              </a:rPr>
              <a:t> 2012. </a:t>
            </a:r>
            <a:r>
              <a:rPr lang="en-GB" sz="1067" dirty="0" err="1">
                <a:solidFill>
                  <a:srgbClr val="001965"/>
                </a:solidFill>
                <a:latin typeface="Calibri" pitchFamily="34" charset="0"/>
                <a:cs typeface="Arial" pitchFamily="34" charset="0"/>
              </a:rPr>
              <a:t>godina</a:t>
            </a:r>
            <a:endParaRPr lang="en-GB" sz="1067" dirty="0">
              <a:solidFill>
                <a:srgbClr val="001965"/>
              </a:solidFill>
              <a:latin typeface="Calibri" pitchFamily="34" charset="0"/>
              <a:cs typeface="Arial" pitchFamily="34" charset="0"/>
            </a:endParaRPr>
          </a:p>
          <a:p>
            <a:pPr defTabSz="1219170" fontAlgn="base">
              <a:spcBef>
                <a:spcPct val="0"/>
              </a:spcBef>
              <a:spcAft>
                <a:spcPct val="0"/>
              </a:spcAft>
            </a:pPr>
            <a:endParaRPr lang="en-GB" sz="2400" dirty="0">
              <a:solidFill>
                <a:srgbClr val="001965"/>
              </a:solidFill>
              <a:latin typeface="Calibri" pitchFamily="34" charset="0"/>
              <a:cs typeface="Arial" pitchFamily="34" charset="0"/>
            </a:endParaRPr>
          </a:p>
        </p:txBody>
      </p:sp>
      <p:pic>
        <p:nvPicPr>
          <p:cNvPr id="8" name="Picture 5" descr="Eritrocit sa HbA1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569" y="20555"/>
            <a:ext cx="1951884" cy="1590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0271" y="401555"/>
            <a:ext cx="5917915" cy="584775"/>
          </a:xfrm>
          <a:prstGeom prst="rect">
            <a:avLst/>
          </a:prstGeom>
          <a:noFill/>
        </p:spPr>
        <p:txBody>
          <a:bodyPr wrap="square" rtlCol="0">
            <a:spAutoFit/>
          </a:bodyPr>
          <a:lstStyle/>
          <a:p>
            <a:pPr defTabSz="1219170" fontAlgn="base">
              <a:spcBef>
                <a:spcPct val="0"/>
              </a:spcBef>
              <a:spcAft>
                <a:spcPct val="0"/>
              </a:spcAft>
            </a:pPr>
            <a:r>
              <a:rPr lang="en-GB" sz="3200" dirty="0" err="1">
                <a:solidFill>
                  <a:srgbClr val="001965"/>
                </a:solidFill>
                <a:latin typeface="Verdana"/>
                <a:cs typeface="Arial" pitchFamily="34" charset="0"/>
              </a:rPr>
              <a:t>Glikozilirani</a:t>
            </a:r>
            <a:r>
              <a:rPr lang="en-GB" sz="3200" dirty="0">
                <a:solidFill>
                  <a:srgbClr val="001965"/>
                </a:solidFill>
                <a:latin typeface="Verdana"/>
                <a:cs typeface="Arial" pitchFamily="34" charset="0"/>
              </a:rPr>
              <a:t> </a:t>
            </a:r>
            <a:r>
              <a:rPr lang="en-GB" sz="3200" dirty="0" err="1">
                <a:solidFill>
                  <a:srgbClr val="001965"/>
                </a:solidFill>
                <a:latin typeface="Verdana"/>
                <a:cs typeface="Arial" pitchFamily="34" charset="0"/>
              </a:rPr>
              <a:t>hemoglobin</a:t>
            </a:r>
            <a:endParaRPr lang="en-GB" sz="3200" dirty="0">
              <a:solidFill>
                <a:srgbClr val="001965"/>
              </a:solidFill>
              <a:latin typeface="Verdana"/>
              <a:cs typeface="Arial" pitchFamily="34" charset="0"/>
            </a:endParaRPr>
          </a:p>
        </p:txBody>
      </p:sp>
    </p:spTree>
    <p:extLst>
      <p:ext uri="{BB962C8B-B14F-4D97-AF65-F5344CB8AC3E}">
        <p14:creationId xmlns:p14="http://schemas.microsoft.com/office/powerpoint/2010/main" val="2957348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294908-8B00-4F58-BBBA-20F71A40A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364C879-1404-4203-8E9D-CC5DE0A621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84617302-4B0D-4351-A6BB-6F0930D94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DA2C7802-C2E0-4218-8F89-8DD7CCD2C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A6D7111A-21E5-4EE9-8A78-10E5530F01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A3969E80-A77B-49FC-9122-D89AFD5EE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1849CA57-76BD-4CF2-80BA-D7A46A01B7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35E9085E-E730-4768-83D4-6CB7E98971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xmlns="" id="{973272FE-A474-4CAE-8CA2-BCC8B476C3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BD7E0B-A662-4920-A133-4411E0EFE681}"/>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Hvala na pažnji!</a:t>
            </a:r>
          </a:p>
        </p:txBody>
      </p:sp>
      <p:sp>
        <p:nvSpPr>
          <p:cNvPr id="25" name="Freeform: Shape 24">
            <a:extLst>
              <a:ext uri="{FF2B5EF4-FFF2-40B4-BE49-F238E27FC236}">
                <a16:creationId xmlns:a16="http://schemas.microsoft.com/office/drawing/2014/main" xmlns="" id="{E07981EA-05A6-437C-88D7-B377B92B03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xmlns="" id="{15E3C750-986E-4769-B1AE-49289FBE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1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GOJAZNOST</a:t>
            </a:r>
            <a:endParaRPr lang="en-US" dirty="0">
              <a:solidFill>
                <a:schemeClr val="accent5">
                  <a:lumMod val="75000"/>
                </a:schemeClr>
              </a:solidFill>
            </a:endParaRPr>
          </a:p>
        </p:txBody>
      </p:sp>
      <p:sp>
        <p:nvSpPr>
          <p:cNvPr id="3" name="Content Placeholder 2"/>
          <p:cNvSpPr>
            <a:spLocks noGrp="1"/>
          </p:cNvSpPr>
          <p:nvPr>
            <p:ph idx="1"/>
          </p:nvPr>
        </p:nvSpPr>
        <p:spPr/>
        <p:txBody>
          <a:bodyPr/>
          <a:lstStyle/>
          <a:p>
            <a:r>
              <a:rPr lang="en-US" dirty="0" err="1" smtClean="0">
                <a:solidFill>
                  <a:schemeClr val="accent5">
                    <a:lumMod val="75000"/>
                  </a:schemeClr>
                </a:solidFill>
              </a:rPr>
              <a:t>Analizom</a:t>
            </a:r>
            <a:r>
              <a:rPr lang="en-US" dirty="0" smtClean="0">
                <a:solidFill>
                  <a:schemeClr val="accent5">
                    <a:lumMod val="75000"/>
                  </a:schemeClr>
                </a:solidFill>
              </a:rPr>
              <a:t> </a:t>
            </a:r>
            <a:r>
              <a:rPr lang="en-US" dirty="0" err="1" smtClean="0">
                <a:solidFill>
                  <a:schemeClr val="accent5">
                    <a:lumMod val="75000"/>
                  </a:schemeClr>
                </a:solidFill>
              </a:rPr>
              <a:t>egipatskih</a:t>
            </a:r>
            <a:r>
              <a:rPr lang="en-US" dirty="0" smtClean="0">
                <a:solidFill>
                  <a:schemeClr val="accent5">
                    <a:lumMod val="75000"/>
                  </a:schemeClr>
                </a:solidFill>
              </a:rPr>
              <a:t> </a:t>
            </a:r>
            <a:r>
              <a:rPr lang="en-US" dirty="0" err="1" smtClean="0">
                <a:solidFill>
                  <a:schemeClr val="accent5">
                    <a:lumMod val="75000"/>
                  </a:schemeClr>
                </a:solidFill>
              </a:rPr>
              <a:t>mumija</a:t>
            </a:r>
            <a:r>
              <a:rPr lang="en-US" dirty="0" smtClean="0">
                <a:solidFill>
                  <a:schemeClr val="accent5">
                    <a:lumMod val="75000"/>
                  </a:schemeClr>
                </a:solidFill>
              </a:rPr>
              <a:t> </a:t>
            </a:r>
            <a:r>
              <a:rPr lang="en-US" dirty="0" err="1" smtClean="0">
                <a:solidFill>
                  <a:schemeClr val="accent5">
                    <a:lumMod val="75000"/>
                  </a:schemeClr>
                </a:solidFill>
              </a:rPr>
              <a:t>utvrđeno</a:t>
            </a:r>
            <a:r>
              <a:rPr lang="en-US" dirty="0" smtClean="0">
                <a:solidFill>
                  <a:schemeClr val="accent5">
                    <a:lumMod val="75000"/>
                  </a:schemeClr>
                </a:solidFill>
              </a:rPr>
              <a:t> je da </a:t>
            </a:r>
            <a:r>
              <a:rPr lang="en-US" dirty="0" err="1" smtClean="0">
                <a:solidFill>
                  <a:schemeClr val="accent5">
                    <a:lumMod val="75000"/>
                  </a:schemeClr>
                </a:solidFill>
              </a:rPr>
              <a:t>su</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tom </a:t>
            </a:r>
            <a:r>
              <a:rPr lang="en-US" dirty="0" err="1" smtClean="0">
                <a:solidFill>
                  <a:schemeClr val="accent5">
                    <a:lumMod val="75000"/>
                  </a:schemeClr>
                </a:solidFill>
              </a:rPr>
              <a:t>periodu</a:t>
            </a:r>
            <a:r>
              <a:rPr lang="en-US" dirty="0" smtClean="0">
                <a:solidFill>
                  <a:schemeClr val="accent5">
                    <a:lumMod val="75000"/>
                  </a:schemeClr>
                </a:solidFill>
              </a:rPr>
              <a:t> </a:t>
            </a:r>
            <a:r>
              <a:rPr lang="en-US" dirty="0" err="1" smtClean="0">
                <a:solidFill>
                  <a:schemeClr val="accent5">
                    <a:lumMod val="75000"/>
                  </a:schemeClr>
                </a:solidFill>
              </a:rPr>
              <a:t>istorije</a:t>
            </a:r>
            <a:r>
              <a:rPr lang="en-US" dirty="0" smtClean="0">
                <a:solidFill>
                  <a:schemeClr val="accent5">
                    <a:lumMod val="75000"/>
                  </a:schemeClr>
                </a:solidFill>
              </a:rPr>
              <a:t>  </a:t>
            </a:r>
            <a:r>
              <a:rPr lang="en-US" dirty="0" err="1" smtClean="0">
                <a:solidFill>
                  <a:schemeClr val="accent5">
                    <a:lumMod val="75000"/>
                  </a:schemeClr>
                </a:solidFill>
              </a:rPr>
              <a:t>ljudi</a:t>
            </a:r>
            <a:r>
              <a:rPr lang="en-US" dirty="0" smtClean="0">
                <a:solidFill>
                  <a:schemeClr val="accent5">
                    <a:lumMod val="75000"/>
                  </a:schemeClr>
                </a:solidFill>
              </a:rPr>
              <a:t> </a:t>
            </a:r>
            <a:r>
              <a:rPr lang="en-US" dirty="0" err="1" smtClean="0">
                <a:solidFill>
                  <a:schemeClr val="accent5">
                    <a:lumMod val="75000"/>
                  </a:schemeClr>
                </a:solidFill>
              </a:rPr>
              <a:t>bili</a:t>
            </a:r>
            <a:r>
              <a:rPr lang="en-US" dirty="0" smtClean="0">
                <a:solidFill>
                  <a:schemeClr val="accent5">
                    <a:lumMod val="75000"/>
                  </a:schemeClr>
                </a:solidFill>
              </a:rPr>
              <a:t> </a:t>
            </a:r>
            <a:r>
              <a:rPr lang="en-US" dirty="0" err="1" smtClean="0">
                <a:solidFill>
                  <a:schemeClr val="accent5">
                    <a:lumMod val="75000"/>
                  </a:schemeClr>
                </a:solidFill>
              </a:rPr>
              <a:t>gojazni</a:t>
            </a:r>
            <a:r>
              <a:rPr lang="en-US" dirty="0" smtClean="0">
                <a:solidFill>
                  <a:schemeClr val="accent5">
                    <a:lumMod val="75000"/>
                  </a:schemeClr>
                </a:solidFill>
              </a:rPr>
              <a:t>. </a:t>
            </a:r>
          </a:p>
          <a:p>
            <a:r>
              <a:rPr lang="en-US" dirty="0" err="1" smtClean="0">
                <a:solidFill>
                  <a:schemeClr val="accent5">
                    <a:lumMod val="75000"/>
                  </a:schemeClr>
                </a:solidFill>
              </a:rPr>
              <a:t>Starogrčke</a:t>
            </a:r>
            <a:r>
              <a:rPr lang="en-US" dirty="0" smtClean="0">
                <a:solidFill>
                  <a:schemeClr val="accent5">
                    <a:lumMod val="75000"/>
                  </a:schemeClr>
                </a:solidFill>
              </a:rPr>
              <a:t> </a:t>
            </a:r>
            <a:r>
              <a:rPr lang="en-US" dirty="0" err="1" smtClean="0">
                <a:solidFill>
                  <a:schemeClr val="accent5">
                    <a:lumMod val="75000"/>
                  </a:schemeClr>
                </a:solidFill>
              </a:rPr>
              <a:t>skulpture</a:t>
            </a:r>
            <a:r>
              <a:rPr lang="en-US" dirty="0" smtClean="0">
                <a:solidFill>
                  <a:schemeClr val="accent5">
                    <a:lumMod val="75000"/>
                  </a:schemeClr>
                </a:solidFill>
              </a:rPr>
              <a:t>, </a:t>
            </a:r>
            <a:r>
              <a:rPr lang="en-US" dirty="0" err="1" smtClean="0">
                <a:solidFill>
                  <a:schemeClr val="accent5">
                    <a:lumMod val="75000"/>
                  </a:schemeClr>
                </a:solidFill>
              </a:rPr>
              <a:t>kariatide</a:t>
            </a:r>
            <a:r>
              <a:rPr lang="en-US" dirty="0" smtClean="0">
                <a:solidFill>
                  <a:schemeClr val="accent5">
                    <a:lumMod val="75000"/>
                  </a:schemeClr>
                </a:solidFill>
              </a:rPr>
              <a:t>, </a:t>
            </a:r>
            <a:r>
              <a:rPr lang="en-US" dirty="0" err="1" smtClean="0">
                <a:solidFill>
                  <a:schemeClr val="accent5">
                    <a:lumMod val="75000"/>
                  </a:schemeClr>
                </a:solidFill>
              </a:rPr>
              <a:t>crteži</a:t>
            </a:r>
            <a:r>
              <a:rPr lang="en-US" dirty="0" smtClean="0">
                <a:solidFill>
                  <a:schemeClr val="accent5">
                    <a:lumMod val="75000"/>
                  </a:schemeClr>
                </a:solidFill>
              </a:rPr>
              <a:t> </a:t>
            </a:r>
            <a:r>
              <a:rPr lang="en-US" dirty="0" err="1" smtClean="0">
                <a:solidFill>
                  <a:schemeClr val="accent5">
                    <a:lumMod val="75000"/>
                  </a:schemeClr>
                </a:solidFill>
              </a:rPr>
              <a:t>iz</a:t>
            </a:r>
            <a:r>
              <a:rPr lang="en-US" dirty="0" smtClean="0">
                <a:solidFill>
                  <a:schemeClr val="accent5">
                    <a:lumMod val="75000"/>
                  </a:schemeClr>
                </a:solidFill>
              </a:rPr>
              <a:t> </a:t>
            </a:r>
            <a:r>
              <a:rPr lang="en-US" dirty="0" err="1" smtClean="0">
                <a:solidFill>
                  <a:schemeClr val="accent5">
                    <a:lumMod val="75000"/>
                  </a:schemeClr>
                </a:solidFill>
              </a:rPr>
              <a:t>Kine</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Indije</a:t>
            </a:r>
            <a:r>
              <a:rPr lang="en-US" dirty="0" smtClean="0">
                <a:solidFill>
                  <a:schemeClr val="accent5">
                    <a:lumMod val="75000"/>
                  </a:schemeClr>
                </a:solidFill>
              </a:rPr>
              <a:t>, </a:t>
            </a:r>
            <a:r>
              <a:rPr lang="en-US" dirty="0" err="1" smtClean="0">
                <a:solidFill>
                  <a:schemeClr val="accent5">
                    <a:lumMod val="75000"/>
                  </a:schemeClr>
                </a:solidFill>
              </a:rPr>
              <a:t>portreti</a:t>
            </a:r>
            <a:r>
              <a:rPr lang="en-US" dirty="0" smtClean="0">
                <a:solidFill>
                  <a:schemeClr val="accent5">
                    <a:lumMod val="75000"/>
                  </a:schemeClr>
                </a:solidFill>
              </a:rPr>
              <a:t> </a:t>
            </a:r>
            <a:r>
              <a:rPr lang="en-US" dirty="0" err="1" smtClean="0">
                <a:solidFill>
                  <a:schemeClr val="accent5">
                    <a:lumMod val="75000"/>
                  </a:schemeClr>
                </a:solidFill>
              </a:rPr>
              <a:t>srednjevekovnih</a:t>
            </a:r>
            <a:r>
              <a:rPr lang="en-US" dirty="0" smtClean="0">
                <a:solidFill>
                  <a:schemeClr val="accent5">
                    <a:lumMod val="75000"/>
                  </a:schemeClr>
                </a:solidFill>
              </a:rPr>
              <a:t> </a:t>
            </a:r>
            <a:r>
              <a:rPr lang="en-US" dirty="0" err="1" smtClean="0">
                <a:solidFill>
                  <a:schemeClr val="accent5">
                    <a:lumMod val="75000"/>
                  </a:schemeClr>
                </a:solidFill>
              </a:rPr>
              <a:t>i</a:t>
            </a:r>
            <a:r>
              <a:rPr lang="en-US" dirty="0" smtClean="0">
                <a:solidFill>
                  <a:schemeClr val="accent5">
                    <a:lumMod val="75000"/>
                  </a:schemeClr>
                </a:solidFill>
              </a:rPr>
              <a:t>  </a:t>
            </a:r>
            <a:r>
              <a:rPr lang="en-US" dirty="0" err="1" smtClean="0">
                <a:solidFill>
                  <a:schemeClr val="accent5">
                    <a:lumMod val="75000"/>
                  </a:schemeClr>
                </a:solidFill>
              </a:rPr>
              <a:t>renesansnih</a:t>
            </a:r>
            <a:r>
              <a:rPr lang="en-US" dirty="0" smtClean="0">
                <a:solidFill>
                  <a:schemeClr val="accent5">
                    <a:lumMod val="75000"/>
                  </a:schemeClr>
                </a:solidFill>
              </a:rPr>
              <a:t> </a:t>
            </a:r>
            <a:r>
              <a:rPr lang="en-US" dirty="0" err="1" smtClean="0">
                <a:solidFill>
                  <a:schemeClr val="accent5">
                    <a:lumMod val="75000"/>
                  </a:schemeClr>
                </a:solidFill>
              </a:rPr>
              <a:t>vladara</a:t>
            </a:r>
            <a:r>
              <a:rPr lang="en-US" dirty="0" smtClean="0">
                <a:solidFill>
                  <a:schemeClr val="accent5">
                    <a:lumMod val="75000"/>
                  </a:schemeClr>
                </a:solidFill>
              </a:rPr>
              <a:t>, </a:t>
            </a:r>
            <a:r>
              <a:rPr lang="en-US" dirty="0" err="1" smtClean="0">
                <a:solidFill>
                  <a:schemeClr val="accent5">
                    <a:lumMod val="75000"/>
                  </a:schemeClr>
                </a:solidFill>
              </a:rPr>
              <a:t>vojskovođa</a:t>
            </a:r>
            <a:r>
              <a:rPr lang="en-US" dirty="0" smtClean="0">
                <a:solidFill>
                  <a:schemeClr val="accent5">
                    <a:lumMod val="75000"/>
                  </a:schemeClr>
                </a:solidFill>
              </a:rPr>
              <a:t>, </a:t>
            </a:r>
            <a:r>
              <a:rPr lang="en-US" dirty="0" err="1" smtClean="0">
                <a:solidFill>
                  <a:schemeClr val="accent5">
                    <a:lumMod val="75000"/>
                  </a:schemeClr>
                </a:solidFill>
              </a:rPr>
              <a:t>crkvenih</a:t>
            </a:r>
            <a:r>
              <a:rPr lang="en-US" dirty="0" smtClean="0">
                <a:solidFill>
                  <a:schemeClr val="accent5">
                    <a:lumMod val="75000"/>
                  </a:schemeClr>
                </a:solidFill>
              </a:rPr>
              <a:t> </a:t>
            </a:r>
            <a:r>
              <a:rPr lang="en-US" dirty="0" err="1" smtClean="0">
                <a:solidFill>
                  <a:schemeClr val="accent5">
                    <a:lumMod val="75000"/>
                  </a:schemeClr>
                </a:solidFill>
              </a:rPr>
              <a:t>poglavara</a:t>
            </a:r>
            <a:r>
              <a:rPr lang="en-US" dirty="0">
                <a:solidFill>
                  <a:schemeClr val="accent5">
                    <a:lumMod val="75000"/>
                  </a:schemeClr>
                </a:solidFill>
              </a:rPr>
              <a:t> </a:t>
            </a:r>
            <a:r>
              <a:rPr lang="en-US" dirty="0" err="1" smtClean="0">
                <a:solidFill>
                  <a:schemeClr val="accent5">
                    <a:lumMod val="75000"/>
                  </a:schemeClr>
                </a:solidFill>
              </a:rPr>
              <a:t>verodostojno</a:t>
            </a:r>
            <a:r>
              <a:rPr lang="en-US" dirty="0" smtClean="0">
                <a:solidFill>
                  <a:schemeClr val="accent5">
                    <a:lumMod val="75000"/>
                  </a:schemeClr>
                </a:solidFill>
              </a:rPr>
              <a:t> </a:t>
            </a:r>
            <a:r>
              <a:rPr lang="en-US" dirty="0" err="1" smtClean="0">
                <a:solidFill>
                  <a:schemeClr val="accent5">
                    <a:lumMod val="75000"/>
                  </a:schemeClr>
                </a:solidFill>
              </a:rPr>
              <a:t>prikazuju</a:t>
            </a:r>
            <a:r>
              <a:rPr lang="en-US" dirty="0" smtClean="0">
                <a:solidFill>
                  <a:schemeClr val="accent5">
                    <a:lumMod val="75000"/>
                  </a:schemeClr>
                </a:solidFill>
              </a:rPr>
              <a:t> </a:t>
            </a:r>
            <a:r>
              <a:rPr lang="en-US" dirty="0" err="1" smtClean="0">
                <a:solidFill>
                  <a:schemeClr val="accent5">
                    <a:lumMod val="75000"/>
                  </a:schemeClr>
                </a:solidFill>
              </a:rPr>
              <a:t>znamenite</a:t>
            </a:r>
            <a:r>
              <a:rPr lang="en-US" dirty="0" smtClean="0">
                <a:solidFill>
                  <a:schemeClr val="accent5">
                    <a:lumMod val="75000"/>
                  </a:schemeClr>
                </a:solidFill>
              </a:rPr>
              <a:t> </a:t>
            </a:r>
            <a:r>
              <a:rPr lang="en-US" dirty="0" err="1" smtClean="0">
                <a:solidFill>
                  <a:schemeClr val="accent5">
                    <a:lumMod val="75000"/>
                  </a:schemeClr>
                </a:solidFill>
              </a:rPr>
              <a:t>osobe</a:t>
            </a:r>
            <a:r>
              <a:rPr lang="en-US" dirty="0" smtClean="0">
                <a:solidFill>
                  <a:schemeClr val="accent5">
                    <a:lumMod val="75000"/>
                  </a:schemeClr>
                </a:solidFill>
              </a:rPr>
              <a:t> </a:t>
            </a:r>
            <a:r>
              <a:rPr lang="en-US" dirty="0" err="1" smtClean="0">
                <a:solidFill>
                  <a:schemeClr val="accent5">
                    <a:lumMod val="75000"/>
                  </a:schemeClr>
                </a:solidFill>
              </a:rPr>
              <a:t>tih</a:t>
            </a:r>
            <a:r>
              <a:rPr lang="en-US" dirty="0" smtClean="0">
                <a:solidFill>
                  <a:schemeClr val="accent5">
                    <a:lumMod val="75000"/>
                  </a:schemeClr>
                </a:solidFill>
              </a:rPr>
              <a:t> </a:t>
            </a:r>
            <a:r>
              <a:rPr lang="en-US" dirty="0" err="1" smtClean="0">
                <a:solidFill>
                  <a:schemeClr val="accent5">
                    <a:lumMod val="75000"/>
                  </a:schemeClr>
                </a:solidFill>
              </a:rPr>
              <a:t>epoha</a:t>
            </a:r>
            <a:r>
              <a:rPr lang="en-US" dirty="0" smtClean="0">
                <a:solidFill>
                  <a:schemeClr val="accent5">
                    <a:lumMod val="75000"/>
                  </a:schemeClr>
                </a:solidFill>
              </a:rPr>
              <a:t>, </a:t>
            </a:r>
            <a:r>
              <a:rPr lang="en-US" dirty="0" err="1" smtClean="0">
                <a:solidFill>
                  <a:schemeClr val="accent5">
                    <a:lumMod val="75000"/>
                  </a:schemeClr>
                </a:solidFill>
              </a:rPr>
              <a:t>koje</a:t>
            </a:r>
            <a:r>
              <a:rPr lang="en-US" dirty="0" smtClean="0">
                <a:solidFill>
                  <a:schemeClr val="accent5">
                    <a:lumMod val="75000"/>
                  </a:schemeClr>
                </a:solidFill>
              </a:rPr>
              <a:t> </a:t>
            </a:r>
            <a:r>
              <a:rPr lang="en-US" dirty="0" err="1" smtClean="0">
                <a:solidFill>
                  <a:schemeClr val="accent5">
                    <a:lumMod val="75000"/>
                  </a:schemeClr>
                </a:solidFill>
              </a:rPr>
              <a:t>su</a:t>
            </a:r>
            <a:r>
              <a:rPr lang="en-US" dirty="0" smtClean="0">
                <a:solidFill>
                  <a:schemeClr val="accent5">
                    <a:lumMod val="75000"/>
                  </a:schemeClr>
                </a:solidFill>
              </a:rPr>
              <a:t> bile </a:t>
            </a:r>
            <a:r>
              <a:rPr lang="en-US" dirty="0" err="1" smtClean="0">
                <a:solidFill>
                  <a:schemeClr val="accent5">
                    <a:lumMod val="75000"/>
                  </a:schemeClr>
                </a:solidFill>
              </a:rPr>
              <a:t>gojazne</a:t>
            </a:r>
            <a:r>
              <a:rPr lang="en-US" dirty="0" smtClean="0">
                <a:solidFill>
                  <a:schemeClr val="accent5">
                    <a:lumMod val="75000"/>
                  </a:schemeClr>
                </a:solidFill>
              </a:rPr>
              <a:t>.</a:t>
            </a:r>
          </a:p>
          <a:p>
            <a:r>
              <a:rPr lang="en-US" dirty="0">
                <a:solidFill>
                  <a:schemeClr val="accent5">
                    <a:lumMod val="75000"/>
                  </a:schemeClr>
                </a:solidFill>
              </a:rPr>
              <a:t>U </a:t>
            </a:r>
            <a:r>
              <a:rPr lang="en-US" dirty="0" err="1">
                <a:solidFill>
                  <a:schemeClr val="accent5">
                    <a:lumMod val="75000"/>
                  </a:schemeClr>
                </a:solidFill>
              </a:rPr>
              <a:t>prošlosti</a:t>
            </a:r>
            <a:r>
              <a:rPr lang="en-US" dirty="0">
                <a:solidFill>
                  <a:schemeClr val="accent5">
                    <a:lumMod val="75000"/>
                  </a:schemeClr>
                </a:solidFill>
              </a:rPr>
              <a:t> je </a:t>
            </a:r>
            <a:r>
              <a:rPr lang="en-US" dirty="0" err="1">
                <a:solidFill>
                  <a:schemeClr val="accent5">
                    <a:lumMod val="75000"/>
                  </a:schemeClr>
                </a:solidFill>
              </a:rPr>
              <a:t>izobilje</a:t>
            </a:r>
            <a:r>
              <a:rPr lang="en-US" dirty="0">
                <a:solidFill>
                  <a:schemeClr val="accent5">
                    <a:lumMod val="75000"/>
                  </a:schemeClr>
                </a:solidFill>
              </a:rPr>
              <a:t> u </a:t>
            </a:r>
            <a:r>
              <a:rPr lang="en-US" dirty="0" err="1">
                <a:solidFill>
                  <a:schemeClr val="accent5">
                    <a:lumMod val="75000"/>
                  </a:schemeClr>
                </a:solidFill>
              </a:rPr>
              <a:t>hrani</a:t>
            </a:r>
            <a:r>
              <a:rPr lang="en-US" dirty="0">
                <a:solidFill>
                  <a:schemeClr val="accent5">
                    <a:lumMod val="75000"/>
                  </a:schemeClr>
                </a:solidFill>
              </a:rPr>
              <a:t> </a:t>
            </a:r>
            <a:r>
              <a:rPr lang="en-US" dirty="0" err="1">
                <a:solidFill>
                  <a:schemeClr val="accent5">
                    <a:lumMod val="75000"/>
                  </a:schemeClr>
                </a:solidFill>
              </a:rPr>
              <a:t>bilo</a:t>
            </a:r>
            <a:r>
              <a:rPr lang="en-US" dirty="0">
                <a:solidFill>
                  <a:schemeClr val="accent5">
                    <a:lumMod val="75000"/>
                  </a:schemeClr>
                </a:solidFill>
              </a:rPr>
              <a:t> </a:t>
            </a:r>
            <a:r>
              <a:rPr lang="en-US" dirty="0" err="1">
                <a:solidFill>
                  <a:schemeClr val="accent5">
                    <a:lumMod val="75000"/>
                  </a:schemeClr>
                </a:solidFill>
              </a:rPr>
              <a:t>privilegija</a:t>
            </a:r>
            <a:r>
              <a:rPr lang="en-US" dirty="0">
                <a:solidFill>
                  <a:schemeClr val="accent5">
                    <a:lumMod val="75000"/>
                  </a:schemeClr>
                </a:solidFill>
              </a:rPr>
              <a:t> </a:t>
            </a:r>
            <a:r>
              <a:rPr lang="en-US" dirty="0" err="1">
                <a:solidFill>
                  <a:schemeClr val="accent5">
                    <a:lumMod val="75000"/>
                  </a:schemeClr>
                </a:solidFill>
              </a:rPr>
              <a:t>pojedinaca</a:t>
            </a:r>
            <a:r>
              <a:rPr lang="en-US" dirty="0">
                <a:solidFill>
                  <a:schemeClr val="accent5">
                    <a:lumMod val="75000"/>
                  </a:schemeClr>
                </a:solidFill>
              </a:rPr>
              <a:t>, </a:t>
            </a:r>
            <a:r>
              <a:rPr lang="en-US" dirty="0" err="1">
                <a:solidFill>
                  <a:schemeClr val="accent5">
                    <a:lumMod val="75000"/>
                  </a:schemeClr>
                </a:solidFill>
              </a:rPr>
              <a:t>ali</a:t>
            </a:r>
            <a:r>
              <a:rPr lang="en-US" dirty="0">
                <a:solidFill>
                  <a:schemeClr val="accent5">
                    <a:lumMod val="75000"/>
                  </a:schemeClr>
                </a:solidFill>
              </a:rPr>
              <a:t> se </a:t>
            </a:r>
            <a:r>
              <a:rPr lang="en-US" dirty="0" err="1">
                <a:solidFill>
                  <a:schemeClr val="accent5">
                    <a:lumMod val="75000"/>
                  </a:schemeClr>
                </a:solidFill>
              </a:rPr>
              <a:t>s</a:t>
            </a:r>
            <a:r>
              <a:rPr lang="en-US" sz="2600" dirty="0" err="1">
                <a:solidFill>
                  <a:schemeClr val="accent5">
                    <a:lumMod val="75000"/>
                  </a:schemeClr>
                </a:solidFill>
              </a:rPr>
              <a:t>ituacija</a:t>
            </a:r>
            <a:r>
              <a:rPr lang="en-US" sz="2600" dirty="0">
                <a:solidFill>
                  <a:schemeClr val="accent5">
                    <a:lumMod val="75000"/>
                  </a:schemeClr>
                </a:solidFill>
              </a:rPr>
              <a:t> se </a:t>
            </a:r>
            <a:r>
              <a:rPr lang="en-US" sz="2600" dirty="0" err="1">
                <a:solidFill>
                  <a:schemeClr val="accent5">
                    <a:lumMod val="75000"/>
                  </a:schemeClr>
                </a:solidFill>
              </a:rPr>
              <a:t>vremenom</a:t>
            </a:r>
            <a:r>
              <a:rPr lang="en-US" sz="2600" dirty="0">
                <a:solidFill>
                  <a:schemeClr val="accent5">
                    <a:lumMod val="75000"/>
                  </a:schemeClr>
                </a:solidFill>
              </a:rPr>
              <a:t> </a:t>
            </a:r>
            <a:r>
              <a:rPr lang="en-US" sz="2600" dirty="0" err="1">
                <a:solidFill>
                  <a:schemeClr val="accent5">
                    <a:lumMod val="75000"/>
                  </a:schemeClr>
                </a:solidFill>
              </a:rPr>
              <a:t>promenila</a:t>
            </a:r>
            <a:r>
              <a:rPr lang="en-US" sz="2600" dirty="0">
                <a:solidFill>
                  <a:schemeClr val="accent5">
                    <a:lumMod val="75000"/>
                  </a:schemeClr>
                </a:solidFill>
              </a:rPr>
              <a:t> </a:t>
            </a:r>
            <a:r>
              <a:rPr lang="en-US" sz="2600" dirty="0" err="1">
                <a:solidFill>
                  <a:schemeClr val="accent5">
                    <a:lumMod val="75000"/>
                  </a:schemeClr>
                </a:solidFill>
              </a:rPr>
              <a:t>i</a:t>
            </a:r>
            <a:r>
              <a:rPr lang="en-US" sz="2600" dirty="0">
                <a:solidFill>
                  <a:schemeClr val="accent5">
                    <a:lumMod val="75000"/>
                  </a:schemeClr>
                </a:solidFill>
              </a:rPr>
              <a:t> </a:t>
            </a:r>
            <a:r>
              <a:rPr lang="en-US" sz="2600" dirty="0" err="1">
                <a:solidFill>
                  <a:schemeClr val="accent5">
                    <a:lumMod val="75000"/>
                  </a:schemeClr>
                </a:solidFill>
              </a:rPr>
              <a:t>dolazimo</a:t>
            </a:r>
            <a:r>
              <a:rPr lang="en-US" sz="2600" dirty="0">
                <a:solidFill>
                  <a:schemeClr val="accent5">
                    <a:lumMod val="75000"/>
                  </a:schemeClr>
                </a:solidFill>
              </a:rPr>
              <a:t> do toga da </a:t>
            </a:r>
            <a:r>
              <a:rPr lang="en-US" sz="2600" dirty="0" err="1">
                <a:solidFill>
                  <a:schemeClr val="accent5">
                    <a:lumMod val="75000"/>
                  </a:schemeClr>
                </a:solidFill>
              </a:rPr>
              <a:t>danas</a:t>
            </a:r>
            <a:r>
              <a:rPr lang="en-US" sz="2600" dirty="0">
                <a:solidFill>
                  <a:schemeClr val="accent5">
                    <a:lumMod val="75000"/>
                  </a:schemeClr>
                </a:solidFill>
              </a:rPr>
              <a:t> </a:t>
            </a:r>
            <a:r>
              <a:rPr lang="en-US" sz="2600" dirty="0" err="1">
                <a:solidFill>
                  <a:schemeClr val="accent5">
                    <a:lumMod val="75000"/>
                  </a:schemeClr>
                </a:solidFill>
              </a:rPr>
              <a:t>savremeni</a:t>
            </a:r>
            <a:r>
              <a:rPr lang="en-US" sz="2600" dirty="0">
                <a:solidFill>
                  <a:schemeClr val="accent5">
                    <a:lumMod val="75000"/>
                  </a:schemeClr>
                </a:solidFill>
              </a:rPr>
              <a:t> </a:t>
            </a:r>
            <a:r>
              <a:rPr lang="en-US" sz="2600" dirty="0" err="1">
                <a:solidFill>
                  <a:schemeClr val="accent5">
                    <a:lumMod val="75000"/>
                  </a:schemeClr>
                </a:solidFill>
              </a:rPr>
              <a:t>čovek</a:t>
            </a:r>
            <a:r>
              <a:rPr lang="en-US" sz="2600" dirty="0">
                <a:solidFill>
                  <a:schemeClr val="accent5">
                    <a:lumMod val="75000"/>
                  </a:schemeClr>
                </a:solidFill>
              </a:rPr>
              <a:t> </a:t>
            </a:r>
            <a:r>
              <a:rPr lang="en-US" sz="2600" dirty="0" err="1">
                <a:solidFill>
                  <a:schemeClr val="accent5">
                    <a:lumMod val="75000"/>
                  </a:schemeClr>
                </a:solidFill>
              </a:rPr>
              <a:t>uživa</a:t>
            </a:r>
            <a:r>
              <a:rPr lang="en-US" sz="2600" dirty="0">
                <a:solidFill>
                  <a:schemeClr val="accent5">
                    <a:lumMod val="75000"/>
                  </a:schemeClr>
                </a:solidFill>
              </a:rPr>
              <a:t> u </a:t>
            </a:r>
            <a:r>
              <a:rPr lang="en-US" sz="2600" dirty="0" err="1">
                <a:solidFill>
                  <a:schemeClr val="accent5">
                    <a:lumMod val="75000"/>
                  </a:schemeClr>
                </a:solidFill>
              </a:rPr>
              <a:t>hrani</a:t>
            </a:r>
            <a:r>
              <a:rPr lang="en-US" sz="2600" dirty="0">
                <a:solidFill>
                  <a:schemeClr val="accent5">
                    <a:lumMod val="75000"/>
                  </a:schemeClr>
                </a:solidFill>
              </a:rPr>
              <a:t> </a:t>
            </a:r>
            <a:r>
              <a:rPr lang="en-US" sz="2600" dirty="0" err="1">
                <a:solidFill>
                  <a:schemeClr val="accent5">
                    <a:lumMod val="75000"/>
                  </a:schemeClr>
                </a:solidFill>
              </a:rPr>
              <a:t>i</a:t>
            </a:r>
            <a:r>
              <a:rPr lang="en-US" sz="2600" dirty="0">
                <a:solidFill>
                  <a:schemeClr val="accent5">
                    <a:lumMod val="75000"/>
                  </a:schemeClr>
                </a:solidFill>
              </a:rPr>
              <a:t> </a:t>
            </a:r>
            <a:r>
              <a:rPr lang="en-US" sz="2600" dirty="0" err="1">
                <a:solidFill>
                  <a:schemeClr val="accent5">
                    <a:lumMod val="75000"/>
                  </a:schemeClr>
                </a:solidFill>
              </a:rPr>
              <a:t>živi</a:t>
            </a:r>
            <a:r>
              <a:rPr lang="en-US" sz="2600" dirty="0">
                <a:solidFill>
                  <a:schemeClr val="accent5">
                    <a:lumMod val="75000"/>
                  </a:schemeClr>
                </a:solidFill>
              </a:rPr>
              <a:t> da bi </a:t>
            </a:r>
            <a:r>
              <a:rPr lang="en-US" sz="2600" dirty="0" err="1">
                <a:solidFill>
                  <a:schemeClr val="accent5">
                    <a:lumMod val="75000"/>
                  </a:schemeClr>
                </a:solidFill>
              </a:rPr>
              <a:t>jeo</a:t>
            </a:r>
            <a:r>
              <a:rPr lang="en-US" sz="2600" dirty="0">
                <a:solidFill>
                  <a:schemeClr val="accent5">
                    <a:lumMod val="75000"/>
                  </a:schemeClr>
                </a:solidFill>
              </a:rPr>
              <a:t>. </a:t>
            </a:r>
            <a:endParaRPr lang="en-US" dirty="0" smtClean="0">
              <a:solidFill>
                <a:schemeClr val="accent5">
                  <a:lumMod val="75000"/>
                </a:schemeClr>
              </a:solidFill>
            </a:endParaRPr>
          </a:p>
          <a:p>
            <a:endParaRPr lang="en-US" dirty="0">
              <a:solidFill>
                <a:schemeClr val="accent5">
                  <a:lumMod val="75000"/>
                </a:schemeClr>
              </a:solidFill>
            </a:endParaRPr>
          </a:p>
        </p:txBody>
      </p:sp>
    </p:spTree>
    <p:extLst>
      <p:ext uri="{BB962C8B-B14F-4D97-AF65-F5344CB8AC3E}">
        <p14:creationId xmlns:p14="http://schemas.microsoft.com/office/powerpoint/2010/main" val="276458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irene Greek Goddess of Pe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093" y="530225"/>
            <a:ext cx="29146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ot;Cithara player&quot; - from Herculaneum - Naples Archaeologica… |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119" y="1482725"/>
            <a:ext cx="35718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mije faraonov. Mumifikacija v starem Egiptu. Tutankamonova grob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33" y="2217899"/>
            <a:ext cx="4286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0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uj XIV. | Hrvatska encikloped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645" y="624254"/>
            <a:ext cx="3933825" cy="5248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030276" y="624254"/>
            <a:ext cx="3944454" cy="2950720"/>
          </a:xfrm>
          <a:prstGeom prst="rect">
            <a:avLst/>
          </a:prstGeom>
        </p:spPr>
      </p:pic>
      <p:pic>
        <p:nvPicPr>
          <p:cNvPr id="4" name="Picture 6" descr="Pope Urban II Preaching the First Crusade in the Square of Clermo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003" y="374525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kraljica Viktorija Portretiž"/>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9327" y="4059584"/>
            <a:ext cx="14668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8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arija Terez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668" y="1433511"/>
            <a:ext cx="5905500"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ldnis Franz Stefan von Lothringen by Martin van Meytens the Young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91" y="1276348"/>
            <a:ext cx="3419475"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6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xmlns="" id="{EC54B14C-E5B6-4F76-B0BE-15B00410F7FB}"/>
              </a:ext>
            </a:extLst>
          </p:cNvPr>
          <p:cNvSpPr/>
          <p:nvPr/>
        </p:nvSpPr>
        <p:spPr>
          <a:xfrm>
            <a:off x="648000" y="2043544"/>
            <a:ext cx="10691533" cy="3623166"/>
          </a:xfrm>
          <a:prstGeom prst="homePlate">
            <a:avLst>
              <a:gd name="adj" fmla="val 3529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Apis For Office"/>
              <a:ea typeface="+mn-ea"/>
              <a:cs typeface="+mn-cs"/>
            </a:endParaRPr>
          </a:p>
        </p:txBody>
      </p:sp>
      <p:sp>
        <p:nvSpPr>
          <p:cNvPr id="2" name="Title 1">
            <a:extLst>
              <a:ext uri="{FF2B5EF4-FFF2-40B4-BE49-F238E27FC236}">
                <a16:creationId xmlns:a16="http://schemas.microsoft.com/office/drawing/2014/main" xmlns="" id="{F1294CA9-75F0-D749-9116-2123696DA24A}"/>
              </a:ext>
            </a:extLst>
          </p:cNvPr>
          <p:cNvSpPr>
            <a:spLocks noGrp="1"/>
          </p:cNvSpPr>
          <p:nvPr>
            <p:ph type="title"/>
          </p:nvPr>
        </p:nvSpPr>
        <p:spPr>
          <a:xfrm>
            <a:off x="648000" y="648000"/>
            <a:ext cx="10896000" cy="1296000"/>
          </a:xfrm>
        </p:spPr>
        <p:txBody>
          <a:bodyPr/>
          <a:lstStyle/>
          <a:p>
            <a:pPr defTabSz="914400">
              <a:spcBef>
                <a:spcPts val="300"/>
              </a:spcBef>
              <a:spcAft>
                <a:spcPts val="600"/>
              </a:spcAft>
              <a:defRPr/>
            </a:pPr>
            <a:r>
              <a:rPr lang="en-US" b="1" dirty="0" err="1">
                <a:gradFill flip="none" rotWithShape="1">
                  <a:gsLst>
                    <a:gs pos="21000">
                      <a:srgbClr val="A12340"/>
                    </a:gs>
                    <a:gs pos="53000">
                      <a:srgbClr val="48308D"/>
                    </a:gs>
                  </a:gsLst>
                  <a:lin ang="2400000" scaled="0"/>
                  <a:tileRect/>
                </a:gradFill>
                <a:latin typeface="Verdana"/>
                <a:ea typeface="+mn-ea"/>
                <a:cs typeface="+mn-cs"/>
              </a:rPr>
              <a:t>Gojaznost</a:t>
            </a:r>
            <a:r>
              <a:rPr lang="en-US" b="1" dirty="0">
                <a:gradFill flip="none" rotWithShape="1">
                  <a:gsLst>
                    <a:gs pos="21000">
                      <a:srgbClr val="A12340"/>
                    </a:gs>
                    <a:gs pos="53000">
                      <a:srgbClr val="48308D"/>
                    </a:gs>
                  </a:gsLst>
                  <a:lin ang="2400000" scaled="0"/>
                  <a:tileRect/>
                </a:gradFill>
                <a:latin typeface="Verdana"/>
                <a:ea typeface="+mn-ea"/>
                <a:cs typeface="+mn-cs"/>
              </a:rPr>
              <a:t> je </a:t>
            </a:r>
            <a:r>
              <a:rPr lang="en-US" b="1" dirty="0" err="1">
                <a:gradFill flip="none" rotWithShape="1">
                  <a:gsLst>
                    <a:gs pos="21000">
                      <a:srgbClr val="A12340"/>
                    </a:gs>
                    <a:gs pos="53000">
                      <a:srgbClr val="48308D"/>
                    </a:gs>
                  </a:gsLst>
                  <a:lin ang="2400000" scaled="0"/>
                  <a:tileRect/>
                </a:gradFill>
                <a:latin typeface="Verdana"/>
                <a:ea typeface="+mn-ea"/>
                <a:cs typeface="+mn-cs"/>
              </a:rPr>
              <a:t>hronična</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bolest</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koja</a:t>
            </a:r>
            <a:r>
              <a:rPr lang="en-US" b="1" dirty="0">
                <a:gradFill flip="none" rotWithShape="1">
                  <a:gsLst>
                    <a:gs pos="21000">
                      <a:srgbClr val="A12340"/>
                    </a:gs>
                    <a:gs pos="53000">
                      <a:srgbClr val="48308D"/>
                    </a:gs>
                  </a:gsLst>
                  <a:lin ang="2400000" scaled="0"/>
                  <a:tileRect/>
                </a:gradFill>
                <a:latin typeface="Verdana"/>
                <a:ea typeface="+mn-ea"/>
                <a:cs typeface="+mn-cs"/>
              </a:rPr>
              <a:t> se </a:t>
            </a:r>
            <a:r>
              <a:rPr lang="en-US" b="1" dirty="0" err="1">
                <a:gradFill flip="none" rotWithShape="1">
                  <a:gsLst>
                    <a:gs pos="21000">
                      <a:srgbClr val="A12340"/>
                    </a:gs>
                    <a:gs pos="53000">
                      <a:srgbClr val="48308D"/>
                    </a:gs>
                  </a:gsLst>
                  <a:lin ang="2400000" scaled="0"/>
                  <a:tileRect/>
                </a:gradFill>
                <a:latin typeface="Verdana"/>
                <a:ea typeface="+mn-ea"/>
                <a:cs typeface="+mn-cs"/>
              </a:rPr>
              <a:t>definiše</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kao</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prekomerno</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nakupljanje</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masti</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koja</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može</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narušiti</a:t>
            </a:r>
            <a:r>
              <a:rPr lang="en-US" b="1" dirty="0">
                <a:gradFill flip="none" rotWithShape="1">
                  <a:gsLst>
                    <a:gs pos="21000">
                      <a:srgbClr val="A12340"/>
                    </a:gs>
                    <a:gs pos="53000">
                      <a:srgbClr val="48308D"/>
                    </a:gs>
                  </a:gsLst>
                  <a:lin ang="2400000" scaled="0"/>
                  <a:tileRect/>
                </a:gradFill>
                <a:latin typeface="Verdana"/>
                <a:ea typeface="+mn-ea"/>
                <a:cs typeface="+mn-cs"/>
              </a:rPr>
              <a:t> </a:t>
            </a:r>
            <a:r>
              <a:rPr lang="en-US" b="1" dirty="0" err="1">
                <a:gradFill flip="none" rotWithShape="1">
                  <a:gsLst>
                    <a:gs pos="21000">
                      <a:srgbClr val="A12340"/>
                    </a:gs>
                    <a:gs pos="53000">
                      <a:srgbClr val="48308D"/>
                    </a:gs>
                  </a:gsLst>
                  <a:lin ang="2400000" scaled="0"/>
                  <a:tileRect/>
                </a:gradFill>
                <a:latin typeface="Verdana"/>
                <a:ea typeface="+mn-ea"/>
                <a:cs typeface="+mn-cs"/>
              </a:rPr>
              <a:t>zdravlje</a:t>
            </a:r>
            <a:r>
              <a:rPr lang="en-US" b="1" dirty="0">
                <a:gradFill flip="none" rotWithShape="1">
                  <a:gsLst>
                    <a:gs pos="21000">
                      <a:srgbClr val="A12340"/>
                    </a:gs>
                    <a:gs pos="53000">
                      <a:srgbClr val="48308D"/>
                    </a:gs>
                  </a:gsLst>
                  <a:lin ang="2400000" scaled="0"/>
                  <a:tileRect/>
                </a:gradFill>
                <a:latin typeface="Verdana"/>
                <a:ea typeface="+mn-ea"/>
                <a:cs typeface="+mn-cs"/>
              </a:rPr>
              <a:t>. (WHO)</a:t>
            </a:r>
          </a:p>
        </p:txBody>
      </p:sp>
      <p:sp>
        <p:nvSpPr>
          <p:cNvPr id="6" name="Slide Number Placeholder 5">
            <a:extLst>
              <a:ext uri="{FF2B5EF4-FFF2-40B4-BE49-F238E27FC236}">
                <a16:creationId xmlns:a16="http://schemas.microsoft.com/office/drawing/2014/main" xmlns="" id="{C2F9E554-F3E1-944D-80DB-828F5BCF028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1965"/>
                </a:solidFill>
                <a:effectLst/>
                <a:uLnTx/>
                <a:uFillTx/>
                <a:latin typeface="Apis Fo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700" b="0" i="0" u="none" strike="noStrike" kern="1200" cap="none" spc="0" normalizeH="0" baseline="0" noProof="0" dirty="0">
              <a:ln>
                <a:noFill/>
              </a:ln>
              <a:solidFill>
                <a:srgbClr val="001965"/>
              </a:solidFill>
              <a:effectLst/>
              <a:uLnTx/>
              <a:uFillTx/>
              <a:latin typeface="Apis For Office"/>
              <a:ea typeface="+mn-ea"/>
              <a:cs typeface="+mn-cs"/>
            </a:endParaRPr>
          </a:p>
        </p:txBody>
      </p:sp>
      <p:pic>
        <p:nvPicPr>
          <p:cNvPr id="11" name="Graphic 10" descr="Group of people with solid fill">
            <a:extLst>
              <a:ext uri="{FF2B5EF4-FFF2-40B4-BE49-F238E27FC236}">
                <a16:creationId xmlns:a16="http://schemas.microsoft.com/office/drawing/2014/main" xmlns="" id="{F5592583-2B12-7F41-B6CA-6905CF267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11437" y="2891137"/>
            <a:ext cx="2012010" cy="2012010"/>
          </a:xfrm>
          <a:prstGeom prst="rect">
            <a:avLst/>
          </a:prstGeom>
        </p:spPr>
      </p:pic>
      <p:pic>
        <p:nvPicPr>
          <p:cNvPr id="21" name="Graphic 20" descr="Clipboard Partially Ticked outline">
            <a:extLst>
              <a:ext uri="{FF2B5EF4-FFF2-40B4-BE49-F238E27FC236}">
                <a16:creationId xmlns:a16="http://schemas.microsoft.com/office/drawing/2014/main" xmlns="" id="{C3B64BDD-BC31-194F-B161-FC6FA476C4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77867" y="2057294"/>
            <a:ext cx="1352670" cy="1352670"/>
          </a:xfrm>
          <a:prstGeom prst="rect">
            <a:avLst/>
          </a:prstGeom>
        </p:spPr>
      </p:pic>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FD9AE6CB-C7C9-A743-8E26-256F670E6AED}"/>
                  </a:ext>
                </a:extLst>
              </p:cNvPr>
              <p:cNvSpPr/>
              <p:nvPr/>
            </p:nvSpPr>
            <p:spPr>
              <a:xfrm>
                <a:off x="813805" y="3508840"/>
                <a:ext cx="2345958"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a:ln>
                      <a:noFill/>
                    </a:ln>
                    <a:solidFill>
                      <a:srgbClr val="FFFFFF"/>
                    </a:solidFill>
                    <a:effectLst/>
                    <a:uLnTx/>
                    <a:uFillTx/>
                    <a:latin typeface="Apis For Office"/>
                    <a:ea typeface="+mn-ea"/>
                    <a:cs typeface="+mn-cs"/>
                  </a:rPr>
                  <a:t>Je </a:t>
                </a:r>
                <a:r>
                  <a:rPr kumimoji="0" lang="sr-Latn-RS" sz="2400" b="1" i="0" u="none" strike="noStrike" kern="1200" cap="none" spc="0" normalizeH="0" baseline="0" noProof="0" dirty="0">
                    <a:ln>
                      <a:noFill/>
                    </a:ln>
                    <a:solidFill>
                      <a:srgbClr val="3B97DE"/>
                    </a:solidFill>
                    <a:effectLst/>
                    <a:uLnTx/>
                    <a:uFillTx/>
                    <a:latin typeface="Apis For Office"/>
                    <a:ea typeface="+mn-ea"/>
                    <a:cs typeface="+mn-cs"/>
                  </a:rPr>
                  <a:t>hronična</a:t>
                </a:r>
                <a:r>
                  <a:rPr kumimoji="0" lang="en-US" sz="2400" b="1" i="0" u="none" strike="noStrike" kern="1200" cap="none" spc="0" normalizeH="0" baseline="0" noProof="0" dirty="0">
                    <a:ln>
                      <a:noFill/>
                    </a:ln>
                    <a:solidFill>
                      <a:srgbClr val="3B97DE"/>
                    </a:solidFill>
                    <a:effectLst/>
                    <a:uLnTx/>
                    <a:uFillTx/>
                    <a:latin typeface="Apis For Office"/>
                    <a:ea typeface="+mn-ea"/>
                    <a:cs typeface="+mn-cs"/>
                  </a:rPr>
                  <a:t> </a:t>
                </a:r>
                <a:r>
                  <a:rPr kumimoji="0" lang="sr-Latn-RS" sz="2400" b="1" i="0" u="none" strike="noStrike" kern="1200" cap="none" spc="0" normalizeH="0" baseline="0" noProof="0" dirty="0">
                    <a:ln>
                      <a:noFill/>
                    </a:ln>
                    <a:solidFill>
                      <a:srgbClr val="3B97DE"/>
                    </a:solidFill>
                    <a:effectLst/>
                    <a:uLnTx/>
                    <a:uFillTx/>
                    <a:latin typeface="Apis For Office"/>
                    <a:ea typeface="+mn-ea"/>
                    <a:cs typeface="+mn-cs"/>
                  </a:rPr>
                  <a:t>bolest,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srgbClr val="FFFFFF"/>
                    </a:solidFill>
                    <a:effectLst/>
                    <a:uLnTx/>
                    <a:uFillTx/>
                    <a:latin typeface="Apis For Office"/>
                    <a:ea typeface="+mn-ea"/>
                    <a:cs typeface="+mn-cs"/>
                  </a:rPr>
                  <a:t>definisana kao </a:t>
                </a:r>
                <a:endParaRPr kumimoji="0" lang="en-US" sz="1800" b="0" i="0" u="none" strike="noStrike" kern="1200" cap="none" spc="0" normalizeH="0" baseline="0" noProof="0" dirty="0">
                  <a:ln>
                    <a:noFill/>
                  </a:ln>
                  <a:solidFill>
                    <a:srgbClr val="FFFFFF"/>
                  </a:solidFill>
                  <a:effectLst/>
                  <a:uLnTx/>
                  <a:uFillTx/>
                  <a:latin typeface="Apis For Offic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srgbClr val="3B97DE"/>
                    </a:solidFill>
                    <a:effectLst/>
                    <a:uLnTx/>
                    <a:uFillTx/>
                    <a:latin typeface="Apis For Office"/>
                    <a:ea typeface="+mn-ea"/>
                    <a:cs typeface="+mn-cs"/>
                  </a:rPr>
                  <a:t>ITM</a:t>
                </a:r>
                <a:r>
                  <a:rPr kumimoji="0" lang="en-US" sz="2400" b="1" i="0" u="none" strike="noStrike" kern="1200" cap="none" spc="0" normalizeH="0" baseline="0" noProof="0" dirty="0">
                    <a:ln>
                      <a:noFill/>
                    </a:ln>
                    <a:solidFill>
                      <a:srgbClr val="3B97DE"/>
                    </a:solidFill>
                    <a:effectLst/>
                    <a:uLnTx/>
                    <a:uFillTx/>
                    <a:latin typeface="Apis For Office"/>
                    <a:ea typeface="+mn-ea"/>
                    <a:cs typeface="+mn-cs"/>
                  </a:rPr>
                  <a:t> </a:t>
                </a:r>
                <a14:m>
                  <m:oMath xmlns:m="http://schemas.openxmlformats.org/officeDocument/2006/math">
                    <m:r>
                      <a:rPr kumimoji="0" lang="en-US" sz="2400" b="1" i="1" u="none" strike="noStrike" kern="1200" cap="none" spc="0" normalizeH="0" baseline="0" noProof="0">
                        <a:ln>
                          <a:noFill/>
                        </a:ln>
                        <a:solidFill>
                          <a:srgbClr val="3B97DE"/>
                        </a:solidFill>
                        <a:effectLst/>
                        <a:uLnTx/>
                        <a:uFillTx/>
                        <a:latin typeface="Cambria Math" panose="02040503050406030204" pitchFamily="18" charset="0"/>
                        <a:ea typeface="Cambria Math" panose="02040503050406030204" pitchFamily="18" charset="0"/>
                        <a:cs typeface="+mn-cs"/>
                      </a:rPr>
                      <m:t>≥</m:t>
                    </m:r>
                  </m:oMath>
                </a14:m>
                <a:r>
                  <a:rPr kumimoji="0" lang="en-US" sz="2400" b="1" i="0" u="none" strike="noStrike" kern="1200" cap="none" spc="0" normalizeH="0" baseline="0" noProof="0" dirty="0">
                    <a:ln>
                      <a:noFill/>
                    </a:ln>
                    <a:solidFill>
                      <a:srgbClr val="3B97DE"/>
                    </a:solidFill>
                    <a:effectLst/>
                    <a:uLnTx/>
                    <a:uFillTx/>
                    <a:latin typeface="Apis For Office"/>
                    <a:ea typeface="+mn-ea"/>
                    <a:cs typeface="+mn-cs"/>
                  </a:rPr>
                  <a:t>30 kg/m</a:t>
                </a:r>
                <a:r>
                  <a:rPr kumimoji="0" lang="en-US" sz="2400" b="1" i="0" u="none" strike="noStrike" kern="1200" cap="none" spc="0" normalizeH="0" baseline="30000" noProof="0" dirty="0">
                    <a:ln>
                      <a:noFill/>
                    </a:ln>
                    <a:solidFill>
                      <a:srgbClr val="3B97DE"/>
                    </a:solidFill>
                    <a:effectLst/>
                    <a:uLnTx/>
                    <a:uFillTx/>
                    <a:latin typeface="Apis For Office"/>
                    <a:ea typeface="+mn-ea"/>
                    <a:cs typeface="+mn-cs"/>
                  </a:rPr>
                  <a:t>2</a:t>
                </a:r>
                <a:endParaRPr kumimoji="0" lang="en-US" sz="2400" b="1" i="0" u="none" strike="noStrike" kern="1200" cap="none" spc="0" normalizeH="0" baseline="0" noProof="0" dirty="0">
                  <a:ln>
                    <a:noFill/>
                  </a:ln>
                  <a:solidFill>
                    <a:srgbClr val="3B97DE"/>
                  </a:solidFill>
                  <a:effectLst/>
                  <a:uLnTx/>
                  <a:uFillTx/>
                  <a:latin typeface="Apis For Office"/>
                  <a:ea typeface="+mn-ea"/>
                  <a:cs typeface="+mn-cs"/>
                </a:endParaRPr>
              </a:p>
            </p:txBody>
          </p:sp>
        </mc:Choice>
        <mc:Fallback xmlns="">
          <p:sp>
            <p:nvSpPr>
              <p:cNvPr id="22" name="Rectangle 21">
                <a:extLst>
                  <a:ext uri="{FF2B5EF4-FFF2-40B4-BE49-F238E27FC236}">
                    <a16:creationId xmlns:a16="http://schemas.microsoft.com/office/drawing/2014/main" id="{FD9AE6CB-C7C9-A743-8E26-256F670E6AED}"/>
                  </a:ext>
                </a:extLst>
              </p:cNvPr>
              <p:cNvSpPr>
                <a:spLocks noRot="1" noChangeAspect="1" noMove="1" noResize="1" noEditPoints="1" noAdjustHandles="1" noChangeArrowheads="1" noChangeShapeType="1" noTextEdit="1"/>
              </p:cNvSpPr>
              <p:nvPr/>
            </p:nvSpPr>
            <p:spPr>
              <a:xfrm>
                <a:off x="813805" y="3508840"/>
                <a:ext cx="2345958" cy="1477328"/>
              </a:xfrm>
              <a:prstGeom prst="rect">
                <a:avLst/>
              </a:prstGeom>
              <a:blipFill>
                <a:blip r:embed="rId7"/>
                <a:stretch>
                  <a:fillRect t="-3306" b="-8678"/>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xmlns="" id="{EF6D0FD2-E741-2A4F-B07C-32445972A3B3}"/>
              </a:ext>
            </a:extLst>
          </p:cNvPr>
          <p:cNvSpPr/>
          <p:nvPr/>
        </p:nvSpPr>
        <p:spPr>
          <a:xfrm>
            <a:off x="6096000" y="3016473"/>
            <a:ext cx="3112706"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0" i="0" u="none" strike="noStrike" kern="1200" cap="none" spc="0" normalizeH="0" baseline="0" noProof="0" dirty="0">
                <a:ln>
                  <a:noFill/>
                </a:ln>
                <a:solidFill>
                  <a:srgbClr val="FFFFFF"/>
                </a:solidFill>
                <a:effectLst/>
                <a:uLnTx/>
                <a:uFillTx/>
                <a:latin typeface="Apis For Office"/>
                <a:ea typeface="+mn-ea"/>
                <a:cs typeface="+mn-cs"/>
              </a:rPr>
              <a:t>Pogađa</a:t>
            </a:r>
            <a:endParaRPr kumimoji="0" lang="en-US" sz="2000" b="0" i="0" u="none" strike="noStrike" kern="1200" cap="none" spc="0" normalizeH="0" baseline="0" noProof="0" dirty="0">
              <a:ln>
                <a:noFill/>
              </a:ln>
              <a:solidFill>
                <a:srgbClr val="FFFFFF"/>
              </a:solidFill>
              <a:effectLst/>
              <a:uLnTx/>
              <a:uFillTx/>
              <a:latin typeface="Apis For Offic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800" b="1" i="0" u="none" strike="noStrike" kern="1200" cap="none" spc="0" normalizeH="0" baseline="0" noProof="0" dirty="0">
                <a:ln>
                  <a:noFill/>
                </a:ln>
                <a:solidFill>
                  <a:srgbClr val="3B97DE"/>
                </a:solidFill>
                <a:effectLst/>
                <a:uLnTx/>
                <a:uFillTx/>
                <a:latin typeface="Apis For Office"/>
                <a:ea typeface="+mn-ea"/>
                <a:cs typeface="+mn-cs"/>
              </a:rPr>
              <a:t>650</a:t>
            </a:r>
            <a:r>
              <a:rPr kumimoji="0" lang="en-US" sz="2800" b="1" i="0" u="none" strike="noStrike" kern="1200" cap="none" spc="0" normalizeH="0" baseline="0" noProof="0" dirty="0">
                <a:ln>
                  <a:noFill/>
                </a:ln>
                <a:solidFill>
                  <a:srgbClr val="3B97DE"/>
                </a:solidFill>
                <a:effectLst/>
                <a:uLnTx/>
                <a:uFillTx/>
                <a:latin typeface="Apis For Office"/>
                <a:ea typeface="+mn-ea"/>
                <a:cs typeface="+mn-cs"/>
              </a:rPr>
              <a:t> mi</a:t>
            </a:r>
            <a:r>
              <a:rPr kumimoji="0" lang="sr-Latn-RS" sz="2800" b="1" i="0" u="none" strike="noStrike" kern="1200" cap="none" spc="0" normalizeH="0" baseline="0" noProof="0" dirty="0" err="1">
                <a:ln>
                  <a:noFill/>
                </a:ln>
                <a:solidFill>
                  <a:srgbClr val="3B97DE"/>
                </a:solidFill>
                <a:effectLst/>
                <a:uLnTx/>
                <a:uFillTx/>
                <a:latin typeface="Apis For Office"/>
                <a:ea typeface="+mn-ea"/>
                <a:cs typeface="+mn-cs"/>
              </a:rPr>
              <a:t>liona</a:t>
            </a:r>
            <a:r>
              <a:rPr kumimoji="0" lang="en-US" sz="2800" b="0" i="0" u="none" strike="noStrike" kern="1200" cap="none" spc="0" normalizeH="0" baseline="0" noProof="0" dirty="0">
                <a:ln>
                  <a:noFill/>
                </a:ln>
                <a:solidFill>
                  <a:srgbClr val="3B97DE"/>
                </a:solidFill>
                <a:effectLst/>
                <a:uLnTx/>
                <a:uFillTx/>
                <a:latin typeface="Apis For Office"/>
                <a:ea typeface="+mn-ea"/>
                <a:cs typeface="+mn-cs"/>
              </a:rPr>
              <a:t> </a:t>
            </a:r>
            <a:r>
              <a:rPr kumimoji="0" lang="sr-Latn-RS" sz="2000" b="0" i="0" u="none" strike="noStrike" kern="1200" cap="none" spc="0" normalizeH="0" baseline="0" noProof="0" dirty="0">
                <a:ln>
                  <a:noFill/>
                </a:ln>
                <a:solidFill>
                  <a:srgbClr val="FFFFFF"/>
                </a:solidFill>
                <a:effectLst/>
                <a:uLnTx/>
                <a:uFillTx/>
                <a:latin typeface="Apis For Office"/>
                <a:ea typeface="+mn-ea"/>
                <a:cs typeface="+mn-cs"/>
              </a:rPr>
              <a:t>ljudi</a:t>
            </a:r>
            <a:r>
              <a:rPr kumimoji="0" lang="en-US" sz="2000" b="0" i="0" u="none" strike="noStrike" kern="1200" cap="none" spc="0" normalizeH="0" baseline="0" noProof="0" dirty="0">
                <a:ln>
                  <a:noFill/>
                </a:ln>
                <a:solidFill>
                  <a:srgbClr val="FFFFFF"/>
                </a:solidFill>
                <a:effectLst/>
                <a:uLnTx/>
                <a:uFillTx/>
                <a:latin typeface="Apis For Office"/>
                <a:ea typeface="+mn-ea"/>
                <a:cs typeface="+mn-cs"/>
              </a:rPr>
              <a:t> </a:t>
            </a:r>
            <a:r>
              <a:rPr kumimoji="0" lang="sr-Latn-RS" sz="2000" b="0" i="0" u="none" strike="noStrike" kern="1200" cap="none" spc="0" normalizeH="0" baseline="0" noProof="0" dirty="0">
                <a:ln>
                  <a:noFill/>
                </a:ln>
                <a:solidFill>
                  <a:srgbClr val="FFFFFF"/>
                </a:solidFill>
                <a:effectLst/>
                <a:uLnTx/>
                <a:uFillTx/>
                <a:latin typeface="Apis For Office"/>
                <a:ea typeface="+mn-ea"/>
                <a:cs typeface="+mn-cs"/>
              </a:rPr>
              <a:t>i</a:t>
            </a:r>
            <a:r>
              <a:rPr kumimoji="0" lang="en-US" sz="2000" b="0" i="0" u="none" strike="noStrike" kern="1200" cap="none" spc="0" normalizeH="0" baseline="0" noProof="0" dirty="0">
                <a:ln>
                  <a:noFill/>
                </a:ln>
                <a:solidFill>
                  <a:srgbClr val="FFFFFF"/>
                </a:solidFill>
                <a:effectLst/>
                <a:uLnTx/>
                <a:uFillTx/>
                <a:latin typeface="Apis For Office"/>
                <a:ea typeface="+mn-ea"/>
                <a:cs typeface="+mn-cs"/>
              </a:rPr>
              <a:t> </a:t>
            </a:r>
            <a:r>
              <a:rPr kumimoji="0" lang="en-US" sz="2800" b="1" i="0" u="none" strike="noStrike" kern="1200" cap="none" spc="0" normalizeH="0" baseline="0" noProof="0" dirty="0">
                <a:ln>
                  <a:noFill/>
                </a:ln>
                <a:solidFill>
                  <a:srgbClr val="3B97DE"/>
                </a:solidFill>
                <a:effectLst/>
                <a:uLnTx/>
                <a:uFillTx/>
                <a:latin typeface="Apis For Office"/>
                <a:ea typeface="+mn-ea"/>
                <a:cs typeface="+mn-cs"/>
              </a:rPr>
              <a:t>157 mil</a:t>
            </a:r>
            <a:r>
              <a:rPr kumimoji="0" lang="sr-Latn-RS" sz="2800" b="1" i="0" u="none" strike="noStrike" kern="1200" cap="none" spc="0" normalizeH="0" baseline="0" noProof="0" dirty="0">
                <a:ln>
                  <a:noFill/>
                </a:ln>
                <a:solidFill>
                  <a:srgbClr val="3B97DE"/>
                </a:solidFill>
                <a:effectLst/>
                <a:uLnTx/>
                <a:uFillTx/>
                <a:latin typeface="Apis For Office"/>
                <a:ea typeface="+mn-ea"/>
                <a:cs typeface="+mn-cs"/>
              </a:rPr>
              <a:t>iona </a:t>
            </a:r>
            <a:r>
              <a:rPr kumimoji="0" lang="sr-Latn-RS" sz="2000" b="0" i="0" u="none" strike="noStrike" kern="1200" cap="none" spc="0" normalizeH="0" baseline="0" noProof="0" dirty="0">
                <a:ln>
                  <a:noFill/>
                </a:ln>
                <a:solidFill>
                  <a:srgbClr val="FFFFFF"/>
                </a:solidFill>
                <a:effectLst/>
                <a:uLnTx/>
                <a:uFillTx/>
                <a:latin typeface="Apis For Office"/>
                <a:ea typeface="+mn-ea"/>
                <a:cs typeface="+mn-cs"/>
              </a:rPr>
              <a:t>dece</a:t>
            </a:r>
            <a:r>
              <a:rPr kumimoji="0" lang="en-US" sz="2000" b="0" i="0" u="none" strike="noStrike" kern="1200" cap="none" spc="0" normalizeH="0" baseline="0" noProof="0" dirty="0">
                <a:ln>
                  <a:noFill/>
                </a:ln>
                <a:solidFill>
                  <a:srgbClr val="FFFFFF"/>
                </a:solidFill>
                <a:effectLst/>
                <a:uLnTx/>
                <a:uFillTx/>
                <a:latin typeface="Apis For Office"/>
                <a:ea typeface="+mn-ea"/>
                <a:cs typeface="+mn-cs"/>
              </a:rPr>
              <a:t> </a:t>
            </a:r>
            <a:r>
              <a:rPr kumimoji="0" lang="sr-Latn-RS" sz="2000" b="0" i="0" u="none" strike="noStrike" kern="1200" cap="none" spc="0" normalizeH="0" baseline="0" noProof="0" dirty="0">
                <a:ln>
                  <a:noFill/>
                </a:ln>
                <a:solidFill>
                  <a:srgbClr val="FFFFFF"/>
                </a:solidFill>
                <a:effectLst/>
                <a:uLnTx/>
                <a:uFillTx/>
                <a:latin typeface="Apis For Office"/>
                <a:ea typeface="+mn-ea"/>
                <a:cs typeface="+mn-cs"/>
              </a:rPr>
              <a:t>u svetu</a:t>
            </a:r>
            <a:endParaRPr kumimoji="0" lang="en-US" sz="2000"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0" name="Rectangle 9">
            <a:extLst>
              <a:ext uri="{FF2B5EF4-FFF2-40B4-BE49-F238E27FC236}">
                <a16:creationId xmlns:a16="http://schemas.microsoft.com/office/drawing/2014/main" xmlns="" id="{E9E7DD91-F57C-4465-92F8-7960DCB2EE95}"/>
              </a:ext>
            </a:extLst>
          </p:cNvPr>
          <p:cNvSpPr/>
          <p:nvPr/>
        </p:nvSpPr>
        <p:spPr>
          <a:xfrm>
            <a:off x="30070" y="6245184"/>
            <a:ext cx="996090" cy="6128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xmlns="" id="{B04B7A3B-1DD6-4090-A238-CBB81EFF6EAA}"/>
              </a:ext>
            </a:extLst>
          </p:cNvPr>
          <p:cNvSpPr/>
          <p:nvPr/>
        </p:nvSpPr>
        <p:spPr>
          <a:xfrm>
            <a:off x="10432342" y="6017328"/>
            <a:ext cx="1729588" cy="6128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TextBox 12">
            <a:extLst>
              <a:ext uri="{FF2B5EF4-FFF2-40B4-BE49-F238E27FC236}">
                <a16:creationId xmlns:a16="http://schemas.microsoft.com/office/drawing/2014/main" xmlns="" id="{9327AC7E-1848-43CC-8AF9-89D08A52B5B7}"/>
              </a:ext>
            </a:extLst>
          </p:cNvPr>
          <p:cNvSpPr txBox="1"/>
          <p:nvPr/>
        </p:nvSpPr>
        <p:spPr>
          <a:xfrm>
            <a:off x="1854202" y="6347251"/>
            <a:ext cx="612648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1" u="none" strike="noStrike" kern="1200" cap="none" spc="0" normalizeH="0" baseline="0" noProof="0" dirty="0">
                <a:ln>
                  <a:noFill/>
                </a:ln>
                <a:solidFill>
                  <a:srgbClr val="939AA7"/>
                </a:solidFill>
                <a:effectLst/>
                <a:uLnTx/>
                <a:uFillTx/>
                <a:latin typeface="Apis For Office"/>
                <a:ea typeface="+mn-ea"/>
                <a:cs typeface="+mn-cs"/>
              </a:rPr>
              <a:t>WHO. Obesity: preventing and managing the global epidemic. 2000.</a:t>
            </a:r>
            <a:endParaRPr kumimoji="0" lang="sr-Latn-RS" sz="700" b="0" i="1" u="none" strike="noStrike" kern="1200" cap="none" spc="0" normalizeH="0" baseline="0" noProof="0" dirty="0">
              <a:ln>
                <a:noFill/>
              </a:ln>
              <a:solidFill>
                <a:srgbClr val="939AA7"/>
              </a:solidFill>
              <a:effectLst/>
              <a:uLnTx/>
              <a:uFillTx/>
              <a:latin typeface="Apis For Offic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700" b="0" i="1" u="none" strike="noStrike" kern="1200" cap="none" spc="0" normalizeH="0" baseline="0" noProof="0" dirty="0">
                <a:ln>
                  <a:noFill/>
                </a:ln>
                <a:solidFill>
                  <a:srgbClr val="939AA7"/>
                </a:solidFill>
                <a:effectLst/>
                <a:uLnTx/>
                <a:uFillTx/>
                <a:latin typeface="Apis For Office"/>
                <a:ea typeface="+mn-ea"/>
                <a:cs typeface="+mn-cs"/>
              </a:rPr>
              <a:t>Dostupno na: </a:t>
            </a:r>
            <a:r>
              <a:rPr kumimoji="0" lang="en-CA" sz="700" b="0" i="1" u="none" strike="noStrike" kern="1200" cap="none" spc="0" normalizeH="0" baseline="0" noProof="0" dirty="0">
                <a:ln>
                  <a:noFill/>
                </a:ln>
                <a:solidFill>
                  <a:srgbClr val="939AA7"/>
                </a:solidFill>
                <a:effectLst/>
                <a:uLnTx/>
                <a:uFillTx/>
                <a:latin typeface="Apis For Office"/>
                <a:ea typeface="+mn-ea"/>
                <a:cs typeface="+mn-cs"/>
              </a:rPr>
              <a:t>https://www.who.int/nutrition/publications/obesity/WHO_TRS_894/en/. </a:t>
            </a:r>
            <a:r>
              <a:rPr kumimoji="0" lang="sr-Latn-RS" sz="700" b="0" i="1" u="none" strike="noStrike" kern="1200" cap="none" spc="0" normalizeH="0" baseline="0" noProof="0" dirty="0" err="1">
                <a:ln>
                  <a:noFill/>
                </a:ln>
                <a:solidFill>
                  <a:srgbClr val="939AA7"/>
                </a:solidFill>
                <a:effectLst/>
                <a:uLnTx/>
                <a:uFillTx/>
                <a:latin typeface="Apis For Office"/>
                <a:ea typeface="+mn-ea"/>
                <a:cs typeface="+mn-cs"/>
              </a:rPr>
              <a:t>Pristupljeno</a:t>
            </a:r>
            <a:r>
              <a:rPr kumimoji="0" lang="sr-Latn-RS" sz="700" b="0" i="1" u="none" strike="noStrike" kern="1200" cap="none" spc="0" normalizeH="0" baseline="0" noProof="0" dirty="0">
                <a:ln>
                  <a:noFill/>
                </a:ln>
                <a:solidFill>
                  <a:srgbClr val="939AA7"/>
                </a:solidFill>
                <a:effectLst/>
                <a:uLnTx/>
                <a:uFillTx/>
                <a:latin typeface="Apis For Office"/>
                <a:ea typeface="+mn-ea"/>
                <a:cs typeface="+mn-cs"/>
              </a:rPr>
              <a:t>:</a:t>
            </a:r>
            <a:r>
              <a:rPr kumimoji="0" lang="en-CA" sz="700" b="0" i="1" u="none" strike="noStrike" kern="1200" cap="none" spc="0" normalizeH="0" baseline="0" noProof="0" dirty="0">
                <a:ln>
                  <a:noFill/>
                </a:ln>
                <a:solidFill>
                  <a:srgbClr val="939AA7"/>
                </a:solidFill>
                <a:effectLst/>
                <a:uLnTx/>
                <a:uFillTx/>
                <a:latin typeface="Apis For Office"/>
                <a:ea typeface="+mn-ea"/>
                <a:cs typeface="+mn-cs"/>
              </a:rPr>
              <a:t> Ma</a:t>
            </a:r>
            <a:r>
              <a:rPr kumimoji="0" lang="sr-Latn-RS" sz="700" b="0" i="1" u="none" strike="noStrike" kern="1200" cap="none" spc="0" normalizeH="0" baseline="0" noProof="0" dirty="0">
                <a:ln>
                  <a:noFill/>
                </a:ln>
                <a:solidFill>
                  <a:srgbClr val="939AA7"/>
                </a:solidFill>
                <a:effectLst/>
                <a:uLnTx/>
                <a:uFillTx/>
                <a:latin typeface="Apis For Office"/>
                <a:ea typeface="+mn-ea"/>
                <a:cs typeface="+mn-cs"/>
              </a:rPr>
              <a:t>j</a:t>
            </a:r>
            <a:r>
              <a:rPr kumimoji="0" lang="en-CA" sz="700" b="0" i="1" u="none" strike="noStrike" kern="1200" cap="none" spc="0" normalizeH="0" baseline="0" noProof="0" dirty="0">
                <a:ln>
                  <a:noFill/>
                </a:ln>
                <a:solidFill>
                  <a:srgbClr val="939AA7"/>
                </a:solidFill>
                <a:effectLst/>
                <a:uLnTx/>
                <a:uFillTx/>
                <a:latin typeface="Apis For Office"/>
                <a:ea typeface="+mn-ea"/>
                <a:cs typeface="+mn-cs"/>
              </a:rPr>
              <a:t> 202</a:t>
            </a:r>
            <a:r>
              <a:rPr kumimoji="0" lang="sr-Latn-RS" sz="700" b="0" i="1" u="none" strike="noStrike" kern="1200" cap="none" spc="0" normalizeH="0" baseline="0" noProof="0" dirty="0">
                <a:ln>
                  <a:noFill/>
                </a:ln>
                <a:solidFill>
                  <a:srgbClr val="939AA7"/>
                </a:solidFill>
                <a:effectLst/>
                <a:uLnTx/>
                <a:uFillTx/>
                <a:latin typeface="Apis For Office"/>
                <a:ea typeface="+mn-ea"/>
                <a:cs typeface="+mn-cs"/>
              </a:rPr>
              <a:t>2</a:t>
            </a:r>
            <a:r>
              <a:rPr kumimoji="0" lang="en-GB" sz="700" b="0" i="1" u="none" strike="noStrike" kern="1200" cap="none" spc="0" normalizeH="0" baseline="0" noProof="0" dirty="0">
                <a:ln>
                  <a:noFill/>
                </a:ln>
                <a:solidFill>
                  <a:srgbClr val="939AA7"/>
                </a:solidFill>
                <a:effectLst/>
                <a:uLnTx/>
                <a:uFillTx/>
                <a:latin typeface="Apis For Office"/>
                <a:ea typeface="+mn-ea"/>
                <a:cs typeface="+mn-cs"/>
              </a:rPr>
              <a:t>; </a:t>
            </a:r>
            <a:br>
              <a:rPr kumimoji="0" lang="en-GB" sz="700" b="0" i="1" u="none" strike="noStrike" kern="1200" cap="none" spc="0" normalizeH="0" baseline="0" noProof="0" dirty="0">
                <a:ln>
                  <a:noFill/>
                </a:ln>
                <a:solidFill>
                  <a:srgbClr val="939AA7"/>
                </a:solidFill>
                <a:effectLst/>
                <a:uLnTx/>
                <a:uFillTx/>
                <a:latin typeface="Apis For Office"/>
                <a:ea typeface="+mn-ea"/>
                <a:cs typeface="+mn-cs"/>
              </a:rPr>
            </a:br>
            <a:endParaRPr kumimoji="0" lang="en-GB" sz="1800" b="0" i="0" u="none" strike="noStrike" kern="1200" cap="none" spc="0" normalizeH="0" baseline="0" noProof="0" dirty="0">
              <a:ln>
                <a:noFill/>
              </a:ln>
              <a:solidFill>
                <a:srgbClr val="4A4B4D"/>
              </a:solidFill>
              <a:effectLst/>
              <a:uLnTx/>
              <a:uFillTx/>
              <a:latin typeface="Verdana"/>
              <a:ea typeface="+mn-ea"/>
              <a:cs typeface="+mn-cs"/>
            </a:endParaRPr>
          </a:p>
        </p:txBody>
      </p:sp>
    </p:spTree>
    <p:extLst>
      <p:ext uri="{BB962C8B-B14F-4D97-AF65-F5344CB8AC3E}">
        <p14:creationId xmlns:p14="http://schemas.microsoft.com/office/powerpoint/2010/main" val="7170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0"/>
                                        <p:tgtEl>
                                          <p:spTgt spid="21"/>
                                        </p:tgtEl>
                                      </p:cBhvr>
                                    </p:animEffect>
                                    <p:anim calcmode="lin" valueType="num">
                                      <p:cBhvr>
                                        <p:cTn id="8" dur="2500" fill="hold"/>
                                        <p:tgtEl>
                                          <p:spTgt spid="21"/>
                                        </p:tgtEl>
                                        <p:attrNameLst>
                                          <p:attrName>ppt_x</p:attrName>
                                        </p:attrNameLst>
                                      </p:cBhvr>
                                      <p:tavLst>
                                        <p:tav tm="0">
                                          <p:val>
                                            <p:strVal val="#ppt_x"/>
                                          </p:val>
                                        </p:tav>
                                        <p:tav tm="100000">
                                          <p:val>
                                            <p:strVal val="#ppt_x"/>
                                          </p:val>
                                        </p:tav>
                                      </p:tavLst>
                                    </p:anim>
                                    <p:anim calcmode="lin" valueType="num">
                                      <p:cBhvr>
                                        <p:cTn id="9" dur="2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500"/>
                                        <p:tgtEl>
                                          <p:spTgt spid="22"/>
                                        </p:tgtEl>
                                      </p:cBhvr>
                                    </p:animEffect>
                                    <p:anim calcmode="lin" valueType="num">
                                      <p:cBhvr>
                                        <p:cTn id="13" dur="2500" fill="hold"/>
                                        <p:tgtEl>
                                          <p:spTgt spid="22"/>
                                        </p:tgtEl>
                                        <p:attrNameLst>
                                          <p:attrName>ppt_x</p:attrName>
                                        </p:attrNameLst>
                                      </p:cBhvr>
                                      <p:tavLst>
                                        <p:tav tm="0">
                                          <p:val>
                                            <p:strVal val="#ppt_x"/>
                                          </p:val>
                                        </p:tav>
                                        <p:tav tm="100000">
                                          <p:val>
                                            <p:strVal val="#ppt_x"/>
                                          </p:val>
                                        </p:tav>
                                      </p:tavLst>
                                    </p:anim>
                                    <p:anim calcmode="lin" valueType="num">
                                      <p:cBhvr>
                                        <p:cTn id="14" dur="2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60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0"/>
                                        <p:tgtEl>
                                          <p:spTgt spid="23"/>
                                        </p:tgtEl>
                                      </p:cBhvr>
                                    </p:animEffect>
                                    <p:anim calcmode="lin" valueType="num">
                                      <p:cBhvr>
                                        <p:cTn id="18" dur="2500" fill="hold"/>
                                        <p:tgtEl>
                                          <p:spTgt spid="23"/>
                                        </p:tgtEl>
                                        <p:attrNameLst>
                                          <p:attrName>ppt_x</p:attrName>
                                        </p:attrNameLst>
                                      </p:cBhvr>
                                      <p:tavLst>
                                        <p:tav tm="0">
                                          <p:val>
                                            <p:strVal val="#ppt_x"/>
                                          </p:val>
                                        </p:tav>
                                        <p:tav tm="100000">
                                          <p:val>
                                            <p:strVal val="#ppt_x"/>
                                          </p:val>
                                        </p:tav>
                                      </p:tavLst>
                                    </p:anim>
                                    <p:anim calcmode="lin" valueType="num">
                                      <p:cBhvr>
                                        <p:cTn id="19" dur="2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0"/>
                                        <p:tgtEl>
                                          <p:spTgt spid="11"/>
                                        </p:tgtEl>
                                      </p:cBhvr>
                                    </p:animEffect>
                                    <p:anim calcmode="lin" valueType="num">
                                      <p:cBhvr>
                                        <p:cTn id="23" dur="2500" fill="hold"/>
                                        <p:tgtEl>
                                          <p:spTgt spid="11"/>
                                        </p:tgtEl>
                                        <p:attrNameLst>
                                          <p:attrName>ppt_x</p:attrName>
                                        </p:attrNameLst>
                                      </p:cBhvr>
                                      <p:tavLst>
                                        <p:tav tm="0">
                                          <p:val>
                                            <p:strVal val="#ppt_x"/>
                                          </p:val>
                                        </p:tav>
                                        <p:tav tm="100000">
                                          <p:val>
                                            <p:strVal val="#ppt_x"/>
                                          </p:val>
                                        </p:tav>
                                      </p:tavLst>
                                    </p:anim>
                                    <p:anim calcmode="lin" valueType="num">
                                      <p:cBhvr>
                                        <p:cTn id="24" dur="2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1FD9D-F47F-4276-A2DA-820859192DF1}"/>
              </a:ext>
            </a:extLst>
          </p:cNvPr>
          <p:cNvSpPr>
            <a:spLocks noGrp="1"/>
          </p:cNvSpPr>
          <p:nvPr>
            <p:ph type="title"/>
          </p:nvPr>
        </p:nvSpPr>
        <p:spPr>
          <a:xfrm>
            <a:off x="490654" y="486752"/>
            <a:ext cx="10989281" cy="1004285"/>
          </a:xfrm>
        </p:spPr>
        <p:txBody>
          <a:bodyPr/>
          <a:lstStyle/>
          <a:p>
            <a:pPr defTabSz="914400">
              <a:spcBef>
                <a:spcPts val="300"/>
              </a:spcBef>
              <a:spcAft>
                <a:spcPts val="600"/>
              </a:spcAft>
              <a:defRPr/>
            </a:pPr>
            <a:r>
              <a:rPr lang="sr-Latn-RS" sz="2800" b="1" dirty="0">
                <a:gradFill flip="none" rotWithShape="1">
                  <a:gsLst>
                    <a:gs pos="21000">
                      <a:srgbClr val="A12340"/>
                    </a:gs>
                    <a:gs pos="53000">
                      <a:srgbClr val="48308D"/>
                    </a:gs>
                  </a:gsLst>
                  <a:lin ang="2400000" scaled="0"/>
                  <a:tileRect/>
                </a:gradFill>
                <a:latin typeface="Verdana"/>
                <a:ea typeface="+mn-ea"/>
                <a:cs typeface="+mn-cs"/>
              </a:rPr>
              <a:t>Prevalencija gojaznosti u Srbiji</a:t>
            </a:r>
            <a:r>
              <a:rPr lang="en-US" sz="2800" b="1" dirty="0">
                <a:gradFill flip="none" rotWithShape="1">
                  <a:gsLst>
                    <a:gs pos="21000">
                      <a:srgbClr val="A12340"/>
                    </a:gs>
                    <a:gs pos="53000">
                      <a:srgbClr val="48308D"/>
                    </a:gs>
                  </a:gsLst>
                  <a:lin ang="2400000" scaled="0"/>
                  <a:tileRect/>
                </a:gradFill>
                <a:latin typeface="Verdana"/>
                <a:ea typeface="+mn-ea"/>
                <a:cs typeface="+mn-cs"/>
              </a:rPr>
              <a:t/>
            </a:r>
            <a:br>
              <a:rPr lang="en-US" sz="2800" b="1" dirty="0">
                <a:gradFill flip="none" rotWithShape="1">
                  <a:gsLst>
                    <a:gs pos="21000">
                      <a:srgbClr val="A12340"/>
                    </a:gs>
                    <a:gs pos="53000">
                      <a:srgbClr val="48308D"/>
                    </a:gs>
                  </a:gsLst>
                  <a:lin ang="2400000" scaled="0"/>
                  <a:tileRect/>
                </a:gradFill>
                <a:latin typeface="Verdana"/>
                <a:ea typeface="+mn-ea"/>
                <a:cs typeface="+mn-cs"/>
              </a:rPr>
            </a:br>
            <a:r>
              <a:rPr lang="en-US" sz="1800" dirty="0">
                <a:latin typeface="+mn-lt"/>
              </a:rPr>
              <a:t>U </a:t>
            </a:r>
            <a:r>
              <a:rPr lang="en-US" sz="1800" dirty="0" err="1">
                <a:latin typeface="+mn-lt"/>
              </a:rPr>
              <a:t>Srbiji</a:t>
            </a:r>
            <a:r>
              <a:rPr lang="en-US" sz="1800" dirty="0">
                <a:latin typeface="+mn-lt"/>
              </a:rPr>
              <a:t> je 24 % </a:t>
            </a:r>
            <a:r>
              <a:rPr lang="en-US" sz="1800" dirty="0" err="1">
                <a:latin typeface="+mn-lt"/>
              </a:rPr>
              <a:t>populacije</a:t>
            </a:r>
            <a:r>
              <a:rPr lang="en-US" sz="1800" dirty="0">
                <a:latin typeface="+mn-lt"/>
              </a:rPr>
              <a:t> </a:t>
            </a:r>
            <a:r>
              <a:rPr lang="en-US" sz="1800" dirty="0" err="1">
                <a:latin typeface="+mn-lt"/>
              </a:rPr>
              <a:t>gojazno</a:t>
            </a:r>
            <a:r>
              <a:rPr lang="en-US" sz="1800" dirty="0">
                <a:latin typeface="+mn-lt"/>
              </a:rPr>
              <a:t>. </a:t>
            </a:r>
            <a:r>
              <a:rPr lang="en-US" sz="1800" dirty="0" err="1">
                <a:latin typeface="+mn-lt"/>
              </a:rPr>
              <a:t>Svaki</a:t>
            </a:r>
            <a:r>
              <a:rPr lang="en-US" sz="1800" dirty="0">
                <a:latin typeface="+mn-lt"/>
              </a:rPr>
              <a:t> 5 </a:t>
            </a:r>
            <a:r>
              <a:rPr lang="en-US" sz="1800" dirty="0" err="1">
                <a:latin typeface="+mn-lt"/>
              </a:rPr>
              <a:t>stanovnik</a:t>
            </a:r>
            <a:r>
              <a:rPr lang="en-US" sz="1800" dirty="0">
                <a:latin typeface="+mn-lt"/>
              </a:rPr>
              <a:t> je </a:t>
            </a:r>
            <a:r>
              <a:rPr lang="en-US" sz="1800" dirty="0" err="1">
                <a:latin typeface="+mn-lt"/>
              </a:rPr>
              <a:t>gojazan</a:t>
            </a:r>
            <a:r>
              <a:rPr lang="en-US" sz="1800" dirty="0">
                <a:latin typeface="+mn-lt"/>
              </a:rPr>
              <a:t> (BMI &gt; 30), a </a:t>
            </a:r>
            <a:r>
              <a:rPr lang="en-US" sz="1800" dirty="0" err="1">
                <a:latin typeface="+mn-lt"/>
              </a:rPr>
              <a:t>svaki</a:t>
            </a:r>
            <a:r>
              <a:rPr lang="en-US" sz="1800" dirty="0">
                <a:latin typeface="+mn-lt"/>
              </a:rPr>
              <a:t> 2 </a:t>
            </a:r>
            <a:r>
              <a:rPr lang="en-US" sz="1800" dirty="0" err="1">
                <a:latin typeface="+mn-lt"/>
              </a:rPr>
              <a:t>stanovnik</a:t>
            </a:r>
            <a:r>
              <a:rPr lang="en-US" sz="1800" dirty="0">
                <a:latin typeface="+mn-lt"/>
              </a:rPr>
              <a:t> je </a:t>
            </a:r>
            <a:r>
              <a:rPr lang="en-US" sz="1800" dirty="0" err="1">
                <a:latin typeface="+mn-lt"/>
              </a:rPr>
              <a:t>predgojazan</a:t>
            </a:r>
            <a:r>
              <a:rPr lang="en-US" sz="1800" dirty="0">
                <a:latin typeface="+mn-lt"/>
              </a:rPr>
              <a:t> </a:t>
            </a:r>
            <a:r>
              <a:rPr lang="en-US" sz="1800" dirty="0" err="1">
                <a:latin typeface="+mn-lt"/>
              </a:rPr>
              <a:t>ili</a:t>
            </a:r>
            <a:r>
              <a:rPr lang="en-US" sz="1800" dirty="0">
                <a:latin typeface="+mn-lt"/>
              </a:rPr>
              <a:t> </a:t>
            </a:r>
            <a:r>
              <a:rPr lang="en-US" sz="1800" dirty="0" err="1">
                <a:latin typeface="+mn-lt"/>
              </a:rPr>
              <a:t>gojazan</a:t>
            </a:r>
            <a:r>
              <a:rPr lang="en-US" sz="1800" dirty="0">
                <a:latin typeface="+mn-lt"/>
              </a:rPr>
              <a:t>. </a:t>
            </a:r>
            <a:r>
              <a:rPr lang="en-US" sz="1800" dirty="0" err="1">
                <a:latin typeface="+mn-lt"/>
              </a:rPr>
              <a:t>Naš</a:t>
            </a:r>
            <a:r>
              <a:rPr lang="en-US" sz="1800" dirty="0">
                <a:latin typeface="+mn-lt"/>
              </a:rPr>
              <a:t> </a:t>
            </a:r>
            <a:r>
              <a:rPr lang="en-US" sz="1800" dirty="0" err="1">
                <a:latin typeface="+mn-lt"/>
              </a:rPr>
              <a:t>zadatak</a:t>
            </a:r>
            <a:r>
              <a:rPr lang="en-US" sz="1800" dirty="0">
                <a:latin typeface="+mn-lt"/>
              </a:rPr>
              <a:t> je da </a:t>
            </a:r>
            <a:r>
              <a:rPr lang="en-US" sz="1800" dirty="0" err="1">
                <a:latin typeface="+mn-lt"/>
              </a:rPr>
              <a:t>na</a:t>
            </a:r>
            <a:r>
              <a:rPr lang="en-US" sz="1800" dirty="0">
                <a:latin typeface="+mn-lt"/>
              </a:rPr>
              <a:t> </a:t>
            </a:r>
            <a:r>
              <a:rPr lang="en-US" sz="1800" dirty="0" err="1">
                <a:latin typeface="+mn-lt"/>
              </a:rPr>
              <a:t>vreme</a:t>
            </a:r>
            <a:r>
              <a:rPr lang="en-US" sz="1800" dirty="0">
                <a:latin typeface="+mn-lt"/>
              </a:rPr>
              <a:t> </a:t>
            </a:r>
            <a:r>
              <a:rPr lang="en-US" sz="1800" dirty="0" err="1">
                <a:latin typeface="+mn-lt"/>
              </a:rPr>
              <a:t>intervenišemo</a:t>
            </a:r>
            <a:r>
              <a:rPr lang="en-US" sz="1800" dirty="0">
                <a:latin typeface="+mn-lt"/>
              </a:rPr>
              <a:t>  </a:t>
            </a:r>
            <a:r>
              <a:rPr lang="en-US" sz="1800" dirty="0" err="1">
                <a:latin typeface="+mn-lt"/>
              </a:rPr>
              <a:t>i</a:t>
            </a:r>
            <a:r>
              <a:rPr lang="en-US" sz="1800" dirty="0">
                <a:latin typeface="+mn-lt"/>
              </a:rPr>
              <a:t> </a:t>
            </a:r>
            <a:r>
              <a:rPr lang="en-US" sz="1800" dirty="0" err="1">
                <a:latin typeface="+mn-lt"/>
              </a:rPr>
              <a:t>učestvujemo</a:t>
            </a:r>
            <a:r>
              <a:rPr lang="en-US" sz="1800" dirty="0">
                <a:latin typeface="+mn-lt"/>
              </a:rPr>
              <a:t> u </a:t>
            </a:r>
            <a:r>
              <a:rPr lang="en-US" sz="1800" dirty="0" err="1">
                <a:latin typeface="+mn-lt"/>
              </a:rPr>
              <a:t>prevenciji</a:t>
            </a:r>
            <a:r>
              <a:rPr lang="en-US" sz="1800" dirty="0">
                <a:latin typeface="+mn-lt"/>
              </a:rPr>
              <a:t> </a:t>
            </a:r>
            <a:r>
              <a:rPr lang="en-US" sz="1800" dirty="0" err="1">
                <a:latin typeface="+mn-lt"/>
              </a:rPr>
              <a:t>nastanka</a:t>
            </a:r>
            <a:r>
              <a:rPr lang="en-US" sz="1800" dirty="0">
                <a:latin typeface="+mn-lt"/>
              </a:rPr>
              <a:t> </a:t>
            </a:r>
            <a:r>
              <a:rPr lang="en-US" sz="1800" dirty="0" err="1">
                <a:latin typeface="+mn-lt"/>
              </a:rPr>
              <a:t>gojaznosti</a:t>
            </a:r>
            <a:r>
              <a:rPr lang="en-US" sz="1800" dirty="0">
                <a:latin typeface="+mn-lt"/>
              </a:rPr>
              <a:t>. </a:t>
            </a:r>
            <a:r>
              <a:rPr lang="en-US" sz="1200" dirty="0"/>
              <a:t/>
            </a:r>
            <a:br>
              <a:rPr lang="en-US" sz="1200" dirty="0"/>
            </a:br>
            <a:endParaRPr lang="en-GB" sz="1200" b="1" dirty="0">
              <a:gradFill flip="none" rotWithShape="1">
                <a:gsLst>
                  <a:gs pos="21000">
                    <a:srgbClr val="A12340"/>
                  </a:gs>
                  <a:gs pos="53000">
                    <a:srgbClr val="48308D"/>
                  </a:gs>
                </a:gsLst>
                <a:lin ang="2400000" scaled="0"/>
                <a:tileRect/>
              </a:gradFill>
              <a:latin typeface="Verdana"/>
              <a:ea typeface="+mn-ea"/>
              <a:cs typeface="+mn-cs"/>
            </a:endParaRPr>
          </a:p>
        </p:txBody>
      </p:sp>
      <p:pic>
        <p:nvPicPr>
          <p:cNvPr id="9" name="Content Placeholder 8" descr="A picture containing text, clipart&#10;&#10;Description automatically generated">
            <a:extLst>
              <a:ext uri="{FF2B5EF4-FFF2-40B4-BE49-F238E27FC236}">
                <a16:creationId xmlns:a16="http://schemas.microsoft.com/office/drawing/2014/main" xmlns="" id="{C470FB65-E0B2-4F32-BC7D-AD7AD44779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488" y="3778466"/>
            <a:ext cx="4868881" cy="21736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Date Placeholder 3">
            <a:extLst>
              <a:ext uri="{FF2B5EF4-FFF2-40B4-BE49-F238E27FC236}">
                <a16:creationId xmlns:a16="http://schemas.microsoft.com/office/drawing/2014/main" xmlns="" id="{27C0A6A8-77B7-4CFB-91A6-AF28428F5F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B4D"/>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xmlns="" id="{2AD138B1-5042-4DF7-80D0-1C340407B27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800" b="0" i="0" u="none" strike="noStrike" kern="1200" cap="none" spc="0" normalizeH="0" baseline="0" noProof="0" smtClean="0">
                <a:ln>
                  <a:noFill/>
                </a:ln>
                <a:solidFill>
                  <a:srgbClr val="4A4B4D"/>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dirty="0">
              <a:ln>
                <a:noFill/>
              </a:ln>
              <a:solidFill>
                <a:srgbClr val="4A4B4D"/>
              </a:solidFill>
              <a:effectLst/>
              <a:uLnTx/>
              <a:uFillTx/>
              <a:latin typeface="Verdana"/>
              <a:ea typeface="+mn-ea"/>
              <a:cs typeface="+mn-cs"/>
            </a:endParaRPr>
          </a:p>
        </p:txBody>
      </p:sp>
      <p:sp>
        <p:nvSpPr>
          <p:cNvPr id="7" name="Text Placeholder 6">
            <a:extLst>
              <a:ext uri="{FF2B5EF4-FFF2-40B4-BE49-F238E27FC236}">
                <a16:creationId xmlns:a16="http://schemas.microsoft.com/office/drawing/2014/main" xmlns="" id="{85E13866-E55A-4387-8F5F-7C97EB862C2D}"/>
              </a:ext>
            </a:extLst>
          </p:cNvPr>
          <p:cNvSpPr>
            <a:spLocks noGrp="1"/>
          </p:cNvSpPr>
          <p:nvPr>
            <p:ph type="body" sz="quarter" idx="13"/>
          </p:nvPr>
        </p:nvSpPr>
        <p:spPr>
          <a:xfrm>
            <a:off x="1284852" y="6369158"/>
            <a:ext cx="8862572" cy="357286"/>
          </a:xfrm>
        </p:spPr>
        <p:txBody>
          <a:bodyPr>
            <a:normAutofit/>
          </a:bodyPr>
          <a:lstStyle/>
          <a:p>
            <a:r>
              <a:rPr lang="en-GB" sz="700" dirty="0">
                <a:solidFill>
                  <a:srgbClr val="939AA7"/>
                </a:solidFill>
              </a:rPr>
              <a:t>World Obesity Federation. 2022. World Obesity Atlas 2022 | </a:t>
            </a:r>
            <a:r>
              <a:rPr lang="sr-Latn-RS" sz="700" dirty="0">
                <a:solidFill>
                  <a:srgbClr val="939AA7"/>
                </a:solidFill>
              </a:rPr>
              <a:t>Dostupno na:</a:t>
            </a:r>
            <a:r>
              <a:rPr lang="en-GB" sz="700" dirty="0">
                <a:solidFill>
                  <a:srgbClr val="939AA7"/>
                </a:solidFill>
              </a:rPr>
              <a:t> &lt;https://www.worldobesity.org/resources/resource-library/world-obesity-atlas-2022&gt; </a:t>
            </a:r>
            <a:r>
              <a:rPr lang="sr-Latn-RS" sz="700" dirty="0" err="1">
                <a:solidFill>
                  <a:srgbClr val="939AA7"/>
                </a:solidFill>
              </a:rPr>
              <a:t>Pristupljeno</a:t>
            </a:r>
            <a:r>
              <a:rPr lang="sr-Latn-RS" sz="700" dirty="0">
                <a:solidFill>
                  <a:srgbClr val="939AA7"/>
                </a:solidFill>
              </a:rPr>
              <a:t>: </a:t>
            </a:r>
            <a:r>
              <a:rPr lang="en-GB" sz="700" dirty="0">
                <a:solidFill>
                  <a:srgbClr val="939AA7"/>
                </a:solidFill>
              </a:rPr>
              <a:t>9 A</a:t>
            </a:r>
            <a:r>
              <a:rPr lang="sr-Latn-RS" sz="700" dirty="0" err="1">
                <a:solidFill>
                  <a:srgbClr val="939AA7"/>
                </a:solidFill>
              </a:rPr>
              <a:t>vgust</a:t>
            </a:r>
            <a:r>
              <a:rPr lang="sr-Latn-RS" sz="700" dirty="0">
                <a:solidFill>
                  <a:srgbClr val="939AA7"/>
                </a:solidFill>
              </a:rPr>
              <a:t>,</a:t>
            </a:r>
            <a:r>
              <a:rPr lang="en-GB" sz="700" dirty="0">
                <a:solidFill>
                  <a:srgbClr val="939AA7"/>
                </a:solidFill>
              </a:rPr>
              <a:t> 2022</a:t>
            </a:r>
          </a:p>
        </p:txBody>
      </p:sp>
      <p:sp>
        <p:nvSpPr>
          <p:cNvPr id="10" name="Rectangle: Rounded Corners 9">
            <a:extLst>
              <a:ext uri="{FF2B5EF4-FFF2-40B4-BE49-F238E27FC236}">
                <a16:creationId xmlns:a16="http://schemas.microsoft.com/office/drawing/2014/main" xmlns="" id="{964FAE40-F861-49D2-84C2-ED8D7C630641}"/>
              </a:ext>
            </a:extLst>
          </p:cNvPr>
          <p:cNvSpPr/>
          <p:nvPr/>
        </p:nvSpPr>
        <p:spPr>
          <a:xfrm>
            <a:off x="1092635" y="2075250"/>
            <a:ext cx="4055739" cy="1004284"/>
          </a:xfrm>
          <a:prstGeom prst="round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0" i="0" u="none" strike="noStrike" kern="1200" cap="none" spc="0" normalizeH="0" baseline="0" noProof="0" dirty="0">
                <a:ln>
                  <a:noFill/>
                </a:ln>
                <a:solidFill>
                  <a:srgbClr val="FFFFFF"/>
                </a:solidFill>
                <a:effectLst/>
                <a:uLnTx/>
                <a:uFillTx/>
                <a:latin typeface="Verdana"/>
                <a:ea typeface="+mn-ea"/>
                <a:cs typeface="+mn-cs"/>
              </a:rPr>
              <a:t>&gt; 20% populacije gojazno</a:t>
            </a:r>
            <a:endParaRPr kumimoji="0" lang="en-GB" sz="2000" b="0" i="0" u="none" strike="noStrike" kern="1200" cap="none" spc="0" normalizeH="0" baseline="0" noProof="0" dirty="0" err="1">
              <a:ln>
                <a:noFill/>
              </a:ln>
              <a:solidFill>
                <a:srgbClr val="FFFFFF"/>
              </a:solidFill>
              <a:effectLst/>
              <a:uLnTx/>
              <a:uFillTx/>
              <a:latin typeface="Verdana"/>
              <a:ea typeface="+mn-ea"/>
              <a:cs typeface="+mn-cs"/>
            </a:endParaRPr>
          </a:p>
        </p:txBody>
      </p:sp>
      <p:pic>
        <p:nvPicPr>
          <p:cNvPr id="12" name="Picture 11" descr="A picture containing text&#10;&#10;Description automatically generated">
            <a:extLst>
              <a:ext uri="{FF2B5EF4-FFF2-40B4-BE49-F238E27FC236}">
                <a16:creationId xmlns:a16="http://schemas.microsoft.com/office/drawing/2014/main" xmlns="" id="{128E40CD-46F5-4A32-B880-1F62DE0E4231}"/>
              </a:ext>
            </a:extLst>
          </p:cNvPr>
          <p:cNvPicPr>
            <a:picLocks noChangeAspect="1"/>
          </p:cNvPicPr>
          <p:nvPr/>
        </p:nvPicPr>
        <p:blipFill rotWithShape="1">
          <a:blip r:embed="rId3">
            <a:extLst>
              <a:ext uri="{28A0092B-C50C-407E-A947-70E740481C1C}">
                <a14:useLocalDpi xmlns:a14="http://schemas.microsoft.com/office/drawing/2010/main" val="0"/>
              </a:ext>
            </a:extLst>
          </a:blip>
          <a:srcRect r="-151" b="51695"/>
          <a:stretch/>
        </p:blipFill>
        <p:spPr>
          <a:xfrm>
            <a:off x="7030721" y="3778466"/>
            <a:ext cx="4833541" cy="21736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Rectangle: Rounded Corners 17">
            <a:extLst>
              <a:ext uri="{FF2B5EF4-FFF2-40B4-BE49-F238E27FC236}">
                <a16:creationId xmlns:a16="http://schemas.microsoft.com/office/drawing/2014/main" xmlns="" id="{B5CC9F5E-67CE-450B-AABD-DB9C1F4E4977}"/>
              </a:ext>
            </a:extLst>
          </p:cNvPr>
          <p:cNvSpPr/>
          <p:nvPr/>
        </p:nvSpPr>
        <p:spPr>
          <a:xfrm>
            <a:off x="7298918" y="2075120"/>
            <a:ext cx="4297146" cy="1045042"/>
          </a:xfrm>
          <a:prstGeom prst="round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0" i="0" u="none" strike="noStrike" kern="1200" cap="none" spc="0" normalizeH="0" baseline="0" noProof="0" dirty="0">
                <a:ln>
                  <a:noFill/>
                </a:ln>
                <a:solidFill>
                  <a:srgbClr val="FFFFFF"/>
                </a:solidFill>
                <a:effectLst/>
                <a:uLnTx/>
                <a:uFillTx/>
                <a:latin typeface="Verdana"/>
                <a:ea typeface="+mn-ea"/>
                <a:cs typeface="+mn-cs"/>
              </a:rPr>
              <a:t>&gt;50% populacije prekomerno uhranjeno i gojazno</a:t>
            </a:r>
            <a:endParaRPr kumimoji="0" lang="en-GB" sz="2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xmlns="" id="{7236B509-6707-4D8A-B88D-446FEDEEA47B}"/>
              </a:ext>
            </a:extLst>
          </p:cNvPr>
          <p:cNvSpPr/>
          <p:nvPr/>
        </p:nvSpPr>
        <p:spPr>
          <a:xfrm>
            <a:off x="0" y="6106160"/>
            <a:ext cx="914400" cy="6800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xmlns="" id="{1F5CDAC5-66B3-4592-9F26-FAA7E7FC3ECA}"/>
              </a:ext>
            </a:extLst>
          </p:cNvPr>
          <p:cNvSpPr/>
          <p:nvPr/>
        </p:nvSpPr>
        <p:spPr>
          <a:xfrm>
            <a:off x="10517876" y="5952074"/>
            <a:ext cx="1491244" cy="8341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547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000" dirty="0" err="1">
                <a:solidFill>
                  <a:srgbClr val="002060"/>
                </a:solidFill>
              </a:rPr>
              <a:t>Najjednostavnije</a:t>
            </a:r>
            <a:r>
              <a:rPr lang="en-US" sz="2000" dirty="0">
                <a:solidFill>
                  <a:srgbClr val="002060"/>
                </a:solidFill>
              </a:rPr>
              <a:t> </a:t>
            </a:r>
            <a:r>
              <a:rPr lang="en-US" sz="2000" dirty="0" err="1">
                <a:solidFill>
                  <a:srgbClr val="002060"/>
                </a:solidFill>
              </a:rPr>
              <a:t>objašnjenje</a:t>
            </a:r>
            <a:r>
              <a:rPr lang="en-US" sz="2000" dirty="0">
                <a:solidFill>
                  <a:srgbClr val="002060"/>
                </a:solidFill>
              </a:rPr>
              <a:t> </a:t>
            </a:r>
            <a:r>
              <a:rPr lang="en-US" sz="2000" dirty="0" err="1">
                <a:solidFill>
                  <a:srgbClr val="002060"/>
                </a:solidFill>
              </a:rPr>
              <a:t>gojaznosti</a:t>
            </a:r>
            <a:r>
              <a:rPr lang="en-US" sz="2000" dirty="0">
                <a:solidFill>
                  <a:srgbClr val="002060"/>
                </a:solidFill>
              </a:rPr>
              <a:t> je da je to </a:t>
            </a:r>
            <a:r>
              <a:rPr lang="en-US" sz="2000" dirty="0" err="1">
                <a:solidFill>
                  <a:srgbClr val="002060"/>
                </a:solidFill>
              </a:rPr>
              <a:t>preveliko</a:t>
            </a:r>
            <a:r>
              <a:rPr lang="en-US" sz="2000" dirty="0">
                <a:solidFill>
                  <a:srgbClr val="002060"/>
                </a:solidFill>
              </a:rPr>
              <a:t> </a:t>
            </a:r>
            <a:r>
              <a:rPr lang="en-US" sz="2000" dirty="0" err="1">
                <a:solidFill>
                  <a:srgbClr val="002060"/>
                </a:solidFill>
              </a:rPr>
              <a:t>unošenje</a:t>
            </a:r>
            <a:r>
              <a:rPr lang="en-US" sz="2000" dirty="0">
                <a:solidFill>
                  <a:srgbClr val="002060"/>
                </a:solidFill>
              </a:rPr>
              <a:t> </a:t>
            </a:r>
            <a:r>
              <a:rPr lang="en-US" sz="2000" dirty="0" err="1">
                <a:solidFill>
                  <a:srgbClr val="002060"/>
                </a:solidFill>
              </a:rPr>
              <a:t>energije</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smanjena</a:t>
            </a:r>
            <a:r>
              <a:rPr lang="en-US" sz="2000" dirty="0">
                <a:solidFill>
                  <a:srgbClr val="002060"/>
                </a:solidFill>
              </a:rPr>
              <a:t> </a:t>
            </a:r>
            <a:r>
              <a:rPr lang="en-US" sz="2000" dirty="0" err="1">
                <a:solidFill>
                  <a:srgbClr val="002060"/>
                </a:solidFill>
              </a:rPr>
              <a:t>potrošnja</a:t>
            </a:r>
            <a:r>
              <a:rPr lang="en-US" sz="2000" dirty="0">
                <a:solidFill>
                  <a:srgbClr val="002060"/>
                </a:solidFill>
              </a:rPr>
              <a:t> </a:t>
            </a:r>
            <a:r>
              <a:rPr lang="en-US" sz="2000" dirty="0" err="1">
                <a:solidFill>
                  <a:srgbClr val="002060"/>
                </a:solidFill>
              </a:rPr>
              <a:t>energije</a:t>
            </a:r>
            <a:r>
              <a:rPr lang="en-US" sz="2000" dirty="0">
                <a:solidFill>
                  <a:srgbClr val="002060"/>
                </a:solidFill>
              </a:rPr>
              <a:t>. </a:t>
            </a:r>
            <a:r>
              <a:rPr lang="en-US" sz="2000" dirty="0" err="1">
                <a:solidFill>
                  <a:srgbClr val="002060"/>
                </a:solidFill>
              </a:rPr>
              <a:t>Međutim</a:t>
            </a:r>
            <a:r>
              <a:rPr lang="en-US" sz="2000" dirty="0">
                <a:solidFill>
                  <a:srgbClr val="002060"/>
                </a:solidFill>
              </a:rPr>
              <a:t> </a:t>
            </a:r>
            <a:r>
              <a:rPr lang="en-US" sz="2000" dirty="0" err="1">
                <a:solidFill>
                  <a:srgbClr val="002060"/>
                </a:solidFill>
              </a:rPr>
              <a:t>situacija</a:t>
            </a:r>
            <a:r>
              <a:rPr lang="en-US" sz="2000" dirty="0">
                <a:solidFill>
                  <a:srgbClr val="002060"/>
                </a:solidFill>
              </a:rPr>
              <a:t> je </a:t>
            </a:r>
            <a:r>
              <a:rPr lang="en-US" sz="2000" dirty="0" err="1">
                <a:solidFill>
                  <a:srgbClr val="002060"/>
                </a:solidFill>
              </a:rPr>
              <a:t>daljeko</a:t>
            </a:r>
            <a:r>
              <a:rPr lang="en-US" sz="2000" dirty="0">
                <a:solidFill>
                  <a:srgbClr val="002060"/>
                </a:solidFill>
              </a:rPr>
              <a:t> </a:t>
            </a:r>
            <a:r>
              <a:rPr lang="en-US" sz="2000" dirty="0" err="1">
                <a:solidFill>
                  <a:srgbClr val="002060"/>
                </a:solidFill>
              </a:rPr>
              <a:t>složeija</a:t>
            </a:r>
            <a:r>
              <a:rPr lang="en-US" sz="2000" dirty="0">
                <a:solidFill>
                  <a:srgbClr val="002060"/>
                </a:solidFill>
              </a:rPr>
              <a:t> od toga. </a:t>
            </a:r>
          </a:p>
          <a:p>
            <a:r>
              <a:rPr lang="en-US" sz="2000" dirty="0" err="1">
                <a:solidFill>
                  <a:srgbClr val="002060"/>
                </a:solidFill>
              </a:rPr>
              <a:t>Različiti</a:t>
            </a:r>
            <a:r>
              <a:rPr lang="en-US" sz="2000" dirty="0">
                <a:solidFill>
                  <a:srgbClr val="002060"/>
                </a:solidFill>
              </a:rPr>
              <a:t> </a:t>
            </a:r>
            <a:r>
              <a:rPr lang="en-US" sz="2000" dirty="0" err="1">
                <a:solidFill>
                  <a:srgbClr val="002060"/>
                </a:solidFill>
              </a:rPr>
              <a:t>parametri</a:t>
            </a:r>
            <a:r>
              <a:rPr lang="en-US" sz="2000" dirty="0">
                <a:solidFill>
                  <a:srgbClr val="002060"/>
                </a:solidFill>
              </a:rPr>
              <a:t> </a:t>
            </a:r>
            <a:r>
              <a:rPr lang="en-US" sz="2000" dirty="0" err="1">
                <a:solidFill>
                  <a:srgbClr val="002060"/>
                </a:solidFill>
              </a:rPr>
              <a:t>utiču</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održavanje</a:t>
            </a:r>
            <a:r>
              <a:rPr lang="en-US" sz="2000" dirty="0">
                <a:solidFill>
                  <a:srgbClr val="002060"/>
                </a:solidFill>
              </a:rPr>
              <a:t> </a:t>
            </a:r>
            <a:r>
              <a:rPr lang="en-US" sz="2000" dirty="0" err="1">
                <a:solidFill>
                  <a:srgbClr val="002060"/>
                </a:solidFill>
              </a:rPr>
              <a:t>energetskog</a:t>
            </a:r>
            <a:r>
              <a:rPr lang="en-US" sz="2000" dirty="0">
                <a:solidFill>
                  <a:srgbClr val="002060"/>
                </a:solidFill>
              </a:rPr>
              <a:t> </a:t>
            </a:r>
            <a:r>
              <a:rPr lang="en-US" sz="2000" dirty="0" err="1">
                <a:solidFill>
                  <a:srgbClr val="002060"/>
                </a:solidFill>
              </a:rPr>
              <a:t>balansa</a:t>
            </a:r>
            <a:r>
              <a:rPr lang="en-US" sz="2000" dirty="0">
                <a:solidFill>
                  <a:srgbClr val="002060"/>
                </a:solidFill>
              </a:rPr>
              <a:t>. </a:t>
            </a:r>
          </a:p>
          <a:p>
            <a:r>
              <a:rPr lang="en-US" sz="2000" dirty="0" err="1">
                <a:solidFill>
                  <a:srgbClr val="002060"/>
                </a:solidFill>
              </a:rPr>
              <a:t>Jedan</a:t>
            </a:r>
            <a:r>
              <a:rPr lang="en-US" sz="2000" dirty="0">
                <a:solidFill>
                  <a:srgbClr val="002060"/>
                </a:solidFill>
              </a:rPr>
              <a:t> od </a:t>
            </a:r>
            <a:r>
              <a:rPr lang="en-US" sz="2000" dirty="0" err="1">
                <a:solidFill>
                  <a:srgbClr val="002060"/>
                </a:solidFill>
              </a:rPr>
              <a:t>tih</a:t>
            </a:r>
            <a:r>
              <a:rPr lang="en-US" sz="2000" dirty="0">
                <a:solidFill>
                  <a:srgbClr val="002060"/>
                </a:solidFill>
              </a:rPr>
              <a:t> </a:t>
            </a:r>
            <a:r>
              <a:rPr lang="en-US" sz="2000" dirty="0" err="1">
                <a:solidFill>
                  <a:srgbClr val="002060"/>
                </a:solidFill>
              </a:rPr>
              <a:t>parametara</a:t>
            </a:r>
            <a:r>
              <a:rPr lang="en-US" sz="2000" dirty="0">
                <a:solidFill>
                  <a:srgbClr val="002060"/>
                </a:solidFill>
              </a:rPr>
              <a:t> je HEDONISTIČKI UNOS HRANE - </a:t>
            </a:r>
            <a:r>
              <a:rPr lang="en-US" sz="2000" dirty="0" err="1">
                <a:solidFill>
                  <a:srgbClr val="002060"/>
                </a:solidFill>
              </a:rPr>
              <a:t>povećani</a:t>
            </a:r>
            <a:r>
              <a:rPr lang="en-US" sz="2000" dirty="0">
                <a:solidFill>
                  <a:srgbClr val="002060"/>
                </a:solidFill>
              </a:rPr>
              <a:t> </a:t>
            </a:r>
            <a:r>
              <a:rPr lang="en-US" sz="2000" dirty="0" err="1">
                <a:solidFill>
                  <a:srgbClr val="002060"/>
                </a:solidFill>
              </a:rPr>
              <a:t>unos</a:t>
            </a:r>
            <a:r>
              <a:rPr lang="en-US" sz="2000" dirty="0">
                <a:solidFill>
                  <a:srgbClr val="002060"/>
                </a:solidFill>
              </a:rPr>
              <a:t> </a:t>
            </a:r>
            <a:r>
              <a:rPr lang="en-US" sz="2000" dirty="0" err="1">
                <a:solidFill>
                  <a:srgbClr val="002060"/>
                </a:solidFill>
              </a:rPr>
              <a:t>hrane</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kada</a:t>
            </a:r>
            <a:r>
              <a:rPr lang="en-US" sz="2000" dirty="0">
                <a:solidFill>
                  <a:srgbClr val="002060"/>
                </a:solidFill>
              </a:rPr>
              <a:t> to ne </a:t>
            </a:r>
            <a:r>
              <a:rPr lang="en-US" sz="2000" dirty="0" err="1">
                <a:solidFill>
                  <a:srgbClr val="002060"/>
                </a:solidFill>
              </a:rPr>
              <a:t>zahteva</a:t>
            </a:r>
            <a:r>
              <a:rPr lang="en-US" sz="2000" dirty="0">
                <a:solidFill>
                  <a:srgbClr val="002060"/>
                </a:solidFill>
              </a:rPr>
              <a:t> </a:t>
            </a:r>
            <a:r>
              <a:rPr lang="en-US" sz="2000" dirty="0" err="1">
                <a:solidFill>
                  <a:srgbClr val="002060"/>
                </a:solidFill>
              </a:rPr>
              <a:t>naš</a:t>
            </a:r>
            <a:r>
              <a:rPr lang="en-US" sz="2000" dirty="0">
                <a:solidFill>
                  <a:srgbClr val="002060"/>
                </a:solidFill>
              </a:rPr>
              <a:t> </a:t>
            </a:r>
            <a:r>
              <a:rPr lang="en-US" sz="2000" dirty="0" err="1">
                <a:solidFill>
                  <a:srgbClr val="002060"/>
                </a:solidFill>
              </a:rPr>
              <a:t>metabolizam</a:t>
            </a:r>
            <a:r>
              <a:rPr lang="en-US" sz="2000" dirty="0">
                <a:solidFill>
                  <a:srgbClr val="002060"/>
                </a:solidFill>
              </a:rPr>
              <a:t>.</a:t>
            </a:r>
            <a:endParaRPr lang="sr-Latn-RS" sz="2000" dirty="0">
              <a:solidFill>
                <a:srgbClr val="002060"/>
              </a:solidFill>
            </a:endParaRPr>
          </a:p>
          <a:p>
            <a:r>
              <a:rPr lang="sr-Latn-RS" sz="2000" dirty="0">
                <a:solidFill>
                  <a:srgbClr val="002060"/>
                </a:solidFill>
              </a:rPr>
              <a:t>Životna sredina i životne </a:t>
            </a:r>
            <a:r>
              <a:rPr lang="sr-Latn-RS" sz="2000" dirty="0" smtClean="0">
                <a:solidFill>
                  <a:srgbClr val="002060"/>
                </a:solidFill>
              </a:rPr>
              <a:t>navike,</a:t>
            </a:r>
            <a:r>
              <a:rPr lang="en-US" sz="2000" dirty="0" smtClean="0">
                <a:solidFill>
                  <a:srgbClr val="002060"/>
                </a:solidFill>
              </a:rPr>
              <a:t> </a:t>
            </a:r>
            <a:r>
              <a:rPr lang="sr-Latn-RS" sz="2000" dirty="0" smtClean="0">
                <a:solidFill>
                  <a:srgbClr val="002060"/>
                </a:solidFill>
              </a:rPr>
              <a:t>neaktivan </a:t>
            </a:r>
            <a:r>
              <a:rPr lang="sr-Latn-RS" sz="2000" dirty="0">
                <a:solidFill>
                  <a:srgbClr val="002060"/>
                </a:solidFill>
              </a:rPr>
              <a:t>način života, pušenje, psihosocijalni faktori</a:t>
            </a:r>
            <a:r>
              <a:rPr lang="en-US" sz="2000" dirty="0">
                <a:solidFill>
                  <a:srgbClr val="002060"/>
                </a:solidFill>
              </a:rPr>
              <a:t> </a:t>
            </a:r>
            <a:r>
              <a:rPr lang="en-US" sz="2000" dirty="0" err="1">
                <a:solidFill>
                  <a:srgbClr val="002060"/>
                </a:solidFill>
              </a:rPr>
              <a:t>utiču</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navike</a:t>
            </a:r>
            <a:r>
              <a:rPr lang="en-US" sz="2000" dirty="0">
                <a:solidFill>
                  <a:srgbClr val="002060"/>
                </a:solidFill>
              </a:rPr>
              <a:t> u </a:t>
            </a:r>
            <a:r>
              <a:rPr lang="en-US" sz="2000" dirty="0" err="1">
                <a:solidFill>
                  <a:srgbClr val="002060"/>
                </a:solidFill>
              </a:rPr>
              <a:t>ishrani</a:t>
            </a:r>
            <a:r>
              <a:rPr lang="en-US" sz="2000" dirty="0">
                <a:solidFill>
                  <a:srgbClr val="002060"/>
                </a:solidFill>
              </a:rPr>
              <a:t>, </a:t>
            </a:r>
            <a:r>
              <a:rPr lang="en-US" sz="2000" dirty="0" err="1">
                <a:solidFill>
                  <a:srgbClr val="002060"/>
                </a:solidFill>
              </a:rPr>
              <a:t>dovode</a:t>
            </a:r>
            <a:r>
              <a:rPr lang="en-US" sz="2000" dirty="0">
                <a:solidFill>
                  <a:srgbClr val="002060"/>
                </a:solidFill>
              </a:rPr>
              <a:t> do </a:t>
            </a:r>
            <a:r>
              <a:rPr lang="en-US" sz="2000" dirty="0" err="1">
                <a:solidFill>
                  <a:srgbClr val="002060"/>
                </a:solidFill>
              </a:rPr>
              <a:t>prekomernog</a:t>
            </a:r>
            <a:r>
              <a:rPr lang="en-US" sz="2000" dirty="0">
                <a:solidFill>
                  <a:srgbClr val="002060"/>
                </a:solidFill>
              </a:rPr>
              <a:t> </a:t>
            </a:r>
            <a:r>
              <a:rPr lang="en-US" sz="2000" dirty="0" err="1">
                <a:solidFill>
                  <a:srgbClr val="002060"/>
                </a:solidFill>
              </a:rPr>
              <a:t>unosa</a:t>
            </a:r>
            <a:r>
              <a:rPr lang="en-US" sz="2000" dirty="0">
                <a:solidFill>
                  <a:srgbClr val="002060"/>
                </a:solidFill>
              </a:rPr>
              <a:t> </a:t>
            </a:r>
            <a:r>
              <a:rPr lang="en-US" sz="2000" dirty="0" err="1">
                <a:solidFill>
                  <a:srgbClr val="002060"/>
                </a:solidFill>
              </a:rPr>
              <a:t>hrane</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pojave</a:t>
            </a:r>
            <a:r>
              <a:rPr lang="en-US" sz="2000" dirty="0">
                <a:solidFill>
                  <a:srgbClr val="002060"/>
                </a:solidFill>
              </a:rPr>
              <a:t> </a:t>
            </a:r>
            <a:r>
              <a:rPr lang="en-US" sz="2000" dirty="0" err="1">
                <a:solidFill>
                  <a:srgbClr val="002060"/>
                </a:solidFill>
              </a:rPr>
              <a:t>prekomerne</a:t>
            </a:r>
            <a:r>
              <a:rPr lang="en-US" sz="2000" dirty="0">
                <a:solidFill>
                  <a:srgbClr val="002060"/>
                </a:solidFill>
              </a:rPr>
              <a:t> </a:t>
            </a:r>
            <a:r>
              <a:rPr lang="en-US" sz="2000" dirty="0" err="1">
                <a:solidFill>
                  <a:srgbClr val="002060"/>
                </a:solidFill>
              </a:rPr>
              <a:t>telesne</a:t>
            </a:r>
            <a:r>
              <a:rPr lang="en-US" sz="2000" dirty="0">
                <a:solidFill>
                  <a:srgbClr val="002060"/>
                </a:solidFill>
              </a:rPr>
              <a:t> </a:t>
            </a:r>
            <a:r>
              <a:rPr lang="en-US" sz="2000" dirty="0" err="1">
                <a:solidFill>
                  <a:srgbClr val="002060"/>
                </a:solidFill>
              </a:rPr>
              <a:t>mase</a:t>
            </a:r>
            <a:r>
              <a:rPr lang="en-US" sz="2000" dirty="0">
                <a:solidFill>
                  <a:srgbClr val="002060"/>
                </a:solidFill>
              </a:rPr>
              <a:t>.</a:t>
            </a:r>
            <a:r>
              <a:rPr lang="sr-Latn-RS" sz="2000" dirty="0">
                <a:solidFill>
                  <a:srgbClr val="002060"/>
                </a:solidFill>
              </a:rPr>
              <a:t> </a:t>
            </a:r>
          </a:p>
          <a:p>
            <a:r>
              <a:rPr lang="sr-Latn-RS" sz="2000" dirty="0">
                <a:solidFill>
                  <a:srgbClr val="002060"/>
                </a:solidFill>
              </a:rPr>
              <a:t>Sve to zajedno pogađa masno tkivo koje postaje disfunkcionalno, pogađa pankreas koji se postepeno iscrpljuje i dolazi do razvoja </a:t>
            </a:r>
            <a:r>
              <a:rPr lang="en-US" sz="2000" dirty="0" err="1" smtClean="0">
                <a:solidFill>
                  <a:srgbClr val="002060"/>
                </a:solidFill>
              </a:rPr>
              <a:t>insulinske</a:t>
            </a:r>
            <a:r>
              <a:rPr lang="en-US" sz="2000" dirty="0" smtClean="0">
                <a:solidFill>
                  <a:srgbClr val="002060"/>
                </a:solidFill>
              </a:rPr>
              <a:t> </a:t>
            </a:r>
            <a:r>
              <a:rPr lang="en-US" sz="2000" dirty="0" err="1" smtClean="0">
                <a:solidFill>
                  <a:srgbClr val="002060"/>
                </a:solidFill>
              </a:rPr>
              <a:t>rezistencije</a:t>
            </a:r>
            <a:r>
              <a:rPr lang="en-US" sz="2000" dirty="0" smtClean="0">
                <a:solidFill>
                  <a:srgbClr val="002060"/>
                </a:solidFill>
              </a:rPr>
              <a:t>, </a:t>
            </a:r>
            <a:r>
              <a:rPr lang="en-US" sz="2000" dirty="0" err="1" smtClean="0">
                <a:solidFill>
                  <a:srgbClr val="002060"/>
                </a:solidFill>
              </a:rPr>
              <a:t>predijabetesa</a:t>
            </a:r>
            <a:r>
              <a:rPr lang="en-US" sz="2000" dirty="0" smtClean="0">
                <a:solidFill>
                  <a:srgbClr val="002060"/>
                </a:solidFill>
              </a:rPr>
              <a:t> I </a:t>
            </a:r>
            <a:r>
              <a:rPr lang="sr-Latn-RS" sz="2000" dirty="0" smtClean="0">
                <a:solidFill>
                  <a:srgbClr val="002060"/>
                </a:solidFill>
              </a:rPr>
              <a:t>tipa </a:t>
            </a:r>
            <a:r>
              <a:rPr lang="sr-Latn-RS" sz="2000" dirty="0">
                <a:solidFill>
                  <a:srgbClr val="002060"/>
                </a:solidFill>
              </a:rPr>
              <a:t>2 </a:t>
            </a:r>
            <a:r>
              <a:rPr lang="en-US" sz="2000" dirty="0" err="1" smtClean="0">
                <a:solidFill>
                  <a:srgbClr val="002060"/>
                </a:solidFill>
              </a:rPr>
              <a:t>dijabetesa</a:t>
            </a:r>
            <a:r>
              <a:rPr lang="en-US" sz="2000" dirty="0" smtClean="0">
                <a:solidFill>
                  <a:srgbClr val="002060"/>
                </a:solidFill>
              </a:rPr>
              <a:t>. </a:t>
            </a:r>
            <a:r>
              <a:rPr lang="en-US" sz="2000" dirty="0" err="1" smtClean="0">
                <a:solidFill>
                  <a:srgbClr val="002060"/>
                </a:solidFill>
              </a:rPr>
              <a:t>Preko</a:t>
            </a:r>
            <a:r>
              <a:rPr lang="en-US" sz="2000" dirty="0" smtClean="0">
                <a:solidFill>
                  <a:srgbClr val="002060"/>
                </a:solidFill>
              </a:rPr>
              <a:t> </a:t>
            </a:r>
            <a:r>
              <a:rPr lang="en-US" sz="2000" dirty="0" err="1" smtClean="0">
                <a:solidFill>
                  <a:srgbClr val="002060"/>
                </a:solidFill>
              </a:rPr>
              <a:t>epigenetike</a:t>
            </a:r>
            <a:r>
              <a:rPr lang="en-US" sz="2000" dirty="0" smtClean="0">
                <a:solidFill>
                  <a:srgbClr val="002060"/>
                </a:solidFill>
              </a:rPr>
              <a:t> </a:t>
            </a:r>
            <a:r>
              <a:rPr lang="en-US" sz="2000" dirty="0" err="1" smtClean="0">
                <a:solidFill>
                  <a:srgbClr val="002060"/>
                </a:solidFill>
              </a:rPr>
              <a:t>gojaznost</a:t>
            </a:r>
            <a:r>
              <a:rPr lang="en-US" sz="2000" dirty="0" smtClean="0">
                <a:solidFill>
                  <a:srgbClr val="002060"/>
                </a:solidFill>
              </a:rPr>
              <a:t> </a:t>
            </a:r>
            <a:r>
              <a:rPr lang="en-US" sz="2000" dirty="0" err="1" smtClean="0">
                <a:solidFill>
                  <a:srgbClr val="002060"/>
                </a:solidFill>
              </a:rPr>
              <a:t>utiče</a:t>
            </a:r>
            <a:r>
              <a:rPr lang="sr-Latn-RS" sz="2000" dirty="0" smtClean="0">
                <a:solidFill>
                  <a:srgbClr val="002060"/>
                </a:solidFill>
              </a:rPr>
              <a:t> </a:t>
            </a:r>
            <a:r>
              <a:rPr lang="sr-Latn-RS" sz="2000" dirty="0">
                <a:solidFill>
                  <a:srgbClr val="002060"/>
                </a:solidFill>
              </a:rPr>
              <a:t>i na samu genetiku</a:t>
            </a:r>
          </a:p>
          <a:p>
            <a:endParaRPr lang="en-US" sz="2000" dirty="0"/>
          </a:p>
          <a:p>
            <a:endParaRPr lang="sr-Latn-RS" dirty="0"/>
          </a:p>
          <a:p>
            <a:endParaRPr lang="en-US" dirty="0"/>
          </a:p>
        </p:txBody>
      </p:sp>
      <p:sp>
        <p:nvSpPr>
          <p:cNvPr id="6" name="Title 1"/>
          <p:cNvSpPr>
            <a:spLocks noGrp="1"/>
          </p:cNvSpPr>
          <p:nvPr>
            <p:ph type="title"/>
          </p:nvPr>
        </p:nvSpPr>
        <p:spPr/>
        <p:txBody>
          <a:bodyPr/>
          <a:lstStyle/>
          <a:p>
            <a:r>
              <a:rPr lang="en-US" dirty="0" smtClean="0">
                <a:solidFill>
                  <a:schemeClr val="accent5">
                    <a:lumMod val="50000"/>
                  </a:schemeClr>
                </a:solidFill>
              </a:rPr>
              <a:t>GOJAZNOST</a:t>
            </a:r>
            <a:endParaRPr lang="en-US" dirty="0">
              <a:solidFill>
                <a:schemeClr val="accent5">
                  <a:lumMod val="50000"/>
                </a:schemeClr>
              </a:solidFill>
            </a:endParaRPr>
          </a:p>
        </p:txBody>
      </p:sp>
    </p:spTree>
    <p:extLst>
      <p:ext uri="{BB962C8B-B14F-4D97-AF65-F5344CB8AC3E}">
        <p14:creationId xmlns:p14="http://schemas.microsoft.com/office/powerpoint/2010/main" val="2614609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SHAPE_LOCKS" val="1983"/>
</p:tagLst>
</file>

<file path=ppt/tags/tag92.xml><?xml version="1.0" encoding="utf-8"?>
<p:tagLst xmlns:a="http://schemas.openxmlformats.org/drawingml/2006/main" xmlns:r="http://schemas.openxmlformats.org/officeDocument/2006/relationships" xmlns:p="http://schemas.openxmlformats.org/presentationml/2006/main">
  <p:tag name="SHAPE_LOCKS" val="1983"/>
</p:tagLst>
</file>

<file path=ppt/tags/tag93.xml><?xml version="1.0" encoding="utf-8"?>
<p:tagLst xmlns:a="http://schemas.openxmlformats.org/drawingml/2006/main" xmlns:r="http://schemas.openxmlformats.org/officeDocument/2006/relationships" xmlns:p="http://schemas.openxmlformats.org/presentationml/2006/main">
  <p:tag name="SHAPE_LOCKS" val="1983"/>
</p:tagLst>
</file>

<file path=ppt/tags/tag94.xml><?xml version="1.0" encoding="utf-8"?>
<p:tagLst xmlns:a="http://schemas.openxmlformats.org/drawingml/2006/main" xmlns:r="http://schemas.openxmlformats.org/officeDocument/2006/relationships" xmlns:p="http://schemas.openxmlformats.org/presentationml/2006/main">
  <p:tag name="SHAPE_LOCKS" val="1983"/>
</p:tagLst>
</file>

<file path=ppt/tags/tag95.xml><?xml version="1.0" encoding="utf-8"?>
<p:tagLst xmlns:a="http://schemas.openxmlformats.org/drawingml/2006/main" xmlns:r="http://schemas.openxmlformats.org/officeDocument/2006/relationships" xmlns:p="http://schemas.openxmlformats.org/presentationml/2006/main">
  <p:tag name="SHAPE_LOCKS" val="1983"/>
</p:tagLst>
</file>

<file path=ppt/tags/tag96.xml><?xml version="1.0" encoding="utf-8"?>
<p:tagLst xmlns:a="http://schemas.openxmlformats.org/drawingml/2006/main" xmlns:r="http://schemas.openxmlformats.org/officeDocument/2006/relationships" xmlns:p="http://schemas.openxmlformats.org/presentationml/2006/main">
  <p:tag name="SHAPE_LOCKS" val="1983"/>
</p:tagLst>
</file>

<file path=ppt/tags/tag97.xml><?xml version="1.0" encoding="utf-8"?>
<p:tagLst xmlns:a="http://schemas.openxmlformats.org/drawingml/2006/main" xmlns:r="http://schemas.openxmlformats.org/officeDocument/2006/relationships" xmlns:p="http://schemas.openxmlformats.org/presentationml/2006/main">
  <p:tag name="SHAPE_LOCKS" val="1983"/>
</p:tagLst>
</file>

<file path=ppt/tags/tag98.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axenda_Branded">
  <a:themeElements>
    <a:clrScheme name="Saxenda Color Palette">
      <a:dk1>
        <a:srgbClr val="4A4B4D"/>
      </a:dk1>
      <a:lt1>
        <a:srgbClr val="FFFFFF"/>
      </a:lt1>
      <a:dk2>
        <a:srgbClr val="4A4B4D"/>
      </a:dk2>
      <a:lt2>
        <a:srgbClr val="AB0032"/>
      </a:lt2>
      <a:accent1>
        <a:srgbClr val="482D8C"/>
      </a:accent1>
      <a:accent2>
        <a:srgbClr val="AB0032"/>
      </a:accent2>
      <a:accent3>
        <a:srgbClr val="BECDC2"/>
      </a:accent3>
      <a:accent4>
        <a:srgbClr val="916C95"/>
      </a:accent4>
      <a:accent5>
        <a:srgbClr val="8D8379"/>
      </a:accent5>
      <a:accent6>
        <a:srgbClr val="A1ABB2"/>
      </a:accent6>
      <a:hlink>
        <a:srgbClr val="482D8C"/>
      </a:hlink>
      <a:folHlink>
        <a:srgbClr val="482D8C"/>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solidFill>
              <a:schemeClr val="tx2"/>
            </a:solidFill>
          </a:defRPr>
        </a:defPPr>
      </a:lstStyle>
    </a:txDef>
  </a:objectDefaults>
  <a:extraClrSchemeLst/>
  <a:custClrLst>
    <a:custClr name="Amplioza Magenta - Primary Color">
      <a:srgbClr val="DE1C85"/>
    </a:custClr>
    <a:custClr name="Amplioza Navy Blue - Secondary Color">
      <a:srgbClr val="293E6B"/>
    </a:custClr>
    <a:custClr name="Amplioza Black - Tertiary Color">
      <a:srgbClr val="000000"/>
    </a:custClr>
    <a:custClr name="Amplioza Grey - Tertiary Color">
      <a:srgbClr val="6D6E71"/>
    </a:custClr>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name="Xultophy_beta10.potx" id="{1B06DB71-7B15-4371-B234-A87A42488EAC}" vid="{B6C249D5-D4B5-4336-AC43-3D5A9A5D8DD4}"/>
    </a:ext>
  </a:extLst>
</a:theme>
</file>

<file path=ppt/theme/theme3.xml><?xml version="1.0" encoding="utf-8"?>
<a:theme xmlns:a="http://schemas.openxmlformats.org/drawingml/2006/main" name="3_Saxenda_Branded">
  <a:themeElements>
    <a:clrScheme name="Saxenda Color Palette">
      <a:dk1>
        <a:srgbClr val="4A4B4D"/>
      </a:dk1>
      <a:lt1>
        <a:srgbClr val="FFFFFF"/>
      </a:lt1>
      <a:dk2>
        <a:srgbClr val="4A4B4D"/>
      </a:dk2>
      <a:lt2>
        <a:srgbClr val="AB0032"/>
      </a:lt2>
      <a:accent1>
        <a:srgbClr val="482D8C"/>
      </a:accent1>
      <a:accent2>
        <a:srgbClr val="AB0032"/>
      </a:accent2>
      <a:accent3>
        <a:srgbClr val="BECDC2"/>
      </a:accent3>
      <a:accent4>
        <a:srgbClr val="916C95"/>
      </a:accent4>
      <a:accent5>
        <a:srgbClr val="8D8379"/>
      </a:accent5>
      <a:accent6>
        <a:srgbClr val="A1ABB2"/>
      </a:accent6>
      <a:hlink>
        <a:srgbClr val="482D8C"/>
      </a:hlink>
      <a:folHlink>
        <a:srgbClr val="482D8C"/>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solidFill>
              <a:schemeClr val="tx2"/>
            </a:solidFill>
          </a:defRPr>
        </a:defPPr>
      </a:lstStyle>
    </a:txDef>
  </a:objectDefaults>
  <a:extraClrSchemeLst/>
  <a:custClrLst>
    <a:custClr name="Amplioza Magenta - Primary Color">
      <a:srgbClr val="DE1C85"/>
    </a:custClr>
    <a:custClr name="Amplioza Navy Blue - Secondary Color">
      <a:srgbClr val="293E6B"/>
    </a:custClr>
    <a:custClr name="Amplioza Black - Tertiary Color">
      <a:srgbClr val="000000"/>
    </a:custClr>
    <a:custClr name="Amplioza Grey - Tertiary Color">
      <a:srgbClr val="6D6E71"/>
    </a:custClr>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name="Xultophy_beta10.potx" id="{1B06DB71-7B15-4371-B234-A87A42488EAC}" vid="{B6C249D5-D4B5-4336-AC43-3D5A9A5D8DD4}"/>
    </a:ext>
  </a:extLst>
</a:theme>
</file>

<file path=ppt/theme/theme4.xml><?xml version="1.0" encoding="utf-8"?>
<a:theme xmlns:a="http://schemas.openxmlformats.org/drawingml/2006/main" name="30_Liraglutide Clinical template">
  <a:themeElements>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4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3397</Words>
  <Application>Microsoft Office PowerPoint</Application>
  <PresentationFormat>Widescreen</PresentationFormat>
  <Paragraphs>479</Paragraphs>
  <Slides>27</Slides>
  <Notes>12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Apis</vt:lpstr>
      <vt:lpstr>Apis For Office</vt:lpstr>
      <vt:lpstr>Arial</vt:lpstr>
      <vt:lpstr>Calibri</vt:lpstr>
      <vt:lpstr>Calibri Light</vt:lpstr>
      <vt:lpstr>Cambria Math</vt:lpstr>
      <vt:lpstr>Symbol</vt:lpstr>
      <vt:lpstr>Verdana</vt:lpstr>
      <vt:lpstr>Wingdings</vt:lpstr>
      <vt:lpstr>Office Theme</vt:lpstr>
      <vt:lpstr>2_Saxenda_Branded</vt:lpstr>
      <vt:lpstr>3_Saxenda_Branded</vt:lpstr>
      <vt:lpstr>30_Liraglutide Clinical template</vt:lpstr>
      <vt:lpstr>1_Office Theme</vt:lpstr>
      <vt:lpstr>PowerPoint Presentation</vt:lpstr>
      <vt:lpstr>GOJAZNOST</vt:lpstr>
      <vt:lpstr>GOJAZNOST</vt:lpstr>
      <vt:lpstr>PowerPoint Presentation</vt:lpstr>
      <vt:lpstr>PowerPoint Presentation</vt:lpstr>
      <vt:lpstr>PowerPoint Presentation</vt:lpstr>
      <vt:lpstr>Gojaznost je hronična bolest, koja se definiše kao prekomerno nakupljanje masti, koja može narušiti zdravlje. (WHO)</vt:lpstr>
      <vt:lpstr>Prevalencija gojaznosti u Srbiji U Srbiji je 24 % populacije gojazno. Svaki 5 stanovnik je gojazan (BMI &gt; 30), a svaki 2 stanovnik je predgojazan ili gojazan. Naš zadatak je da na vreme intervenišemo  i učestvujemo u prevenciji nastanka gojaznosti.  </vt:lpstr>
      <vt:lpstr>GOJAZNOST</vt:lpstr>
      <vt:lpstr>Homeostatska u odnosu na hedonističku regulaciju apetita</vt:lpstr>
      <vt:lpstr>ZAŠTO JE TEŠKO ODRŽATI SMANJENU TELESNU MASU NAKON GUBITKA NA TELESNOJ MASI?</vt:lpstr>
      <vt:lpstr>JEDNAČINA ENERGETSKOG BALANSA – SLAJD – sa vagom unos i potrošnja</vt:lpstr>
      <vt:lpstr>Zašto je teško održati gubitak telesne mase?  </vt:lpstr>
      <vt:lpstr>PowerPoint Presentation</vt:lpstr>
      <vt:lpstr>PowerPoint Presentation</vt:lpstr>
      <vt:lpstr>Dostizanje i održavanje redukcije telesne mase</vt:lpstr>
      <vt:lpstr>Gojaznost je bolest, ali i faktor rizika za druge ozbiljne bolesti</vt:lpstr>
      <vt:lpstr>Potrebna redukcija telesne mase u zavisnosti od komorbiditeta</vt:lpstr>
      <vt:lpstr>Gubitak telesne mase od 5% kod ljudi sa gojaznošću donosi zdravstvene benefite </vt:lpstr>
      <vt:lpstr>GOJAZNOST I PREDIJABETES</vt:lpstr>
      <vt:lpstr>PREDIJABETES </vt:lpstr>
      <vt:lpstr>FAKTORI RIZIKA ZA RAZVIJANJE PREDIJABETESA I T2DM</vt:lpstr>
      <vt:lpstr>RANO OTKRIVANJE DIJABETESA</vt:lpstr>
      <vt:lpstr>RANO OTKRIVANJE DIJABETESA</vt:lpstr>
      <vt:lpstr>Dijagnostički kriterijumi za stanja hiperglikemije</vt:lpstr>
      <vt:lpstr>PowerPoint Presentation</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68</cp:revision>
  <dcterms:created xsi:type="dcterms:W3CDTF">2023-04-02T21:38:14Z</dcterms:created>
  <dcterms:modified xsi:type="dcterms:W3CDTF">2023-04-06T06:33:15Z</dcterms:modified>
</cp:coreProperties>
</file>